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0"/>
  </p:notesMasterIdLst>
  <p:sldIdLst>
    <p:sldId id="256" r:id="rId2"/>
    <p:sldId id="257" r:id="rId3"/>
    <p:sldId id="258" r:id="rId4"/>
    <p:sldId id="262" r:id="rId5"/>
    <p:sldId id="260" r:id="rId6"/>
    <p:sldId id="261"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305" r:id="rId22"/>
    <p:sldId id="277" r:id="rId23"/>
    <p:sldId id="278" r:id="rId24"/>
    <p:sldId id="280" r:id="rId25"/>
    <p:sldId id="281" r:id="rId26"/>
    <p:sldId id="282" r:id="rId27"/>
    <p:sldId id="283" r:id="rId28"/>
    <p:sldId id="284" r:id="rId29"/>
    <p:sldId id="285" r:id="rId30"/>
    <p:sldId id="286" r:id="rId31"/>
    <p:sldId id="287" r:id="rId32"/>
    <p:sldId id="288" r:id="rId33"/>
    <p:sldId id="289" r:id="rId34"/>
    <p:sldId id="303" r:id="rId35"/>
    <p:sldId id="290" r:id="rId36"/>
    <p:sldId id="306"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18288000" cy="10287000"/>
  <p:notesSz cx="10287000" cy="18288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18F6D"/>
    <a:srgbClr val="AFDBBB"/>
    <a:srgbClr val="2C3A57"/>
    <a:srgbClr val="0A357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64" d="100"/>
          <a:sy n="64" d="100"/>
        </p:scale>
        <p:origin x="9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609096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a:p>
        </p:txBody>
      </p:sp>
      <p:sp>
        <p:nvSpPr>
          <p:cNvPr id="3" name="Notes Placeholder 2"/>
          <p:cNvSpPr>
            <a:spLocks noGrp="1"/>
          </p:cNvSpPr>
          <p:nvPr>
            <p:ph type="body" idx="1"/>
          </p:nvPr>
        </p:nvSpPr>
        <p:spPr/>
        <p:txBody>
          <a:bodyPr/>
          <a:lstStyle/>
          <a:p>
            <a:r>
              <a:rPr lang="en-US" dirty="0"/>
              <a:t>Non-strategic property sales fund Stella Passage, automation and dredging.</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99667E-A071-280A-91CE-1D37EA65BD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611752-F57E-F8F6-23E0-7DE3F87BF665}"/>
              </a:ext>
            </a:extLst>
          </p:cNvPr>
          <p:cNvSpPr>
            <a:spLocks noGrp="1" noRot="1" noChangeAspect="1"/>
          </p:cNvSpPr>
          <p:nvPr>
            <p:ph type="sldImg"/>
          </p:nvPr>
        </p:nvSpPr>
        <p:spPr/>
        <p:txBody>
          <a:bodyPr/>
          <a:lstStyle/>
          <a:p>
            <a:endParaRPr lang="en-NZ"/>
          </a:p>
        </p:txBody>
      </p:sp>
      <p:sp>
        <p:nvSpPr>
          <p:cNvPr id="3" name="Notes Placeholder 2">
            <a:extLst>
              <a:ext uri="{FF2B5EF4-FFF2-40B4-BE49-F238E27FC236}">
                <a16:creationId xmlns:a16="http://schemas.microsoft.com/office/drawing/2014/main" id="{8DE842DE-82E0-61DE-F599-16EBD0590C3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00CB401-A7DD-6108-D46D-D06C9164203C}"/>
              </a:ext>
            </a:extLst>
          </p:cNvPr>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308388967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12.jpeg"/></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3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4.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4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5.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png"/><Relationship Id="rId4" Type="http://schemas.openxmlformats.org/officeDocument/2006/relationships/image" Target="../media/image30.png"/></Relationships>
</file>

<file path=ppt/slides/_rels/slide46.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jpeg"/><Relationship Id="rId7" Type="http://schemas.openxmlformats.org/officeDocument/2006/relationships/image" Target="../media/image36.png"/><Relationship Id="rId2" Type="http://schemas.openxmlformats.org/officeDocument/2006/relationships/notesSlide" Target="../notesSlides/notesSlide46.xml"/><Relationship Id="rId1" Type="http://schemas.openxmlformats.org/officeDocument/2006/relationships/slideLayout" Target="../slideLayouts/slideLayout1.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 Id="rId9" Type="http://schemas.openxmlformats.org/officeDocument/2006/relationships/image" Target="../media/image3.png"/></Relationships>
</file>

<file path=ppt/slides/_rels/slide4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38.jpeg"/><Relationship Id="rId7" Type="http://schemas.openxmlformats.org/officeDocument/2006/relationships/image" Target="../media/image42.jpeg"/><Relationship Id="rId2" Type="http://schemas.openxmlformats.org/officeDocument/2006/relationships/notesSlide" Target="../notesSlides/notesSlide47.xml"/><Relationship Id="rId1" Type="http://schemas.openxmlformats.org/officeDocument/2006/relationships/slideLayout" Target="../slideLayouts/slideLayout1.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48.xml.rels><?xml version="1.0" encoding="UTF-8" standalone="yes"?>
<Relationships xmlns="http://schemas.openxmlformats.org/package/2006/relationships"><Relationship Id="rId8" Type="http://schemas.openxmlformats.org/officeDocument/2006/relationships/image" Target="../media/image48.jpeg"/><Relationship Id="rId3" Type="http://schemas.openxmlformats.org/officeDocument/2006/relationships/image" Target="../media/image43.jpeg"/><Relationship Id="rId7" Type="http://schemas.openxmlformats.org/officeDocument/2006/relationships/image" Target="../media/image47.jpeg"/><Relationship Id="rId2" Type="http://schemas.openxmlformats.org/officeDocument/2006/relationships/notesSlide" Target="../notesSlides/notesSlide48.xml"/><Relationship Id="rId1" Type="http://schemas.openxmlformats.org/officeDocument/2006/relationships/slideLayout" Target="../slideLayouts/slideLayout1.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 Id="rId9"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357C"/>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l="18127" r="18127"/>
          <a:stretch/>
        </p:blipFill>
        <p:spPr>
          <a:xfrm>
            <a:off x="0" y="0"/>
            <a:ext cx="18288000" cy="10287000"/>
          </a:xfrm>
          <a:prstGeom prst="rect">
            <a:avLst/>
          </a:prstGeom>
        </p:spPr>
      </p:pic>
      <p:sp>
        <p:nvSpPr>
          <p:cNvPr id="3" name="Shape 0"/>
          <p:cNvSpPr/>
          <p:nvPr/>
        </p:nvSpPr>
        <p:spPr>
          <a:xfrm>
            <a:off x="0" y="0"/>
            <a:ext cx="18288000" cy="10287000"/>
          </a:xfrm>
          <a:prstGeom prst="rect">
            <a:avLst/>
          </a:prstGeom>
          <a:gradFill rotWithShape="1">
            <a:gsLst>
              <a:gs pos="0">
                <a:srgbClr val="0A357C">
                  <a:alpha val="94000"/>
                </a:srgbClr>
              </a:gs>
              <a:gs pos="38000">
                <a:srgbClr val="0A357C">
                  <a:alpha val="86000"/>
                </a:srgbClr>
              </a:gs>
              <a:gs pos="78000">
                <a:srgbClr val="0A357C">
                  <a:alpha val="10000"/>
                </a:srgbClr>
              </a:gs>
            </a:gsLst>
            <a:lin ang="0" scaled="0"/>
          </a:gradFill>
          <a:ln/>
        </p:spPr>
        <p:txBody>
          <a:bodyPr/>
          <a:lstStyle/>
          <a:p>
            <a:endParaRPr lang="en-NZ"/>
          </a:p>
        </p:txBody>
      </p:sp>
      <p:pic>
        <p:nvPicPr>
          <p:cNvPr id="4" name="Image 1" descr="preencoded.png"/>
          <p:cNvPicPr>
            <a:picLocks noChangeAspect="1"/>
          </p:cNvPicPr>
          <p:nvPr/>
        </p:nvPicPr>
        <p:blipFill>
          <a:blip r:embed="rId4"/>
          <a:stretch>
            <a:fillRect/>
          </a:stretch>
        </p:blipFill>
        <p:spPr>
          <a:xfrm>
            <a:off x="1066800" y="914400"/>
            <a:ext cx="6540698" cy="1123950"/>
          </a:xfrm>
          <a:prstGeom prst="rect">
            <a:avLst/>
          </a:prstGeom>
        </p:spPr>
      </p:pic>
      <p:sp>
        <p:nvSpPr>
          <p:cNvPr id="5" name="Shape 1"/>
          <p:cNvSpPr/>
          <p:nvPr/>
        </p:nvSpPr>
        <p:spPr>
          <a:xfrm>
            <a:off x="1066800" y="5054798"/>
            <a:ext cx="1257300" cy="57150"/>
          </a:xfrm>
          <a:prstGeom prst="rect">
            <a:avLst/>
          </a:prstGeom>
          <a:solidFill>
            <a:srgbClr val="AFDBBB"/>
          </a:solidFill>
          <a:ln/>
        </p:spPr>
        <p:txBody>
          <a:bodyPr/>
          <a:lstStyle/>
          <a:p>
            <a:endParaRPr lang="en-NZ"/>
          </a:p>
        </p:txBody>
      </p:sp>
      <p:sp>
        <p:nvSpPr>
          <p:cNvPr id="6" name="Text 2"/>
          <p:cNvSpPr/>
          <p:nvPr/>
        </p:nvSpPr>
        <p:spPr>
          <a:xfrm>
            <a:off x="1066800" y="5454848"/>
            <a:ext cx="10006965" cy="2098477"/>
          </a:xfrm>
          <a:prstGeom prst="rect">
            <a:avLst/>
          </a:prstGeom>
          <a:noFill/>
          <a:ln/>
        </p:spPr>
        <p:txBody>
          <a:bodyPr wrap="square" lIns="25400" tIns="25400" rIns="25400" bIns="25400" rtlCol="0" anchor="t">
            <a:noAutofit/>
          </a:bodyPr>
          <a:lstStyle/>
          <a:p>
            <a:pPr marL="0" indent="0" algn="l">
              <a:lnSpc>
                <a:spcPct val="76709"/>
              </a:lnSpc>
              <a:buNone/>
            </a:pPr>
            <a:r>
              <a:rPr lang="en-US" sz="8800" b="1" kern="0" spc="-156" dirty="0">
                <a:solidFill>
                  <a:srgbClr val="FFFFFF"/>
                </a:solidFill>
                <a:latin typeface="Open Sans" pitchFamily="34" charset="0"/>
                <a:ea typeface="Open Sans" pitchFamily="34" charset="-122"/>
                <a:cs typeface="Open Sans" pitchFamily="34" charset="-120"/>
              </a:rPr>
              <a:t>Presentation to Analysts</a:t>
            </a:r>
            <a:endParaRPr lang="en-US" sz="8800" dirty="0"/>
          </a:p>
        </p:txBody>
      </p:sp>
      <p:sp>
        <p:nvSpPr>
          <p:cNvPr id="7" name="Text 3"/>
          <p:cNvSpPr/>
          <p:nvPr/>
        </p:nvSpPr>
        <p:spPr>
          <a:xfrm>
            <a:off x="1066800" y="7858125"/>
            <a:ext cx="10687050" cy="561975"/>
          </a:xfrm>
          <a:prstGeom prst="rect">
            <a:avLst/>
          </a:prstGeom>
          <a:noFill/>
          <a:ln/>
        </p:spPr>
        <p:txBody>
          <a:bodyPr wrap="square" lIns="25400" tIns="25400" rIns="25400" bIns="25400" rtlCol="0" anchor="t">
            <a:normAutofit/>
          </a:bodyPr>
          <a:lstStyle/>
          <a:p>
            <a:pPr marL="0" indent="0" algn="l">
              <a:buNone/>
            </a:pPr>
            <a:r>
              <a:rPr lang="en-US" sz="3000" dirty="0">
                <a:solidFill>
                  <a:srgbClr val="AFDBBB"/>
                </a:solidFill>
                <a:latin typeface="Open Sans" pitchFamily="34" charset="0"/>
                <a:ea typeface="Open Sans" pitchFamily="34" charset="-122"/>
                <a:cs typeface="Open Sans" pitchFamily="34" charset="-120"/>
              </a:rPr>
              <a:t>28 August 2026</a:t>
            </a:r>
            <a:endParaRPr lang="en-US" sz="3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066800" y="762000"/>
            <a:ext cx="17769840" cy="390525"/>
          </a:xfrm>
          <a:prstGeom prst="rect">
            <a:avLst/>
          </a:prstGeom>
          <a:noFill/>
          <a:ln/>
        </p:spPr>
        <p:txBody>
          <a:bodyPr wrap="square" lIns="25400" tIns="25400" rIns="25400" bIns="25400" rtlCol="0" anchor="t">
            <a:normAutofit/>
          </a:bodyPr>
          <a:lstStyle/>
          <a:p>
            <a:pPr marL="0" indent="0" algn="l">
              <a:buNone/>
            </a:pPr>
            <a:r>
              <a:rPr lang="en-US" sz="2025" b="1" dirty="0">
                <a:solidFill>
                  <a:srgbClr val="618F6D"/>
                </a:solidFill>
                <a:latin typeface="Open Sans" pitchFamily="34" charset="0"/>
                <a:ea typeface="Open Sans" pitchFamily="34" charset="-122"/>
                <a:cs typeface="Open Sans" pitchFamily="34" charset="-120"/>
              </a:rPr>
              <a:t>For the year ended 30 June 2026</a:t>
            </a:r>
            <a:endParaRPr lang="en-US" sz="2025" dirty="0"/>
          </a:p>
        </p:txBody>
      </p:sp>
      <p:sp>
        <p:nvSpPr>
          <p:cNvPr id="3" name="Text 1"/>
          <p:cNvSpPr/>
          <p:nvPr/>
        </p:nvSpPr>
        <p:spPr>
          <a:xfrm>
            <a:off x="1066800" y="1247775"/>
            <a:ext cx="17769840" cy="762000"/>
          </a:xfrm>
          <a:prstGeom prst="rect">
            <a:avLst/>
          </a:prstGeom>
          <a:noFill/>
          <a:ln/>
        </p:spPr>
        <p:txBody>
          <a:bodyPr wrap="square" lIns="25400" tIns="25400" rIns="25400" bIns="25400" rtlCol="0" anchor="t">
            <a:normAutofit/>
          </a:bodyPr>
          <a:lstStyle/>
          <a:p>
            <a:pPr marL="0" indent="0" algn="l">
              <a:buNone/>
            </a:pPr>
            <a:r>
              <a:rPr lang="en-US" sz="4200" b="1" kern="0" spc="-84" dirty="0">
                <a:solidFill>
                  <a:srgbClr val="0A357C"/>
                </a:solidFill>
                <a:latin typeface="Open Sans" pitchFamily="34" charset="0"/>
                <a:ea typeface="Open Sans" pitchFamily="34" charset="-122"/>
                <a:cs typeface="Open Sans" pitchFamily="34" charset="-120"/>
              </a:rPr>
              <a:t>Total trade decreased 3%</a:t>
            </a:r>
            <a:endParaRPr lang="en-US" sz="4200" dirty="0"/>
          </a:p>
        </p:txBody>
      </p:sp>
      <p:sp>
        <p:nvSpPr>
          <p:cNvPr id="4" name="Shape 2"/>
          <p:cNvSpPr/>
          <p:nvPr/>
        </p:nvSpPr>
        <p:spPr>
          <a:xfrm>
            <a:off x="1066800" y="2105025"/>
            <a:ext cx="16154400" cy="28575"/>
          </a:xfrm>
          <a:prstGeom prst="rect">
            <a:avLst/>
          </a:prstGeom>
          <a:solidFill>
            <a:srgbClr val="DBF0EC"/>
          </a:solidFill>
          <a:ln/>
        </p:spPr>
        <p:txBody>
          <a:bodyPr/>
          <a:lstStyle/>
          <a:p>
            <a:endParaRPr lang="en-NZ"/>
          </a:p>
        </p:txBody>
      </p:sp>
      <p:sp>
        <p:nvSpPr>
          <p:cNvPr id="5" name="Shape 3"/>
          <p:cNvSpPr/>
          <p:nvPr/>
        </p:nvSpPr>
        <p:spPr>
          <a:xfrm>
            <a:off x="1066800" y="2552700"/>
            <a:ext cx="6172200" cy="6591300"/>
          </a:xfrm>
          <a:prstGeom prst="roundRect">
            <a:avLst>
              <a:gd name="adj" fmla="val 1852"/>
            </a:avLst>
          </a:prstGeom>
          <a:solidFill>
            <a:srgbClr val="DBF0EC"/>
          </a:solidFill>
          <a:ln/>
        </p:spPr>
        <p:txBody>
          <a:bodyPr/>
          <a:lstStyle/>
          <a:p>
            <a:endParaRPr lang="en-NZ"/>
          </a:p>
        </p:txBody>
      </p:sp>
      <p:sp>
        <p:nvSpPr>
          <p:cNvPr id="6" name="Shape 4"/>
          <p:cNvSpPr/>
          <p:nvPr/>
        </p:nvSpPr>
        <p:spPr>
          <a:xfrm>
            <a:off x="1485900" y="3076575"/>
            <a:ext cx="114300" cy="114300"/>
          </a:xfrm>
          <a:prstGeom prst="ellipse">
            <a:avLst/>
          </a:prstGeom>
          <a:solidFill>
            <a:srgbClr val="618F6D"/>
          </a:solidFill>
          <a:ln/>
        </p:spPr>
        <p:txBody>
          <a:bodyPr/>
          <a:lstStyle/>
          <a:p>
            <a:endParaRPr lang="en-NZ"/>
          </a:p>
        </p:txBody>
      </p:sp>
      <p:sp>
        <p:nvSpPr>
          <p:cNvPr id="7" name="Text 5"/>
          <p:cNvSpPr/>
          <p:nvPr/>
        </p:nvSpPr>
        <p:spPr>
          <a:xfrm>
            <a:off x="1771650" y="2971800"/>
            <a:ext cx="5199698" cy="783729"/>
          </a:xfrm>
          <a:prstGeom prst="rect">
            <a:avLst/>
          </a:prstGeom>
          <a:noFill/>
          <a:ln/>
        </p:spPr>
        <p:txBody>
          <a:bodyPr wrap="square" lIns="25400" tIns="25400" rIns="25400" bIns="25400" rtlCol="0" anchor="t">
            <a:normAutofit/>
          </a:bodyPr>
          <a:lstStyle/>
          <a:p>
            <a:pPr marL="0" indent="0" algn="l">
              <a:lnSpc>
                <a:spcPct val="105811"/>
              </a:lnSpc>
              <a:buNone/>
            </a:pPr>
            <a:r>
              <a:rPr lang="en-US" sz="2025" dirty="0">
                <a:solidFill>
                  <a:srgbClr val="2C3A57"/>
                </a:solidFill>
                <a:latin typeface="Open Sans" pitchFamily="34" charset="0"/>
                <a:ea typeface="Open Sans" pitchFamily="34" charset="-122"/>
                <a:cs typeface="Open Sans" pitchFamily="34" charset="-120"/>
              </a:rPr>
              <a:t>Bulk export commodities impacted by Iran conflict and fuel cost escalation.</a:t>
            </a:r>
            <a:endParaRPr lang="en-US" sz="2025" dirty="0"/>
          </a:p>
        </p:txBody>
      </p:sp>
      <p:sp>
        <p:nvSpPr>
          <p:cNvPr id="8" name="Shape 6"/>
          <p:cNvSpPr/>
          <p:nvPr/>
        </p:nvSpPr>
        <p:spPr>
          <a:xfrm>
            <a:off x="1485900" y="4069854"/>
            <a:ext cx="114300" cy="114300"/>
          </a:xfrm>
          <a:prstGeom prst="ellipse">
            <a:avLst/>
          </a:prstGeom>
          <a:solidFill>
            <a:srgbClr val="618F6D"/>
          </a:solidFill>
          <a:ln/>
        </p:spPr>
        <p:txBody>
          <a:bodyPr/>
          <a:lstStyle/>
          <a:p>
            <a:endParaRPr lang="en-NZ"/>
          </a:p>
        </p:txBody>
      </p:sp>
      <p:sp>
        <p:nvSpPr>
          <p:cNvPr id="9" name="Text 7"/>
          <p:cNvSpPr/>
          <p:nvPr/>
        </p:nvSpPr>
        <p:spPr>
          <a:xfrm>
            <a:off x="1771650" y="3965079"/>
            <a:ext cx="5199698" cy="783729"/>
          </a:xfrm>
          <a:prstGeom prst="rect">
            <a:avLst/>
          </a:prstGeom>
          <a:noFill/>
          <a:ln/>
        </p:spPr>
        <p:txBody>
          <a:bodyPr wrap="square" lIns="25400" tIns="25400" rIns="25400" bIns="25400" rtlCol="0" anchor="t">
            <a:normAutofit/>
          </a:bodyPr>
          <a:lstStyle/>
          <a:p>
            <a:pPr marL="0" indent="0" algn="l">
              <a:lnSpc>
                <a:spcPct val="105811"/>
              </a:lnSpc>
              <a:buNone/>
            </a:pPr>
            <a:r>
              <a:rPr lang="en-US" sz="2025" dirty="0">
                <a:solidFill>
                  <a:srgbClr val="2C3A57"/>
                </a:solidFill>
                <a:latin typeface="Open Sans" pitchFamily="34" charset="0"/>
                <a:ea typeface="Open Sans" pitchFamily="34" charset="-122"/>
                <a:cs typeface="Open Sans" pitchFamily="34" charset="-120"/>
              </a:rPr>
              <a:t>Hydro storage levels higher than prior year resulting in lower import coal demand.</a:t>
            </a:r>
            <a:endParaRPr lang="en-US" sz="2025" dirty="0"/>
          </a:p>
        </p:txBody>
      </p:sp>
      <p:sp>
        <p:nvSpPr>
          <p:cNvPr id="10" name="Shape 8"/>
          <p:cNvSpPr/>
          <p:nvPr/>
        </p:nvSpPr>
        <p:spPr>
          <a:xfrm>
            <a:off x="1485900" y="5063133"/>
            <a:ext cx="114300" cy="114300"/>
          </a:xfrm>
          <a:prstGeom prst="ellipse">
            <a:avLst/>
          </a:prstGeom>
          <a:solidFill>
            <a:srgbClr val="618F6D"/>
          </a:solidFill>
          <a:ln/>
        </p:spPr>
        <p:txBody>
          <a:bodyPr/>
          <a:lstStyle/>
          <a:p>
            <a:endParaRPr lang="en-NZ"/>
          </a:p>
        </p:txBody>
      </p:sp>
      <p:sp>
        <p:nvSpPr>
          <p:cNvPr id="11" name="Text 9"/>
          <p:cNvSpPr/>
          <p:nvPr/>
        </p:nvSpPr>
        <p:spPr>
          <a:xfrm>
            <a:off x="1771650" y="4958358"/>
            <a:ext cx="5199698" cy="783729"/>
          </a:xfrm>
          <a:prstGeom prst="rect">
            <a:avLst/>
          </a:prstGeom>
          <a:noFill/>
          <a:ln/>
        </p:spPr>
        <p:txBody>
          <a:bodyPr wrap="square" lIns="25400" tIns="25400" rIns="25400" bIns="25400" rtlCol="0" anchor="t">
            <a:normAutofit/>
          </a:bodyPr>
          <a:lstStyle/>
          <a:p>
            <a:pPr marL="0" indent="0" algn="l">
              <a:lnSpc>
                <a:spcPct val="105811"/>
              </a:lnSpc>
              <a:buNone/>
            </a:pPr>
            <a:r>
              <a:rPr lang="en-US" sz="2025" dirty="0">
                <a:solidFill>
                  <a:srgbClr val="2C3A57"/>
                </a:solidFill>
                <a:latin typeface="Open Sans" pitchFamily="34" charset="0"/>
                <a:ea typeface="Open Sans" pitchFamily="34" charset="-122"/>
                <a:cs typeface="Open Sans" pitchFamily="34" charset="-120"/>
              </a:rPr>
              <a:t>Container berth capacity constraints impact transhipment.</a:t>
            </a:r>
            <a:endParaRPr lang="en-US" sz="2025" dirty="0"/>
          </a:p>
        </p:txBody>
      </p:sp>
      <p:sp>
        <p:nvSpPr>
          <p:cNvPr id="12" name="Shape 10"/>
          <p:cNvSpPr/>
          <p:nvPr/>
        </p:nvSpPr>
        <p:spPr>
          <a:xfrm>
            <a:off x="1485900" y="6056412"/>
            <a:ext cx="114300" cy="114300"/>
          </a:xfrm>
          <a:prstGeom prst="ellipse">
            <a:avLst/>
          </a:prstGeom>
          <a:solidFill>
            <a:srgbClr val="618F6D"/>
          </a:solidFill>
          <a:ln/>
        </p:spPr>
        <p:txBody>
          <a:bodyPr/>
          <a:lstStyle/>
          <a:p>
            <a:endParaRPr lang="en-NZ"/>
          </a:p>
        </p:txBody>
      </p:sp>
      <p:sp>
        <p:nvSpPr>
          <p:cNvPr id="13" name="Text 11"/>
          <p:cNvSpPr/>
          <p:nvPr/>
        </p:nvSpPr>
        <p:spPr>
          <a:xfrm>
            <a:off x="1771650" y="5951637"/>
            <a:ext cx="5199698" cy="783729"/>
          </a:xfrm>
          <a:prstGeom prst="rect">
            <a:avLst/>
          </a:prstGeom>
          <a:noFill/>
          <a:ln/>
        </p:spPr>
        <p:txBody>
          <a:bodyPr wrap="square" lIns="25400" tIns="25400" rIns="25400" bIns="25400" rtlCol="0" anchor="t">
            <a:normAutofit/>
          </a:bodyPr>
          <a:lstStyle/>
          <a:p>
            <a:pPr marL="0" indent="0" algn="l">
              <a:lnSpc>
                <a:spcPct val="105811"/>
              </a:lnSpc>
              <a:buNone/>
            </a:pPr>
            <a:r>
              <a:rPr lang="en-US" sz="2025" dirty="0">
                <a:solidFill>
                  <a:srgbClr val="2C3A57"/>
                </a:solidFill>
                <a:latin typeface="Open Sans" pitchFamily="34" charset="0"/>
                <a:ea typeface="Open Sans" pitchFamily="34" charset="-122"/>
                <a:cs typeface="Open Sans" pitchFamily="34" charset="-120"/>
              </a:rPr>
              <a:t>Diversity of cargoes support resilience of trade.</a:t>
            </a:r>
            <a:endParaRPr lang="en-US" sz="2025" dirty="0"/>
          </a:p>
        </p:txBody>
      </p:sp>
      <p:sp>
        <p:nvSpPr>
          <p:cNvPr id="14" name="Text 12"/>
          <p:cNvSpPr/>
          <p:nvPr/>
        </p:nvSpPr>
        <p:spPr>
          <a:xfrm>
            <a:off x="7848600" y="2819400"/>
            <a:ext cx="9653778" cy="352425"/>
          </a:xfrm>
          <a:prstGeom prst="rect">
            <a:avLst/>
          </a:prstGeom>
          <a:noFill/>
          <a:ln/>
        </p:spPr>
        <p:txBody>
          <a:bodyPr wrap="square" lIns="25400" tIns="25400" rIns="25400" bIns="25400" rtlCol="0" anchor="t">
            <a:normAutofit/>
          </a:bodyPr>
          <a:lstStyle/>
          <a:p>
            <a:pPr marL="0" indent="0" algn="l">
              <a:buNone/>
            </a:pPr>
            <a:r>
              <a:rPr lang="en-US" sz="1800" b="1" dirty="0">
                <a:solidFill>
                  <a:srgbClr val="56627A"/>
                </a:solidFill>
                <a:latin typeface="Open Sans" pitchFamily="34" charset="0"/>
                <a:ea typeface="Open Sans" pitchFamily="34" charset="-122"/>
                <a:cs typeface="Open Sans" pitchFamily="34" charset="-120"/>
              </a:rPr>
              <a:t>tonnes (millions)</a:t>
            </a:r>
            <a:endParaRPr lang="en-US" sz="1800" dirty="0"/>
          </a:p>
        </p:txBody>
      </p:sp>
      <p:sp>
        <p:nvSpPr>
          <p:cNvPr id="15" name="Shape 13"/>
          <p:cNvSpPr/>
          <p:nvPr/>
        </p:nvSpPr>
        <p:spPr>
          <a:xfrm>
            <a:off x="7848600" y="8610600"/>
            <a:ext cx="9372600" cy="19050"/>
          </a:xfrm>
          <a:prstGeom prst="rect">
            <a:avLst/>
          </a:prstGeom>
          <a:solidFill>
            <a:srgbClr val="DCE3E8"/>
          </a:solidFill>
          <a:ln/>
        </p:spPr>
        <p:txBody>
          <a:bodyPr/>
          <a:lstStyle/>
          <a:p>
            <a:endParaRPr lang="en-NZ"/>
          </a:p>
        </p:txBody>
      </p:sp>
      <p:sp>
        <p:nvSpPr>
          <p:cNvPr id="16" name="Text 14"/>
          <p:cNvSpPr/>
          <p:nvPr/>
        </p:nvSpPr>
        <p:spPr>
          <a:xfrm>
            <a:off x="8591401" y="3438525"/>
            <a:ext cx="647849" cy="428625"/>
          </a:xfrm>
          <a:prstGeom prst="rect">
            <a:avLst/>
          </a:prstGeom>
          <a:noFill/>
          <a:ln/>
        </p:spPr>
        <p:txBody>
          <a:bodyPr wrap="square" lIns="25400" tIns="25400" rIns="25400" bIns="25400" rtlCol="0" anchor="t">
            <a:normAutofit/>
          </a:bodyPr>
          <a:lstStyle/>
          <a:p>
            <a:pPr marL="0" indent="0" algn="l">
              <a:buNone/>
            </a:pPr>
            <a:r>
              <a:rPr lang="en-US" sz="2250" b="1" dirty="0">
                <a:solidFill>
                  <a:srgbClr val="14213D"/>
                </a:solidFill>
                <a:latin typeface="Open Sans" pitchFamily="34" charset="0"/>
                <a:ea typeface="Open Sans" pitchFamily="34" charset="-122"/>
                <a:cs typeface="Open Sans" pitchFamily="34" charset="-120"/>
              </a:rPr>
              <a:t>24.7</a:t>
            </a:r>
            <a:endParaRPr lang="en-US" sz="2250" dirty="0"/>
          </a:p>
        </p:txBody>
      </p:sp>
      <p:sp>
        <p:nvSpPr>
          <p:cNvPr id="17" name="Shape 15"/>
          <p:cNvSpPr/>
          <p:nvPr/>
        </p:nvSpPr>
        <p:spPr>
          <a:xfrm>
            <a:off x="7924800" y="3962400"/>
            <a:ext cx="1905000" cy="4648200"/>
          </a:xfrm>
          <a:custGeom>
            <a:avLst/>
            <a:gdLst/>
            <a:ahLst/>
            <a:cxnLst/>
            <a:rect l="l" t="t" r="r" b="b"/>
            <a:pathLst>
              <a:path w="1905000" h="4648200">
                <a:moveTo>
                  <a:pt x="95250" y="0"/>
                </a:moveTo>
                <a:lnTo>
                  <a:pt x="1809750" y="0"/>
                </a:lnTo>
                <a:arcTo wR="95250" hR="95250" stAng="16200000" swAng="5400000"/>
                <a:lnTo>
                  <a:pt x="1905000" y="4648200"/>
                </a:lnTo>
                <a:lnTo>
                  <a:pt x="0" y="4648200"/>
                </a:lnTo>
                <a:lnTo>
                  <a:pt x="0" y="95250"/>
                </a:lnTo>
                <a:arcTo wR="95250" hR="95250" stAng="10800000" swAng="5400000"/>
                <a:close/>
              </a:path>
            </a:pathLst>
          </a:custGeom>
          <a:solidFill>
            <a:srgbClr val="0A357C"/>
          </a:solidFill>
          <a:ln/>
        </p:spPr>
        <p:txBody>
          <a:bodyPr/>
          <a:lstStyle/>
          <a:p>
            <a:endParaRPr lang="en-NZ"/>
          </a:p>
        </p:txBody>
      </p:sp>
      <p:sp>
        <p:nvSpPr>
          <p:cNvPr id="18" name="Text 16"/>
          <p:cNvSpPr/>
          <p:nvPr/>
        </p:nvSpPr>
        <p:spPr>
          <a:xfrm>
            <a:off x="11029801" y="3648075"/>
            <a:ext cx="647849" cy="428625"/>
          </a:xfrm>
          <a:prstGeom prst="rect">
            <a:avLst/>
          </a:prstGeom>
          <a:noFill/>
          <a:ln/>
        </p:spPr>
        <p:txBody>
          <a:bodyPr wrap="square" lIns="25400" tIns="25400" rIns="25400" bIns="25400" rtlCol="0" anchor="t">
            <a:normAutofit/>
          </a:bodyPr>
          <a:lstStyle/>
          <a:p>
            <a:pPr marL="0" indent="0" algn="l">
              <a:buNone/>
            </a:pPr>
            <a:r>
              <a:rPr lang="en-US" sz="2250" b="1" dirty="0">
                <a:solidFill>
                  <a:srgbClr val="14213D"/>
                </a:solidFill>
                <a:latin typeface="Open Sans" pitchFamily="34" charset="0"/>
                <a:ea typeface="Open Sans" pitchFamily="34" charset="-122"/>
                <a:cs typeface="Open Sans" pitchFamily="34" charset="-120"/>
              </a:rPr>
              <a:t>23.6</a:t>
            </a:r>
            <a:endParaRPr lang="en-US" sz="2250" dirty="0"/>
          </a:p>
        </p:txBody>
      </p:sp>
      <p:sp>
        <p:nvSpPr>
          <p:cNvPr id="19" name="Shape 17"/>
          <p:cNvSpPr/>
          <p:nvPr/>
        </p:nvSpPr>
        <p:spPr>
          <a:xfrm>
            <a:off x="10363200" y="4171950"/>
            <a:ext cx="1905000" cy="4438650"/>
          </a:xfrm>
          <a:custGeom>
            <a:avLst/>
            <a:gdLst/>
            <a:ahLst/>
            <a:cxnLst/>
            <a:rect l="l" t="t" r="r" b="b"/>
            <a:pathLst>
              <a:path w="1905000" h="4438650">
                <a:moveTo>
                  <a:pt x="95250" y="0"/>
                </a:moveTo>
                <a:lnTo>
                  <a:pt x="1809750" y="0"/>
                </a:lnTo>
                <a:arcTo wR="95250" hR="95250" stAng="16200000" swAng="5400000"/>
                <a:lnTo>
                  <a:pt x="1905000" y="4438650"/>
                </a:lnTo>
                <a:lnTo>
                  <a:pt x="0" y="4438650"/>
                </a:lnTo>
                <a:lnTo>
                  <a:pt x="0" y="95250"/>
                </a:lnTo>
                <a:arcTo wR="95250" hR="95250" stAng="10800000" swAng="5400000"/>
                <a:close/>
              </a:path>
            </a:pathLst>
          </a:custGeom>
          <a:solidFill>
            <a:srgbClr val="0A357C"/>
          </a:solidFill>
          <a:ln/>
        </p:spPr>
        <p:txBody>
          <a:bodyPr/>
          <a:lstStyle/>
          <a:p>
            <a:endParaRPr lang="en-NZ"/>
          </a:p>
        </p:txBody>
      </p:sp>
      <p:sp>
        <p:nvSpPr>
          <p:cNvPr id="20" name="Text 18"/>
          <p:cNvSpPr/>
          <p:nvPr/>
        </p:nvSpPr>
        <p:spPr>
          <a:xfrm>
            <a:off x="13468201" y="3324225"/>
            <a:ext cx="647849" cy="428625"/>
          </a:xfrm>
          <a:prstGeom prst="rect">
            <a:avLst/>
          </a:prstGeom>
          <a:noFill/>
          <a:ln/>
        </p:spPr>
        <p:txBody>
          <a:bodyPr wrap="square" lIns="25400" tIns="25400" rIns="25400" bIns="25400" rtlCol="0" anchor="t">
            <a:normAutofit/>
          </a:bodyPr>
          <a:lstStyle/>
          <a:p>
            <a:pPr marL="0" indent="0" algn="l">
              <a:buNone/>
            </a:pPr>
            <a:r>
              <a:rPr lang="en-US" sz="2250" b="1" dirty="0">
                <a:solidFill>
                  <a:srgbClr val="14213D"/>
                </a:solidFill>
                <a:latin typeface="Open Sans" pitchFamily="34" charset="0"/>
                <a:ea typeface="Open Sans" pitchFamily="34" charset="-122"/>
                <a:cs typeface="Open Sans" pitchFamily="34" charset="-120"/>
              </a:rPr>
              <a:t>25.3</a:t>
            </a:r>
            <a:endParaRPr lang="en-US" sz="2250" dirty="0"/>
          </a:p>
        </p:txBody>
      </p:sp>
      <p:sp>
        <p:nvSpPr>
          <p:cNvPr id="21" name="Shape 19"/>
          <p:cNvSpPr/>
          <p:nvPr/>
        </p:nvSpPr>
        <p:spPr>
          <a:xfrm>
            <a:off x="12801600" y="3848100"/>
            <a:ext cx="1905000" cy="4762500"/>
          </a:xfrm>
          <a:custGeom>
            <a:avLst/>
            <a:gdLst/>
            <a:ahLst/>
            <a:cxnLst/>
            <a:rect l="l" t="t" r="r" b="b"/>
            <a:pathLst>
              <a:path w="1905000" h="4762500">
                <a:moveTo>
                  <a:pt x="95250" y="0"/>
                </a:moveTo>
                <a:lnTo>
                  <a:pt x="1809750" y="0"/>
                </a:lnTo>
                <a:arcTo wR="95250" hR="95250" stAng="16200000" swAng="5400000"/>
                <a:lnTo>
                  <a:pt x="1905000" y="4762500"/>
                </a:lnTo>
                <a:lnTo>
                  <a:pt x="0" y="4762500"/>
                </a:lnTo>
                <a:lnTo>
                  <a:pt x="0" y="95250"/>
                </a:lnTo>
                <a:arcTo wR="95250" hR="95250" stAng="10800000" swAng="5400000"/>
                <a:close/>
              </a:path>
            </a:pathLst>
          </a:custGeom>
          <a:solidFill>
            <a:srgbClr val="0A357C"/>
          </a:solidFill>
          <a:ln/>
        </p:spPr>
        <p:txBody>
          <a:bodyPr/>
          <a:lstStyle/>
          <a:p>
            <a:endParaRPr lang="en-NZ"/>
          </a:p>
        </p:txBody>
      </p:sp>
      <p:sp>
        <p:nvSpPr>
          <p:cNvPr id="22" name="Text 20"/>
          <p:cNvSpPr/>
          <p:nvPr/>
        </p:nvSpPr>
        <p:spPr>
          <a:xfrm>
            <a:off x="15906601" y="3457575"/>
            <a:ext cx="647849" cy="428625"/>
          </a:xfrm>
          <a:prstGeom prst="rect">
            <a:avLst/>
          </a:prstGeom>
          <a:noFill/>
          <a:ln/>
        </p:spPr>
        <p:txBody>
          <a:bodyPr wrap="square" lIns="25400" tIns="25400" rIns="25400" bIns="25400" rtlCol="0" anchor="t">
            <a:normAutofit/>
          </a:bodyPr>
          <a:lstStyle/>
          <a:p>
            <a:pPr marL="0" indent="0" algn="l">
              <a:buNone/>
            </a:pPr>
            <a:r>
              <a:rPr lang="en-US" sz="2250" b="1" dirty="0">
                <a:solidFill>
                  <a:srgbClr val="14213D"/>
                </a:solidFill>
                <a:latin typeface="Open Sans" pitchFamily="34" charset="0"/>
                <a:ea typeface="Open Sans" pitchFamily="34" charset="-122"/>
                <a:cs typeface="Open Sans" pitchFamily="34" charset="-120"/>
              </a:rPr>
              <a:t>24.6</a:t>
            </a:r>
            <a:endParaRPr lang="en-US" sz="2250" dirty="0"/>
          </a:p>
        </p:txBody>
      </p:sp>
      <p:sp>
        <p:nvSpPr>
          <p:cNvPr id="23" name="Shape 21"/>
          <p:cNvSpPr/>
          <p:nvPr/>
        </p:nvSpPr>
        <p:spPr>
          <a:xfrm>
            <a:off x="15240000" y="3981450"/>
            <a:ext cx="1905000" cy="4629150"/>
          </a:xfrm>
          <a:custGeom>
            <a:avLst/>
            <a:gdLst/>
            <a:ahLst/>
            <a:cxnLst/>
            <a:rect l="l" t="t" r="r" b="b"/>
            <a:pathLst>
              <a:path w="1905000" h="4629150">
                <a:moveTo>
                  <a:pt x="95250" y="0"/>
                </a:moveTo>
                <a:lnTo>
                  <a:pt x="1809750" y="0"/>
                </a:lnTo>
                <a:arcTo wR="95250" hR="95250" stAng="16200000" swAng="5400000"/>
                <a:lnTo>
                  <a:pt x="1905000" y="4629150"/>
                </a:lnTo>
                <a:lnTo>
                  <a:pt x="0" y="4629150"/>
                </a:lnTo>
                <a:lnTo>
                  <a:pt x="0" y="95250"/>
                </a:lnTo>
                <a:arcTo wR="95250" hR="95250" stAng="10800000" swAng="5400000"/>
                <a:close/>
              </a:path>
            </a:pathLst>
          </a:custGeom>
          <a:solidFill>
            <a:srgbClr val="618F6D"/>
          </a:solidFill>
          <a:ln/>
        </p:spPr>
        <p:txBody>
          <a:bodyPr/>
          <a:lstStyle/>
          <a:p>
            <a:endParaRPr lang="en-NZ"/>
          </a:p>
        </p:txBody>
      </p:sp>
      <p:sp>
        <p:nvSpPr>
          <p:cNvPr id="24" name="Text 22"/>
          <p:cNvSpPr/>
          <p:nvPr/>
        </p:nvSpPr>
        <p:spPr>
          <a:xfrm>
            <a:off x="7829550" y="8801100"/>
            <a:ext cx="2095500" cy="381000"/>
          </a:xfrm>
          <a:prstGeom prst="rect">
            <a:avLst/>
          </a:prstGeom>
          <a:noFill/>
          <a:ln/>
        </p:spPr>
        <p:txBody>
          <a:bodyPr wrap="square" lIns="25400" tIns="25400" rIns="25400" bIns="25400" rtlCol="0" anchor="t">
            <a:normAutofit/>
          </a:bodyPr>
          <a:lstStyle/>
          <a:p>
            <a:pPr marL="0" indent="0" algn="ctr">
              <a:buNone/>
            </a:pPr>
            <a:r>
              <a:rPr lang="en-US" sz="1950" b="1" dirty="0">
                <a:solidFill>
                  <a:srgbClr val="56627A"/>
                </a:solidFill>
                <a:latin typeface="Open Sans" pitchFamily="34" charset="0"/>
                <a:ea typeface="Open Sans" pitchFamily="34" charset="-122"/>
                <a:cs typeface="Open Sans" pitchFamily="34" charset="-120"/>
              </a:rPr>
              <a:t>FY23</a:t>
            </a:r>
            <a:endParaRPr lang="en-US" sz="1950" dirty="0"/>
          </a:p>
        </p:txBody>
      </p:sp>
      <p:sp>
        <p:nvSpPr>
          <p:cNvPr id="25" name="Text 23"/>
          <p:cNvSpPr/>
          <p:nvPr/>
        </p:nvSpPr>
        <p:spPr>
          <a:xfrm>
            <a:off x="10267950" y="8801100"/>
            <a:ext cx="2095500" cy="381000"/>
          </a:xfrm>
          <a:prstGeom prst="rect">
            <a:avLst/>
          </a:prstGeom>
          <a:noFill/>
          <a:ln/>
        </p:spPr>
        <p:txBody>
          <a:bodyPr wrap="square" lIns="25400" tIns="25400" rIns="25400" bIns="25400" rtlCol="0" anchor="t">
            <a:normAutofit/>
          </a:bodyPr>
          <a:lstStyle/>
          <a:p>
            <a:pPr marL="0" indent="0" algn="ctr">
              <a:buNone/>
            </a:pPr>
            <a:r>
              <a:rPr lang="en-US" sz="1950" b="1" dirty="0">
                <a:solidFill>
                  <a:srgbClr val="56627A"/>
                </a:solidFill>
                <a:latin typeface="Open Sans" pitchFamily="34" charset="0"/>
                <a:ea typeface="Open Sans" pitchFamily="34" charset="-122"/>
                <a:cs typeface="Open Sans" pitchFamily="34" charset="-120"/>
              </a:rPr>
              <a:t>FY24</a:t>
            </a:r>
            <a:endParaRPr lang="en-US" sz="1950" dirty="0"/>
          </a:p>
        </p:txBody>
      </p:sp>
      <p:sp>
        <p:nvSpPr>
          <p:cNvPr id="26" name="Text 24"/>
          <p:cNvSpPr/>
          <p:nvPr/>
        </p:nvSpPr>
        <p:spPr>
          <a:xfrm>
            <a:off x="12706350" y="8801100"/>
            <a:ext cx="2095500" cy="381000"/>
          </a:xfrm>
          <a:prstGeom prst="rect">
            <a:avLst/>
          </a:prstGeom>
          <a:noFill/>
          <a:ln/>
        </p:spPr>
        <p:txBody>
          <a:bodyPr wrap="square" lIns="25400" tIns="25400" rIns="25400" bIns="25400" rtlCol="0" anchor="t">
            <a:normAutofit/>
          </a:bodyPr>
          <a:lstStyle/>
          <a:p>
            <a:pPr marL="0" indent="0" algn="ctr">
              <a:buNone/>
            </a:pPr>
            <a:r>
              <a:rPr lang="en-US" sz="1950" b="1" dirty="0">
                <a:solidFill>
                  <a:srgbClr val="56627A"/>
                </a:solidFill>
                <a:latin typeface="Open Sans" pitchFamily="34" charset="0"/>
                <a:ea typeface="Open Sans" pitchFamily="34" charset="-122"/>
                <a:cs typeface="Open Sans" pitchFamily="34" charset="-120"/>
              </a:rPr>
              <a:t>FY25</a:t>
            </a:r>
            <a:endParaRPr lang="en-US" sz="1950" dirty="0"/>
          </a:p>
        </p:txBody>
      </p:sp>
      <p:sp>
        <p:nvSpPr>
          <p:cNvPr id="27" name="Text 25"/>
          <p:cNvSpPr/>
          <p:nvPr/>
        </p:nvSpPr>
        <p:spPr>
          <a:xfrm>
            <a:off x="15144750" y="8801100"/>
            <a:ext cx="2095500" cy="381000"/>
          </a:xfrm>
          <a:prstGeom prst="rect">
            <a:avLst/>
          </a:prstGeom>
          <a:noFill/>
          <a:ln/>
        </p:spPr>
        <p:txBody>
          <a:bodyPr wrap="square" lIns="25400" tIns="25400" rIns="25400" bIns="25400" rtlCol="0" anchor="t">
            <a:normAutofit/>
          </a:bodyPr>
          <a:lstStyle/>
          <a:p>
            <a:pPr marL="0" indent="0" algn="ctr">
              <a:buNone/>
            </a:pPr>
            <a:r>
              <a:rPr lang="en-US" sz="1950" b="1" dirty="0">
                <a:solidFill>
                  <a:srgbClr val="0A357C"/>
                </a:solidFill>
                <a:latin typeface="Open Sans" pitchFamily="34" charset="0"/>
                <a:ea typeface="Open Sans" pitchFamily="34" charset="-122"/>
                <a:cs typeface="Open Sans" pitchFamily="34" charset="-120"/>
              </a:rPr>
              <a:t>FY26</a:t>
            </a:r>
            <a:endParaRPr lang="en-US" sz="1950" dirty="0"/>
          </a:p>
        </p:txBody>
      </p:sp>
      <p:pic>
        <p:nvPicPr>
          <p:cNvPr id="28" name="Image 0" descr="preencoded.png"/>
          <p:cNvPicPr>
            <a:picLocks noChangeAspect="1"/>
          </p:cNvPicPr>
          <p:nvPr/>
        </p:nvPicPr>
        <p:blipFill>
          <a:blip r:embed="rId3"/>
          <a:stretch>
            <a:fillRect/>
          </a:stretch>
        </p:blipFill>
        <p:spPr>
          <a:xfrm>
            <a:off x="1066800" y="9410700"/>
            <a:ext cx="486966" cy="419100"/>
          </a:xfrm>
          <a:prstGeom prst="rect">
            <a:avLst/>
          </a:prstGeom>
        </p:spPr>
      </p:pic>
      <p:sp>
        <p:nvSpPr>
          <p:cNvPr id="29" name="Text 26"/>
          <p:cNvSpPr/>
          <p:nvPr/>
        </p:nvSpPr>
        <p:spPr>
          <a:xfrm>
            <a:off x="16981438" y="9477375"/>
            <a:ext cx="315962" cy="323850"/>
          </a:xfrm>
          <a:prstGeom prst="rect">
            <a:avLst/>
          </a:prstGeom>
          <a:noFill/>
          <a:ln/>
        </p:spPr>
        <p:txBody>
          <a:bodyPr wrap="square" lIns="25400" tIns="25400" rIns="25400" bIns="25400" rtlCol="0" anchor="t">
            <a:normAutofit/>
          </a:bodyPr>
          <a:lstStyle/>
          <a:p>
            <a:pPr marL="0" indent="0" algn="l">
              <a:buNone/>
            </a:pPr>
            <a:r>
              <a:rPr lang="en-US" sz="1650" b="1" dirty="0">
                <a:solidFill>
                  <a:srgbClr val="8A93A6"/>
                </a:solidFill>
                <a:latin typeface="Open Sans" pitchFamily="34" charset="0"/>
                <a:ea typeface="Open Sans" pitchFamily="34" charset="-122"/>
                <a:cs typeface="Open Sans" pitchFamily="34" charset="-120"/>
              </a:rPr>
              <a:t>10</a:t>
            </a:r>
            <a:endParaRPr lang="en-US" sz="16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066800" y="762000"/>
            <a:ext cx="17769840" cy="390525"/>
          </a:xfrm>
          <a:prstGeom prst="rect">
            <a:avLst/>
          </a:prstGeom>
          <a:noFill/>
          <a:ln/>
        </p:spPr>
        <p:txBody>
          <a:bodyPr wrap="square" lIns="25400" tIns="25400" rIns="25400" bIns="25400" rtlCol="0" anchor="t">
            <a:normAutofit/>
          </a:bodyPr>
          <a:lstStyle/>
          <a:p>
            <a:pPr marL="0" indent="0" algn="l">
              <a:buNone/>
            </a:pPr>
            <a:r>
              <a:rPr lang="en-US" sz="2025" b="1" dirty="0">
                <a:solidFill>
                  <a:srgbClr val="618F6D"/>
                </a:solidFill>
                <a:latin typeface="Open Sans" pitchFamily="34" charset="0"/>
                <a:ea typeface="Open Sans" pitchFamily="34" charset="-122"/>
                <a:cs typeface="Open Sans" pitchFamily="34" charset="-120"/>
              </a:rPr>
              <a:t>For the year ended 30 June 2026</a:t>
            </a:r>
            <a:endParaRPr lang="en-US" sz="2025" dirty="0"/>
          </a:p>
        </p:txBody>
      </p:sp>
      <p:sp>
        <p:nvSpPr>
          <p:cNvPr id="3" name="Text 1"/>
          <p:cNvSpPr/>
          <p:nvPr/>
        </p:nvSpPr>
        <p:spPr>
          <a:xfrm>
            <a:off x="1066800" y="1247775"/>
            <a:ext cx="17769840" cy="762000"/>
          </a:xfrm>
          <a:prstGeom prst="rect">
            <a:avLst/>
          </a:prstGeom>
          <a:noFill/>
          <a:ln/>
        </p:spPr>
        <p:txBody>
          <a:bodyPr wrap="square" lIns="25400" tIns="25400" rIns="25400" bIns="25400" rtlCol="0" anchor="t">
            <a:normAutofit/>
          </a:bodyPr>
          <a:lstStyle/>
          <a:p>
            <a:pPr marL="0" indent="0" algn="l">
              <a:buNone/>
            </a:pPr>
            <a:r>
              <a:rPr lang="en-US" sz="4200" b="1" kern="0" spc="-84" dirty="0">
                <a:solidFill>
                  <a:srgbClr val="0A357C"/>
                </a:solidFill>
                <a:latin typeface="Open Sans" pitchFamily="34" charset="0"/>
                <a:ea typeface="Open Sans" pitchFamily="34" charset="-122"/>
                <a:cs typeface="Open Sans" pitchFamily="34" charset="-120"/>
              </a:rPr>
              <a:t>Bulk volumes decreased 5.9%</a:t>
            </a:r>
            <a:endParaRPr lang="en-US" sz="4200" dirty="0"/>
          </a:p>
        </p:txBody>
      </p:sp>
      <p:sp>
        <p:nvSpPr>
          <p:cNvPr id="4" name="Shape 2"/>
          <p:cNvSpPr/>
          <p:nvPr/>
        </p:nvSpPr>
        <p:spPr>
          <a:xfrm>
            <a:off x="1066800" y="2105025"/>
            <a:ext cx="16154400" cy="28575"/>
          </a:xfrm>
          <a:prstGeom prst="rect">
            <a:avLst/>
          </a:prstGeom>
          <a:solidFill>
            <a:srgbClr val="DBF0EC"/>
          </a:solidFill>
          <a:ln/>
        </p:spPr>
        <p:txBody>
          <a:bodyPr/>
          <a:lstStyle/>
          <a:p>
            <a:endParaRPr lang="en-NZ"/>
          </a:p>
        </p:txBody>
      </p:sp>
      <p:sp>
        <p:nvSpPr>
          <p:cNvPr id="5" name="Shape 3"/>
          <p:cNvSpPr/>
          <p:nvPr/>
        </p:nvSpPr>
        <p:spPr>
          <a:xfrm>
            <a:off x="1066800" y="3067050"/>
            <a:ext cx="4686300" cy="2609850"/>
          </a:xfrm>
          <a:prstGeom prst="roundRect">
            <a:avLst>
              <a:gd name="adj" fmla="val 4380"/>
            </a:avLst>
          </a:prstGeom>
          <a:solidFill>
            <a:srgbClr val="DBF0EC"/>
          </a:solidFill>
          <a:ln/>
        </p:spPr>
        <p:txBody>
          <a:bodyPr/>
          <a:lstStyle/>
          <a:p>
            <a:endParaRPr lang="en-NZ"/>
          </a:p>
        </p:txBody>
      </p:sp>
      <p:sp>
        <p:nvSpPr>
          <p:cNvPr id="6" name="Text 4"/>
          <p:cNvSpPr/>
          <p:nvPr/>
        </p:nvSpPr>
        <p:spPr>
          <a:xfrm>
            <a:off x="1447800" y="3448050"/>
            <a:ext cx="4316730" cy="361950"/>
          </a:xfrm>
          <a:prstGeom prst="rect">
            <a:avLst/>
          </a:prstGeom>
          <a:noFill/>
          <a:ln/>
        </p:spPr>
        <p:txBody>
          <a:bodyPr wrap="square" lIns="25400" tIns="25400" rIns="25400" bIns="25400" rtlCol="0" anchor="t">
            <a:normAutofit/>
          </a:bodyPr>
          <a:lstStyle/>
          <a:p>
            <a:pPr marL="0" indent="0" algn="l">
              <a:buNone/>
            </a:pPr>
            <a:r>
              <a:rPr lang="en-US" sz="1875" b="1" dirty="0">
                <a:solidFill>
                  <a:srgbClr val="618F6D"/>
                </a:solidFill>
                <a:latin typeface="Open Sans" pitchFamily="34" charset="0"/>
                <a:ea typeface="Open Sans" pitchFamily="34" charset="-122"/>
                <a:cs typeface="Open Sans" pitchFamily="34" charset="-120"/>
              </a:rPr>
              <a:t>Export logs</a:t>
            </a:r>
            <a:endParaRPr lang="en-US" sz="1875" dirty="0"/>
          </a:p>
        </p:txBody>
      </p:sp>
      <p:sp>
        <p:nvSpPr>
          <p:cNvPr id="7" name="Text 5"/>
          <p:cNvSpPr/>
          <p:nvPr/>
        </p:nvSpPr>
        <p:spPr>
          <a:xfrm>
            <a:off x="1447800" y="3905250"/>
            <a:ext cx="4316730" cy="628650"/>
          </a:xfrm>
          <a:prstGeom prst="rect">
            <a:avLst/>
          </a:prstGeom>
          <a:noFill/>
          <a:ln/>
        </p:spPr>
        <p:txBody>
          <a:bodyPr wrap="square" lIns="25400" tIns="25400" rIns="25400" bIns="25400" rtlCol="0" anchor="t">
            <a:normAutofit/>
          </a:bodyPr>
          <a:lstStyle/>
          <a:p>
            <a:pPr marL="0" indent="0" algn="l">
              <a:lnSpc>
                <a:spcPct val="73810"/>
              </a:lnSpc>
              <a:buNone/>
            </a:pPr>
            <a:r>
              <a:rPr lang="en-US" sz="4650" b="1" dirty="0">
                <a:solidFill>
                  <a:srgbClr val="0A357C"/>
                </a:solidFill>
                <a:latin typeface="Open Sans" pitchFamily="34" charset="0"/>
                <a:ea typeface="Open Sans" pitchFamily="34" charset="-122"/>
                <a:cs typeface="Open Sans" pitchFamily="34" charset="-120"/>
              </a:rPr>
              <a:t>5.8m </a:t>
            </a:r>
            <a:r>
              <a:rPr lang="en-US" sz="4650" b="1" dirty="0" err="1">
                <a:solidFill>
                  <a:srgbClr val="0A357C"/>
                </a:solidFill>
                <a:latin typeface="Open Sans" pitchFamily="34" charset="0"/>
                <a:ea typeface="Open Sans" pitchFamily="34" charset="-122"/>
                <a:cs typeface="Open Sans" pitchFamily="34" charset="-120"/>
              </a:rPr>
              <a:t>tonnes</a:t>
            </a:r>
            <a:endParaRPr lang="en-US" sz="4650" dirty="0"/>
          </a:p>
        </p:txBody>
      </p:sp>
      <p:sp>
        <p:nvSpPr>
          <p:cNvPr id="8" name="Text 6"/>
          <p:cNvSpPr/>
          <p:nvPr/>
        </p:nvSpPr>
        <p:spPr>
          <a:xfrm>
            <a:off x="1447800" y="4629150"/>
            <a:ext cx="4042029" cy="704850"/>
          </a:xfrm>
          <a:prstGeom prst="rect">
            <a:avLst/>
          </a:prstGeom>
          <a:noFill/>
          <a:ln/>
        </p:spPr>
        <p:txBody>
          <a:bodyPr wrap="square" lIns="25400" tIns="25400" rIns="25400" bIns="25400" rtlCol="0" anchor="t">
            <a:normAutofit/>
          </a:bodyPr>
          <a:lstStyle/>
          <a:p>
            <a:pPr marL="0" indent="0" algn="l">
              <a:lnSpc>
                <a:spcPct val="102941"/>
              </a:lnSpc>
              <a:buNone/>
            </a:pPr>
            <a:r>
              <a:rPr lang="en-US" sz="1875" dirty="0">
                <a:solidFill>
                  <a:srgbClr val="2C3A57"/>
                </a:solidFill>
                <a:latin typeface="Open Sans" pitchFamily="34" charset="0"/>
                <a:ea typeface="Open Sans" pitchFamily="34" charset="-122"/>
                <a:cs typeface="Open Sans" pitchFamily="34" charset="-120"/>
              </a:rPr>
              <a:t>Export log volumes 5.8 million tonnes vs 6.3 million prior year</a:t>
            </a:r>
            <a:endParaRPr lang="en-US" sz="1875" dirty="0"/>
          </a:p>
        </p:txBody>
      </p:sp>
      <p:sp>
        <p:nvSpPr>
          <p:cNvPr id="9" name="Shape 7"/>
          <p:cNvSpPr/>
          <p:nvPr/>
        </p:nvSpPr>
        <p:spPr>
          <a:xfrm>
            <a:off x="6096000" y="3067050"/>
            <a:ext cx="4686300" cy="2609850"/>
          </a:xfrm>
          <a:prstGeom prst="roundRect">
            <a:avLst>
              <a:gd name="adj" fmla="val 4380"/>
            </a:avLst>
          </a:prstGeom>
          <a:solidFill>
            <a:srgbClr val="DBF0EC"/>
          </a:solidFill>
          <a:ln/>
        </p:spPr>
        <p:txBody>
          <a:bodyPr/>
          <a:lstStyle/>
          <a:p>
            <a:endParaRPr lang="en-NZ"/>
          </a:p>
        </p:txBody>
      </p:sp>
      <p:sp>
        <p:nvSpPr>
          <p:cNvPr id="10" name="Text 8"/>
          <p:cNvSpPr/>
          <p:nvPr/>
        </p:nvSpPr>
        <p:spPr>
          <a:xfrm>
            <a:off x="6477000" y="3448050"/>
            <a:ext cx="4316730" cy="361950"/>
          </a:xfrm>
          <a:prstGeom prst="rect">
            <a:avLst/>
          </a:prstGeom>
          <a:noFill/>
          <a:ln/>
        </p:spPr>
        <p:txBody>
          <a:bodyPr wrap="square" lIns="25400" tIns="25400" rIns="25400" bIns="25400" rtlCol="0" anchor="t">
            <a:normAutofit/>
          </a:bodyPr>
          <a:lstStyle/>
          <a:p>
            <a:pPr marL="0" indent="0" algn="l">
              <a:buNone/>
            </a:pPr>
            <a:r>
              <a:rPr lang="en-US" sz="1875" b="1" dirty="0">
                <a:solidFill>
                  <a:srgbClr val="618F6D"/>
                </a:solidFill>
                <a:latin typeface="Open Sans" pitchFamily="34" charset="0"/>
                <a:ea typeface="Open Sans" pitchFamily="34" charset="-122"/>
                <a:cs typeface="Open Sans" pitchFamily="34" charset="-120"/>
              </a:rPr>
              <a:t>Import coal</a:t>
            </a:r>
            <a:endParaRPr lang="en-US" sz="1875" dirty="0"/>
          </a:p>
        </p:txBody>
      </p:sp>
      <p:sp>
        <p:nvSpPr>
          <p:cNvPr id="11" name="Text 9"/>
          <p:cNvSpPr/>
          <p:nvPr/>
        </p:nvSpPr>
        <p:spPr>
          <a:xfrm>
            <a:off x="6465570" y="3905250"/>
            <a:ext cx="4316730" cy="628650"/>
          </a:xfrm>
          <a:prstGeom prst="rect">
            <a:avLst/>
          </a:prstGeom>
          <a:noFill/>
          <a:ln/>
        </p:spPr>
        <p:txBody>
          <a:bodyPr wrap="square" lIns="25400" tIns="25400" rIns="25400" bIns="25400" rtlCol="0" anchor="t">
            <a:normAutofit fontScale="92500"/>
          </a:bodyPr>
          <a:lstStyle/>
          <a:p>
            <a:pPr marL="0" indent="0" algn="l">
              <a:lnSpc>
                <a:spcPct val="73810"/>
              </a:lnSpc>
              <a:buNone/>
            </a:pPr>
            <a:r>
              <a:rPr lang="en-US" sz="4650" b="1" dirty="0">
                <a:solidFill>
                  <a:srgbClr val="0A357C"/>
                </a:solidFill>
                <a:latin typeface="Open Sans" pitchFamily="34" charset="0"/>
                <a:ea typeface="Open Sans" pitchFamily="34" charset="-122"/>
                <a:cs typeface="Open Sans" pitchFamily="34" charset="-120"/>
              </a:rPr>
              <a:t>143,000 </a:t>
            </a:r>
            <a:r>
              <a:rPr lang="en-US" sz="4650" b="1" dirty="0" err="1">
                <a:solidFill>
                  <a:srgbClr val="0A357C"/>
                </a:solidFill>
                <a:latin typeface="Open Sans" pitchFamily="34" charset="0"/>
                <a:ea typeface="Open Sans" pitchFamily="34" charset="-122"/>
                <a:cs typeface="Open Sans" pitchFamily="34" charset="-120"/>
              </a:rPr>
              <a:t>tonnes</a:t>
            </a:r>
            <a:endParaRPr lang="en-US" sz="4650" dirty="0"/>
          </a:p>
        </p:txBody>
      </p:sp>
      <p:sp>
        <p:nvSpPr>
          <p:cNvPr id="12" name="Text 10"/>
          <p:cNvSpPr/>
          <p:nvPr/>
        </p:nvSpPr>
        <p:spPr>
          <a:xfrm>
            <a:off x="6477000" y="4629150"/>
            <a:ext cx="4042029" cy="704850"/>
          </a:xfrm>
          <a:prstGeom prst="rect">
            <a:avLst/>
          </a:prstGeom>
          <a:noFill/>
          <a:ln/>
        </p:spPr>
        <p:txBody>
          <a:bodyPr wrap="square" lIns="25400" tIns="25400" rIns="25400" bIns="25400" rtlCol="0" anchor="t">
            <a:normAutofit/>
          </a:bodyPr>
          <a:lstStyle/>
          <a:p>
            <a:pPr marL="0" indent="0" algn="l">
              <a:lnSpc>
                <a:spcPct val="102941"/>
              </a:lnSpc>
              <a:buNone/>
            </a:pPr>
            <a:r>
              <a:rPr lang="en-US" sz="1875" dirty="0">
                <a:solidFill>
                  <a:srgbClr val="2C3A57"/>
                </a:solidFill>
                <a:latin typeface="Open Sans" pitchFamily="34" charset="0"/>
                <a:ea typeface="Open Sans" pitchFamily="34" charset="-122"/>
                <a:cs typeface="Open Sans" pitchFamily="34" charset="-120"/>
              </a:rPr>
              <a:t>Import coal 143,000 tonnes vs 405,000 prior year</a:t>
            </a:r>
            <a:endParaRPr lang="en-US" sz="1875" dirty="0"/>
          </a:p>
        </p:txBody>
      </p:sp>
      <p:sp>
        <p:nvSpPr>
          <p:cNvPr id="13" name="Shape 11"/>
          <p:cNvSpPr/>
          <p:nvPr/>
        </p:nvSpPr>
        <p:spPr>
          <a:xfrm>
            <a:off x="1066800" y="6019800"/>
            <a:ext cx="4686300" cy="2609850"/>
          </a:xfrm>
          <a:prstGeom prst="roundRect">
            <a:avLst>
              <a:gd name="adj" fmla="val 4380"/>
            </a:avLst>
          </a:prstGeom>
          <a:solidFill>
            <a:srgbClr val="DBF0EC"/>
          </a:solidFill>
          <a:ln/>
        </p:spPr>
        <p:txBody>
          <a:bodyPr/>
          <a:lstStyle/>
          <a:p>
            <a:endParaRPr lang="en-NZ"/>
          </a:p>
        </p:txBody>
      </p:sp>
      <p:sp>
        <p:nvSpPr>
          <p:cNvPr id="14" name="Text 12"/>
          <p:cNvSpPr/>
          <p:nvPr/>
        </p:nvSpPr>
        <p:spPr>
          <a:xfrm>
            <a:off x="1447800" y="6400800"/>
            <a:ext cx="4316730" cy="361950"/>
          </a:xfrm>
          <a:prstGeom prst="rect">
            <a:avLst/>
          </a:prstGeom>
          <a:noFill/>
          <a:ln/>
        </p:spPr>
        <p:txBody>
          <a:bodyPr wrap="square" lIns="25400" tIns="25400" rIns="25400" bIns="25400" rtlCol="0" anchor="t">
            <a:normAutofit/>
          </a:bodyPr>
          <a:lstStyle/>
          <a:p>
            <a:pPr marL="0" indent="0" algn="l">
              <a:buNone/>
            </a:pPr>
            <a:r>
              <a:rPr lang="en-US" sz="1875" b="1" dirty="0">
                <a:solidFill>
                  <a:srgbClr val="618F6D"/>
                </a:solidFill>
                <a:latin typeface="Open Sans" pitchFamily="34" charset="0"/>
                <a:ea typeface="Open Sans" pitchFamily="34" charset="-122"/>
                <a:cs typeface="Open Sans" pitchFamily="34" charset="-120"/>
              </a:rPr>
              <a:t>Proteins and stock feed</a:t>
            </a:r>
            <a:endParaRPr lang="en-US" sz="1875" dirty="0"/>
          </a:p>
        </p:txBody>
      </p:sp>
      <p:sp>
        <p:nvSpPr>
          <p:cNvPr id="15" name="Text 13"/>
          <p:cNvSpPr/>
          <p:nvPr/>
        </p:nvSpPr>
        <p:spPr>
          <a:xfrm>
            <a:off x="1447800" y="6858000"/>
            <a:ext cx="4316730" cy="628650"/>
          </a:xfrm>
          <a:prstGeom prst="rect">
            <a:avLst/>
          </a:prstGeom>
          <a:noFill/>
          <a:ln/>
        </p:spPr>
        <p:txBody>
          <a:bodyPr wrap="square" lIns="25400" tIns="25400" rIns="25400" bIns="25400" rtlCol="0" anchor="t">
            <a:normAutofit/>
          </a:bodyPr>
          <a:lstStyle/>
          <a:p>
            <a:pPr marL="0" indent="0" algn="l">
              <a:lnSpc>
                <a:spcPct val="73810"/>
              </a:lnSpc>
              <a:buNone/>
            </a:pPr>
            <a:r>
              <a:rPr lang="en-US" sz="4650" b="1" dirty="0">
                <a:solidFill>
                  <a:srgbClr val="0A357C"/>
                </a:solidFill>
                <a:latin typeface="Open Sans" pitchFamily="34" charset="0"/>
                <a:ea typeface="Open Sans" pitchFamily="34" charset="-122"/>
                <a:cs typeface="Open Sans" pitchFamily="34" charset="-120"/>
              </a:rPr>
              <a:t>1.3m </a:t>
            </a:r>
            <a:r>
              <a:rPr lang="en-US" sz="4650" b="1" dirty="0" err="1">
                <a:solidFill>
                  <a:srgbClr val="0A357C"/>
                </a:solidFill>
                <a:latin typeface="Open Sans" pitchFamily="34" charset="0"/>
                <a:ea typeface="Open Sans" pitchFamily="34" charset="-122"/>
                <a:cs typeface="Open Sans" pitchFamily="34" charset="-120"/>
              </a:rPr>
              <a:t>tonnes</a:t>
            </a:r>
            <a:endParaRPr lang="en-US" sz="4650" dirty="0"/>
          </a:p>
        </p:txBody>
      </p:sp>
      <p:sp>
        <p:nvSpPr>
          <p:cNvPr id="16" name="Text 14"/>
          <p:cNvSpPr/>
          <p:nvPr/>
        </p:nvSpPr>
        <p:spPr>
          <a:xfrm>
            <a:off x="1447800" y="7581900"/>
            <a:ext cx="4042029" cy="704850"/>
          </a:xfrm>
          <a:prstGeom prst="rect">
            <a:avLst/>
          </a:prstGeom>
          <a:noFill/>
          <a:ln/>
        </p:spPr>
        <p:txBody>
          <a:bodyPr wrap="square" lIns="25400" tIns="25400" rIns="25400" bIns="25400" rtlCol="0" anchor="t">
            <a:normAutofit/>
          </a:bodyPr>
          <a:lstStyle/>
          <a:p>
            <a:pPr marL="0" indent="0" algn="l">
              <a:lnSpc>
                <a:spcPct val="102941"/>
              </a:lnSpc>
              <a:buNone/>
            </a:pPr>
            <a:r>
              <a:rPr lang="en-US" sz="1875" dirty="0">
                <a:solidFill>
                  <a:srgbClr val="2C3A57"/>
                </a:solidFill>
                <a:latin typeface="Open Sans" pitchFamily="34" charset="0"/>
                <a:ea typeface="Open Sans" pitchFamily="34" charset="-122"/>
                <a:cs typeface="Open Sans" pitchFamily="34" charset="-120"/>
              </a:rPr>
              <a:t>Proteins and stock feed imports up 0.6%</a:t>
            </a:r>
            <a:endParaRPr lang="en-US" sz="1875" dirty="0"/>
          </a:p>
        </p:txBody>
      </p:sp>
      <p:sp>
        <p:nvSpPr>
          <p:cNvPr id="17" name="Shape 15"/>
          <p:cNvSpPr/>
          <p:nvPr/>
        </p:nvSpPr>
        <p:spPr>
          <a:xfrm>
            <a:off x="6096000" y="6019800"/>
            <a:ext cx="4686300" cy="2609850"/>
          </a:xfrm>
          <a:prstGeom prst="roundRect">
            <a:avLst>
              <a:gd name="adj" fmla="val 4380"/>
            </a:avLst>
          </a:prstGeom>
          <a:solidFill>
            <a:srgbClr val="DBF0EC"/>
          </a:solidFill>
          <a:ln/>
        </p:spPr>
        <p:txBody>
          <a:bodyPr/>
          <a:lstStyle/>
          <a:p>
            <a:endParaRPr lang="en-NZ"/>
          </a:p>
        </p:txBody>
      </p:sp>
      <p:sp>
        <p:nvSpPr>
          <p:cNvPr id="18" name="Text 16"/>
          <p:cNvSpPr/>
          <p:nvPr/>
        </p:nvSpPr>
        <p:spPr>
          <a:xfrm>
            <a:off x="6477000" y="6400800"/>
            <a:ext cx="4316730" cy="361950"/>
          </a:xfrm>
          <a:prstGeom prst="rect">
            <a:avLst/>
          </a:prstGeom>
          <a:noFill/>
          <a:ln/>
        </p:spPr>
        <p:txBody>
          <a:bodyPr wrap="square" lIns="25400" tIns="25400" rIns="25400" bIns="25400" rtlCol="0" anchor="t">
            <a:normAutofit/>
          </a:bodyPr>
          <a:lstStyle/>
          <a:p>
            <a:pPr marL="0" indent="0" algn="l">
              <a:buNone/>
            </a:pPr>
            <a:r>
              <a:rPr lang="en-US" sz="1875" b="1" dirty="0">
                <a:solidFill>
                  <a:srgbClr val="618F6D"/>
                </a:solidFill>
                <a:latin typeface="Open Sans" pitchFamily="34" charset="0"/>
                <a:ea typeface="Open Sans" pitchFamily="34" charset="-122"/>
                <a:cs typeface="Open Sans" pitchFamily="34" charset="-120"/>
              </a:rPr>
              <a:t>Fertiliser imports</a:t>
            </a:r>
            <a:endParaRPr lang="en-US" sz="1875" dirty="0"/>
          </a:p>
        </p:txBody>
      </p:sp>
      <p:sp>
        <p:nvSpPr>
          <p:cNvPr id="19" name="Text 17"/>
          <p:cNvSpPr/>
          <p:nvPr/>
        </p:nvSpPr>
        <p:spPr>
          <a:xfrm>
            <a:off x="6477000" y="6858000"/>
            <a:ext cx="4316730" cy="628650"/>
          </a:xfrm>
          <a:prstGeom prst="rect">
            <a:avLst/>
          </a:prstGeom>
          <a:noFill/>
          <a:ln/>
        </p:spPr>
        <p:txBody>
          <a:bodyPr wrap="square" lIns="25400" tIns="25400" rIns="25400" bIns="25400" rtlCol="0" anchor="t">
            <a:normAutofit fontScale="92500"/>
          </a:bodyPr>
          <a:lstStyle/>
          <a:p>
            <a:pPr marL="0" indent="0" algn="l">
              <a:lnSpc>
                <a:spcPct val="73810"/>
              </a:lnSpc>
              <a:buNone/>
            </a:pPr>
            <a:r>
              <a:rPr lang="en-US" sz="4650" b="1" dirty="0">
                <a:solidFill>
                  <a:srgbClr val="0A357C"/>
                </a:solidFill>
                <a:latin typeface="Open Sans" pitchFamily="34" charset="0"/>
                <a:ea typeface="Open Sans" pitchFamily="34" charset="-122"/>
                <a:cs typeface="Open Sans" pitchFamily="34" charset="-120"/>
              </a:rPr>
              <a:t>372,000 </a:t>
            </a:r>
            <a:r>
              <a:rPr lang="en-US" sz="4650" b="1" dirty="0" err="1">
                <a:solidFill>
                  <a:srgbClr val="0A357C"/>
                </a:solidFill>
                <a:latin typeface="Open Sans" pitchFamily="34" charset="0"/>
                <a:ea typeface="Open Sans" pitchFamily="34" charset="-122"/>
                <a:cs typeface="Open Sans" pitchFamily="34" charset="-120"/>
              </a:rPr>
              <a:t>tonnes</a:t>
            </a:r>
            <a:endParaRPr lang="en-US" sz="4650" dirty="0"/>
          </a:p>
        </p:txBody>
      </p:sp>
      <p:sp>
        <p:nvSpPr>
          <p:cNvPr id="20" name="Text 18"/>
          <p:cNvSpPr/>
          <p:nvPr/>
        </p:nvSpPr>
        <p:spPr>
          <a:xfrm>
            <a:off x="6477000" y="7581900"/>
            <a:ext cx="4042029" cy="704850"/>
          </a:xfrm>
          <a:prstGeom prst="rect">
            <a:avLst/>
          </a:prstGeom>
          <a:noFill/>
          <a:ln/>
        </p:spPr>
        <p:txBody>
          <a:bodyPr wrap="square" lIns="25400" tIns="25400" rIns="25400" bIns="25400" rtlCol="0" anchor="t">
            <a:normAutofit/>
          </a:bodyPr>
          <a:lstStyle/>
          <a:p>
            <a:pPr marL="0" indent="0" algn="l">
              <a:lnSpc>
                <a:spcPct val="102941"/>
              </a:lnSpc>
              <a:buNone/>
            </a:pPr>
            <a:r>
              <a:rPr lang="en-US" sz="1875" dirty="0">
                <a:solidFill>
                  <a:srgbClr val="2C3A57"/>
                </a:solidFill>
                <a:latin typeface="Open Sans" pitchFamily="34" charset="0"/>
                <a:ea typeface="Open Sans" pitchFamily="34" charset="-122"/>
                <a:cs typeface="Open Sans" pitchFamily="34" charset="-120"/>
              </a:rPr>
              <a:t>Fertiliser imports up 1.2% on prior year</a:t>
            </a:r>
            <a:endParaRPr lang="en-US" sz="1875" dirty="0"/>
          </a:p>
        </p:txBody>
      </p:sp>
      <p:pic>
        <p:nvPicPr>
          <p:cNvPr id="24" name="Image 0" descr="preencoded.png"/>
          <p:cNvPicPr>
            <a:picLocks noChangeAspect="1"/>
          </p:cNvPicPr>
          <p:nvPr/>
        </p:nvPicPr>
        <p:blipFill>
          <a:blip r:embed="rId3"/>
          <a:stretch>
            <a:fillRect/>
          </a:stretch>
        </p:blipFill>
        <p:spPr>
          <a:xfrm>
            <a:off x="1066800" y="9410700"/>
            <a:ext cx="486966" cy="419100"/>
          </a:xfrm>
          <a:prstGeom prst="rect">
            <a:avLst/>
          </a:prstGeom>
        </p:spPr>
      </p:pic>
      <p:sp>
        <p:nvSpPr>
          <p:cNvPr id="25" name="Text 22"/>
          <p:cNvSpPr/>
          <p:nvPr/>
        </p:nvSpPr>
        <p:spPr>
          <a:xfrm>
            <a:off x="16981438" y="9477375"/>
            <a:ext cx="315962" cy="323850"/>
          </a:xfrm>
          <a:prstGeom prst="rect">
            <a:avLst/>
          </a:prstGeom>
          <a:noFill/>
          <a:ln/>
        </p:spPr>
        <p:txBody>
          <a:bodyPr wrap="square" lIns="25400" tIns="25400" rIns="25400" bIns="25400" rtlCol="0" anchor="t">
            <a:normAutofit/>
          </a:bodyPr>
          <a:lstStyle/>
          <a:p>
            <a:pPr marL="0" indent="0" algn="l">
              <a:buNone/>
            </a:pPr>
            <a:r>
              <a:rPr lang="en-US" sz="1650" b="1" dirty="0">
                <a:solidFill>
                  <a:srgbClr val="8A93A6"/>
                </a:solidFill>
                <a:latin typeface="Open Sans" pitchFamily="34" charset="0"/>
                <a:ea typeface="Open Sans" pitchFamily="34" charset="-122"/>
                <a:cs typeface="Open Sans" pitchFamily="34" charset="-120"/>
              </a:rPr>
              <a:t>11</a:t>
            </a:r>
            <a:endParaRPr lang="en-US" sz="1650" dirty="0"/>
          </a:p>
        </p:txBody>
      </p:sp>
      <p:sp>
        <p:nvSpPr>
          <p:cNvPr id="28" name="Text 6">
            <a:extLst>
              <a:ext uri="{FF2B5EF4-FFF2-40B4-BE49-F238E27FC236}">
                <a16:creationId xmlns:a16="http://schemas.microsoft.com/office/drawing/2014/main" id="{0EB3AAB1-777D-1FE8-2329-DB0CDDC4F338}"/>
              </a:ext>
            </a:extLst>
          </p:cNvPr>
          <p:cNvSpPr/>
          <p:nvPr/>
        </p:nvSpPr>
        <p:spPr>
          <a:xfrm>
            <a:off x="10977946" y="3095625"/>
            <a:ext cx="10595610" cy="352425"/>
          </a:xfrm>
          <a:prstGeom prst="rect">
            <a:avLst/>
          </a:prstGeom>
          <a:noFill/>
          <a:ln/>
        </p:spPr>
        <p:txBody>
          <a:bodyPr wrap="square" lIns="25400" tIns="25400" rIns="25400" bIns="25400" rtlCol="0" anchor="t">
            <a:normAutofit/>
          </a:bodyPr>
          <a:lstStyle/>
          <a:p>
            <a:pPr marL="0" indent="0" algn="l">
              <a:buNone/>
            </a:pPr>
            <a:r>
              <a:rPr lang="en-US" sz="1800" b="1" dirty="0">
                <a:solidFill>
                  <a:srgbClr val="56627A"/>
                </a:solidFill>
                <a:latin typeface="Open Sans" pitchFamily="34" charset="0"/>
                <a:ea typeface="Open Sans" pitchFamily="34" charset="-122"/>
                <a:cs typeface="Open Sans" pitchFamily="34" charset="-120"/>
              </a:rPr>
              <a:t>Tonnes</a:t>
            </a:r>
            <a:endParaRPr lang="en-US" sz="1800" dirty="0"/>
          </a:p>
        </p:txBody>
      </p:sp>
      <p:pic>
        <p:nvPicPr>
          <p:cNvPr id="22" name="Picture 21">
            <a:extLst>
              <a:ext uri="{FF2B5EF4-FFF2-40B4-BE49-F238E27FC236}">
                <a16:creationId xmlns:a16="http://schemas.microsoft.com/office/drawing/2014/main" id="{E681AF25-E930-97F7-043E-2BC14D1F96E8}"/>
              </a:ext>
            </a:extLst>
          </p:cNvPr>
          <p:cNvPicPr>
            <a:picLocks noChangeAspect="1"/>
          </p:cNvPicPr>
          <p:nvPr/>
        </p:nvPicPr>
        <p:blipFill>
          <a:blip r:embed="rId4"/>
          <a:srcRect r="20595"/>
          <a:stretch>
            <a:fillRect/>
          </a:stretch>
        </p:blipFill>
        <p:spPr>
          <a:xfrm>
            <a:off x="10880911" y="3533073"/>
            <a:ext cx="7272333" cy="4767142"/>
          </a:xfrm>
          <a:prstGeom prst="rect">
            <a:avLst/>
          </a:prstGeom>
        </p:spPr>
      </p:pic>
      <p:pic>
        <p:nvPicPr>
          <p:cNvPr id="27" name="Picture 26">
            <a:extLst>
              <a:ext uri="{FF2B5EF4-FFF2-40B4-BE49-F238E27FC236}">
                <a16:creationId xmlns:a16="http://schemas.microsoft.com/office/drawing/2014/main" id="{0B1FB3FB-3205-B660-071E-8D18A6EEA2FB}"/>
              </a:ext>
            </a:extLst>
          </p:cNvPr>
          <p:cNvPicPr>
            <a:picLocks noChangeAspect="1"/>
          </p:cNvPicPr>
          <p:nvPr/>
        </p:nvPicPr>
        <p:blipFill>
          <a:blip r:embed="rId5"/>
          <a:stretch>
            <a:fillRect/>
          </a:stretch>
        </p:blipFill>
        <p:spPr>
          <a:xfrm>
            <a:off x="11140633" y="8408231"/>
            <a:ext cx="6752887" cy="512536"/>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066800" y="762000"/>
            <a:ext cx="17769840" cy="390525"/>
          </a:xfrm>
          <a:prstGeom prst="rect">
            <a:avLst/>
          </a:prstGeom>
          <a:noFill/>
          <a:ln/>
        </p:spPr>
        <p:txBody>
          <a:bodyPr wrap="square" lIns="25400" tIns="25400" rIns="25400" bIns="25400" rtlCol="0" anchor="t">
            <a:normAutofit/>
          </a:bodyPr>
          <a:lstStyle/>
          <a:p>
            <a:pPr marL="0" indent="0" algn="l">
              <a:buNone/>
            </a:pPr>
            <a:r>
              <a:rPr lang="en-US" sz="2025" b="1" dirty="0">
                <a:solidFill>
                  <a:srgbClr val="618F6D"/>
                </a:solidFill>
                <a:latin typeface="Open Sans" pitchFamily="34" charset="0"/>
                <a:ea typeface="Open Sans" pitchFamily="34" charset="-122"/>
                <a:cs typeface="Open Sans" pitchFamily="34" charset="-120"/>
              </a:rPr>
              <a:t>For the year ended 30 June 2026</a:t>
            </a:r>
            <a:endParaRPr lang="en-US" sz="2025" dirty="0"/>
          </a:p>
        </p:txBody>
      </p:sp>
      <p:sp>
        <p:nvSpPr>
          <p:cNvPr id="3" name="Text 1"/>
          <p:cNvSpPr/>
          <p:nvPr/>
        </p:nvSpPr>
        <p:spPr>
          <a:xfrm>
            <a:off x="1066800" y="1247775"/>
            <a:ext cx="17769840" cy="762000"/>
          </a:xfrm>
          <a:prstGeom prst="rect">
            <a:avLst/>
          </a:prstGeom>
          <a:noFill/>
          <a:ln/>
        </p:spPr>
        <p:txBody>
          <a:bodyPr wrap="square" lIns="25400" tIns="25400" rIns="25400" bIns="25400" rtlCol="0" anchor="t">
            <a:normAutofit/>
          </a:bodyPr>
          <a:lstStyle/>
          <a:p>
            <a:pPr marL="0" indent="0" algn="l">
              <a:buNone/>
            </a:pPr>
            <a:r>
              <a:rPr lang="en-US" sz="4200" b="1" kern="0" spc="-84" dirty="0">
                <a:solidFill>
                  <a:srgbClr val="0A357C"/>
                </a:solidFill>
                <a:latin typeface="Open Sans" pitchFamily="34" charset="0"/>
                <a:ea typeface="Open Sans" pitchFamily="34" charset="-122"/>
                <a:cs typeface="Open Sans" pitchFamily="34" charset="-120"/>
              </a:rPr>
              <a:t>Total container volumes increased 0.4%</a:t>
            </a:r>
            <a:endParaRPr lang="en-US" sz="4200" dirty="0"/>
          </a:p>
        </p:txBody>
      </p:sp>
      <p:sp>
        <p:nvSpPr>
          <p:cNvPr id="4" name="Shape 2"/>
          <p:cNvSpPr/>
          <p:nvPr/>
        </p:nvSpPr>
        <p:spPr>
          <a:xfrm>
            <a:off x="1066800" y="2105025"/>
            <a:ext cx="16154400" cy="28575"/>
          </a:xfrm>
          <a:prstGeom prst="rect">
            <a:avLst/>
          </a:prstGeom>
          <a:solidFill>
            <a:srgbClr val="DBF0EC"/>
          </a:solidFill>
          <a:ln/>
        </p:spPr>
        <p:txBody>
          <a:bodyPr/>
          <a:lstStyle/>
          <a:p>
            <a:endParaRPr lang="en-NZ"/>
          </a:p>
        </p:txBody>
      </p:sp>
      <p:sp>
        <p:nvSpPr>
          <p:cNvPr id="5" name="Shape 3"/>
          <p:cNvSpPr/>
          <p:nvPr/>
        </p:nvSpPr>
        <p:spPr>
          <a:xfrm>
            <a:off x="1066800" y="2484686"/>
            <a:ext cx="10287000" cy="906214"/>
          </a:xfrm>
          <a:prstGeom prst="roundRect">
            <a:avLst>
              <a:gd name="adj" fmla="val 12613"/>
            </a:avLst>
          </a:prstGeom>
          <a:solidFill>
            <a:srgbClr val="DBF0EC"/>
          </a:solidFill>
          <a:ln/>
        </p:spPr>
        <p:txBody>
          <a:bodyPr/>
          <a:lstStyle/>
          <a:p>
            <a:endParaRPr lang="en-NZ"/>
          </a:p>
        </p:txBody>
      </p:sp>
      <p:sp>
        <p:nvSpPr>
          <p:cNvPr id="6" name="Shape 4"/>
          <p:cNvSpPr/>
          <p:nvPr/>
        </p:nvSpPr>
        <p:spPr>
          <a:xfrm>
            <a:off x="1390650" y="2856161"/>
            <a:ext cx="114300" cy="114300"/>
          </a:xfrm>
          <a:prstGeom prst="ellipse">
            <a:avLst/>
          </a:prstGeom>
          <a:solidFill>
            <a:srgbClr val="618F6D"/>
          </a:solidFill>
          <a:ln/>
        </p:spPr>
        <p:txBody>
          <a:bodyPr/>
          <a:lstStyle/>
          <a:p>
            <a:endParaRPr lang="en-NZ"/>
          </a:p>
        </p:txBody>
      </p:sp>
      <p:sp>
        <p:nvSpPr>
          <p:cNvPr id="7" name="Text 5"/>
          <p:cNvSpPr/>
          <p:nvPr/>
        </p:nvSpPr>
        <p:spPr>
          <a:xfrm>
            <a:off x="1676400" y="2751386"/>
            <a:ext cx="7735669" cy="410914"/>
          </a:xfrm>
          <a:prstGeom prst="rect">
            <a:avLst/>
          </a:prstGeom>
          <a:noFill/>
          <a:ln/>
        </p:spPr>
        <p:txBody>
          <a:bodyPr wrap="square" lIns="25400" tIns="25400" rIns="25400" bIns="25400" rtlCol="0" anchor="t">
            <a:normAutofit/>
          </a:bodyPr>
          <a:lstStyle/>
          <a:p>
            <a:pPr marL="0" indent="0" algn="l">
              <a:lnSpc>
                <a:spcPct val="105811"/>
              </a:lnSpc>
              <a:buNone/>
            </a:pPr>
            <a:r>
              <a:rPr lang="en-US" sz="2025" dirty="0">
                <a:solidFill>
                  <a:srgbClr val="2C3A57"/>
                </a:solidFill>
                <a:latin typeface="Open Sans" pitchFamily="34" charset="0"/>
                <a:ea typeface="Open Sans" pitchFamily="34" charset="-122"/>
                <a:cs typeface="Open Sans" pitchFamily="34" charset="-120"/>
              </a:rPr>
              <a:t>Berth capacity constraints impact further container growth.</a:t>
            </a:r>
            <a:endParaRPr lang="en-US" sz="2025" dirty="0"/>
          </a:p>
        </p:txBody>
      </p:sp>
      <p:sp>
        <p:nvSpPr>
          <p:cNvPr id="8" name="Text 6"/>
          <p:cNvSpPr/>
          <p:nvPr/>
        </p:nvSpPr>
        <p:spPr>
          <a:xfrm>
            <a:off x="1066800" y="3695700"/>
            <a:ext cx="10595610" cy="352425"/>
          </a:xfrm>
          <a:prstGeom prst="rect">
            <a:avLst/>
          </a:prstGeom>
          <a:noFill/>
          <a:ln/>
        </p:spPr>
        <p:txBody>
          <a:bodyPr wrap="square" lIns="25400" tIns="25400" rIns="25400" bIns="25400" rtlCol="0" anchor="t">
            <a:normAutofit/>
          </a:bodyPr>
          <a:lstStyle/>
          <a:p>
            <a:pPr marL="0" indent="0" algn="l">
              <a:buNone/>
            </a:pPr>
            <a:r>
              <a:rPr lang="en-US" sz="1800" b="1" dirty="0">
                <a:solidFill>
                  <a:srgbClr val="56627A"/>
                </a:solidFill>
                <a:latin typeface="Open Sans" pitchFamily="34" charset="0"/>
                <a:ea typeface="Open Sans" pitchFamily="34" charset="-122"/>
                <a:cs typeface="Open Sans" pitchFamily="34" charset="-120"/>
              </a:rPr>
              <a:t>TEU's</a:t>
            </a:r>
            <a:endParaRPr lang="en-US" sz="1800" dirty="0"/>
          </a:p>
        </p:txBody>
      </p:sp>
      <p:sp>
        <p:nvSpPr>
          <p:cNvPr id="9" name="Shape 7"/>
          <p:cNvSpPr/>
          <p:nvPr/>
        </p:nvSpPr>
        <p:spPr>
          <a:xfrm>
            <a:off x="1066800" y="8610600"/>
            <a:ext cx="10287000" cy="19050"/>
          </a:xfrm>
          <a:prstGeom prst="rect">
            <a:avLst/>
          </a:prstGeom>
          <a:solidFill>
            <a:srgbClr val="DCE3E8"/>
          </a:solidFill>
          <a:ln/>
        </p:spPr>
        <p:txBody>
          <a:bodyPr/>
          <a:lstStyle/>
          <a:p>
            <a:endParaRPr lang="en-NZ"/>
          </a:p>
        </p:txBody>
      </p:sp>
      <p:sp>
        <p:nvSpPr>
          <p:cNvPr id="10" name="Text 8"/>
          <p:cNvSpPr/>
          <p:nvPr/>
        </p:nvSpPr>
        <p:spPr>
          <a:xfrm>
            <a:off x="1650355" y="4314825"/>
            <a:ext cx="1252240" cy="390525"/>
          </a:xfrm>
          <a:prstGeom prst="rect">
            <a:avLst/>
          </a:prstGeom>
          <a:noFill/>
          <a:ln/>
        </p:spPr>
        <p:txBody>
          <a:bodyPr wrap="square" lIns="25400" tIns="25400" rIns="25400" bIns="25400" rtlCol="0" anchor="t">
            <a:normAutofit/>
          </a:bodyPr>
          <a:lstStyle/>
          <a:p>
            <a:pPr marL="0" indent="0" algn="l">
              <a:buNone/>
            </a:pPr>
            <a:r>
              <a:rPr lang="en-US" sz="2025" b="1" dirty="0">
                <a:solidFill>
                  <a:srgbClr val="14213D"/>
                </a:solidFill>
                <a:latin typeface="Open Sans" pitchFamily="34" charset="0"/>
                <a:ea typeface="Open Sans" pitchFamily="34" charset="-122"/>
                <a:cs typeface="Open Sans" pitchFamily="34" charset="-120"/>
              </a:rPr>
              <a:t>1,177,350</a:t>
            </a:r>
            <a:endParaRPr lang="en-US" sz="2025" dirty="0"/>
          </a:p>
        </p:txBody>
      </p:sp>
      <p:sp>
        <p:nvSpPr>
          <p:cNvPr id="11" name="Shape 9"/>
          <p:cNvSpPr/>
          <p:nvPr/>
        </p:nvSpPr>
        <p:spPr>
          <a:xfrm>
            <a:off x="1143000" y="4800600"/>
            <a:ext cx="2190750" cy="3810000"/>
          </a:xfrm>
          <a:custGeom>
            <a:avLst/>
            <a:gdLst/>
            <a:ahLst/>
            <a:cxnLst/>
            <a:rect l="l" t="t" r="r" b="b"/>
            <a:pathLst>
              <a:path w="2190750" h="3810000">
                <a:moveTo>
                  <a:pt x="95250" y="0"/>
                </a:moveTo>
                <a:lnTo>
                  <a:pt x="2095500" y="0"/>
                </a:lnTo>
                <a:arcTo wR="95250" hR="95250" stAng="16200000" swAng="5400000"/>
                <a:lnTo>
                  <a:pt x="2190750" y="3810000"/>
                </a:lnTo>
                <a:lnTo>
                  <a:pt x="0" y="3810000"/>
                </a:lnTo>
                <a:lnTo>
                  <a:pt x="0" y="95250"/>
                </a:lnTo>
                <a:arcTo wR="95250" hR="95250" stAng="10800000" swAng="5400000"/>
                <a:close/>
              </a:path>
            </a:pathLst>
          </a:custGeom>
          <a:solidFill>
            <a:srgbClr val="0A357C"/>
          </a:solidFill>
          <a:ln/>
        </p:spPr>
        <p:txBody>
          <a:bodyPr/>
          <a:lstStyle/>
          <a:p>
            <a:endParaRPr lang="en-NZ"/>
          </a:p>
        </p:txBody>
      </p:sp>
      <p:sp>
        <p:nvSpPr>
          <p:cNvPr id="12" name="Text 10"/>
          <p:cNvSpPr/>
          <p:nvPr/>
        </p:nvSpPr>
        <p:spPr>
          <a:xfrm>
            <a:off x="4298305" y="4410075"/>
            <a:ext cx="1252240" cy="390525"/>
          </a:xfrm>
          <a:prstGeom prst="rect">
            <a:avLst/>
          </a:prstGeom>
          <a:noFill/>
          <a:ln/>
        </p:spPr>
        <p:txBody>
          <a:bodyPr wrap="square" lIns="25400" tIns="25400" rIns="25400" bIns="25400" rtlCol="0" anchor="t">
            <a:normAutofit/>
          </a:bodyPr>
          <a:lstStyle/>
          <a:p>
            <a:pPr marL="0" indent="0" algn="l">
              <a:buNone/>
            </a:pPr>
            <a:r>
              <a:rPr lang="en-US" sz="2025" b="1" dirty="0">
                <a:solidFill>
                  <a:srgbClr val="14213D"/>
                </a:solidFill>
                <a:latin typeface="Open Sans" pitchFamily="34" charset="0"/>
                <a:ea typeface="Open Sans" pitchFamily="34" charset="-122"/>
                <a:cs typeface="Open Sans" pitchFamily="34" charset="-120"/>
              </a:rPr>
              <a:t>1,147,350</a:t>
            </a:r>
            <a:endParaRPr lang="en-US" sz="2025" dirty="0"/>
          </a:p>
        </p:txBody>
      </p:sp>
      <p:sp>
        <p:nvSpPr>
          <p:cNvPr id="13" name="Shape 11"/>
          <p:cNvSpPr/>
          <p:nvPr/>
        </p:nvSpPr>
        <p:spPr>
          <a:xfrm>
            <a:off x="3790950" y="4895850"/>
            <a:ext cx="2190750" cy="3714750"/>
          </a:xfrm>
          <a:custGeom>
            <a:avLst/>
            <a:gdLst/>
            <a:ahLst/>
            <a:cxnLst/>
            <a:rect l="l" t="t" r="r" b="b"/>
            <a:pathLst>
              <a:path w="2190750" h="3714750">
                <a:moveTo>
                  <a:pt x="95250" y="0"/>
                </a:moveTo>
                <a:lnTo>
                  <a:pt x="2095500" y="0"/>
                </a:lnTo>
                <a:arcTo wR="95250" hR="95250" stAng="16200000" swAng="5400000"/>
                <a:lnTo>
                  <a:pt x="2190750" y="3714750"/>
                </a:lnTo>
                <a:lnTo>
                  <a:pt x="0" y="3714750"/>
                </a:lnTo>
                <a:lnTo>
                  <a:pt x="0" y="95250"/>
                </a:lnTo>
                <a:arcTo wR="95250" hR="95250" stAng="10800000" swAng="5400000"/>
                <a:close/>
              </a:path>
            </a:pathLst>
          </a:custGeom>
          <a:solidFill>
            <a:srgbClr val="0A357C"/>
          </a:solidFill>
          <a:ln/>
        </p:spPr>
        <p:txBody>
          <a:bodyPr/>
          <a:lstStyle/>
          <a:p>
            <a:endParaRPr lang="en-NZ"/>
          </a:p>
        </p:txBody>
      </p:sp>
      <p:sp>
        <p:nvSpPr>
          <p:cNvPr id="14" name="Text 12"/>
          <p:cNvSpPr/>
          <p:nvPr/>
        </p:nvSpPr>
        <p:spPr>
          <a:xfrm>
            <a:off x="6946255" y="4210050"/>
            <a:ext cx="1252240" cy="390525"/>
          </a:xfrm>
          <a:prstGeom prst="rect">
            <a:avLst/>
          </a:prstGeom>
          <a:noFill/>
          <a:ln/>
        </p:spPr>
        <p:txBody>
          <a:bodyPr wrap="square" lIns="25400" tIns="25400" rIns="25400" bIns="25400" rtlCol="0" anchor="t">
            <a:normAutofit/>
          </a:bodyPr>
          <a:lstStyle/>
          <a:p>
            <a:pPr marL="0" indent="0" algn="l">
              <a:buNone/>
            </a:pPr>
            <a:r>
              <a:rPr lang="en-US" sz="2025" b="1" dirty="0">
                <a:solidFill>
                  <a:srgbClr val="14213D"/>
                </a:solidFill>
                <a:latin typeface="Open Sans" pitchFamily="34" charset="0"/>
                <a:ea typeface="Open Sans" pitchFamily="34" charset="-122"/>
                <a:cs typeface="Open Sans" pitchFamily="34" charset="-120"/>
              </a:rPr>
              <a:t>1,208,252</a:t>
            </a:r>
            <a:endParaRPr lang="en-US" sz="2025" dirty="0"/>
          </a:p>
        </p:txBody>
      </p:sp>
      <p:sp>
        <p:nvSpPr>
          <p:cNvPr id="15" name="Shape 13"/>
          <p:cNvSpPr/>
          <p:nvPr/>
        </p:nvSpPr>
        <p:spPr>
          <a:xfrm>
            <a:off x="6438900" y="4695825"/>
            <a:ext cx="2190750" cy="3914775"/>
          </a:xfrm>
          <a:custGeom>
            <a:avLst/>
            <a:gdLst/>
            <a:ahLst/>
            <a:cxnLst/>
            <a:rect l="l" t="t" r="r" b="b"/>
            <a:pathLst>
              <a:path w="2190750" h="3914775">
                <a:moveTo>
                  <a:pt x="95250" y="0"/>
                </a:moveTo>
                <a:lnTo>
                  <a:pt x="2095500" y="0"/>
                </a:lnTo>
                <a:arcTo wR="95250" hR="95250" stAng="16200000" swAng="5400000"/>
                <a:lnTo>
                  <a:pt x="2190750" y="3914775"/>
                </a:lnTo>
                <a:lnTo>
                  <a:pt x="0" y="3914775"/>
                </a:lnTo>
                <a:lnTo>
                  <a:pt x="0" y="95250"/>
                </a:lnTo>
                <a:arcTo wR="95250" hR="95250" stAng="10800000" swAng="5400000"/>
                <a:close/>
              </a:path>
            </a:pathLst>
          </a:custGeom>
          <a:solidFill>
            <a:srgbClr val="0A357C"/>
          </a:solidFill>
          <a:ln/>
        </p:spPr>
        <p:txBody>
          <a:bodyPr/>
          <a:lstStyle/>
          <a:p>
            <a:endParaRPr lang="en-NZ"/>
          </a:p>
        </p:txBody>
      </p:sp>
      <p:sp>
        <p:nvSpPr>
          <p:cNvPr id="16" name="Text 14"/>
          <p:cNvSpPr/>
          <p:nvPr/>
        </p:nvSpPr>
        <p:spPr>
          <a:xfrm>
            <a:off x="9594205" y="4200525"/>
            <a:ext cx="1252240" cy="390525"/>
          </a:xfrm>
          <a:prstGeom prst="rect">
            <a:avLst/>
          </a:prstGeom>
          <a:noFill/>
          <a:ln/>
        </p:spPr>
        <p:txBody>
          <a:bodyPr wrap="square" lIns="25400" tIns="25400" rIns="25400" bIns="25400" rtlCol="0" anchor="t">
            <a:normAutofit/>
          </a:bodyPr>
          <a:lstStyle/>
          <a:p>
            <a:pPr marL="0" indent="0" algn="l">
              <a:buNone/>
            </a:pPr>
            <a:r>
              <a:rPr lang="en-US" sz="2025" b="1" dirty="0">
                <a:solidFill>
                  <a:srgbClr val="14213D"/>
                </a:solidFill>
                <a:latin typeface="Open Sans" pitchFamily="34" charset="0"/>
                <a:ea typeface="Open Sans" pitchFamily="34" charset="-122"/>
                <a:cs typeface="Open Sans" pitchFamily="34" charset="-120"/>
              </a:rPr>
              <a:t>1,213,494</a:t>
            </a:r>
            <a:endParaRPr lang="en-US" sz="2025" dirty="0"/>
          </a:p>
        </p:txBody>
      </p:sp>
      <p:sp>
        <p:nvSpPr>
          <p:cNvPr id="17" name="Shape 15"/>
          <p:cNvSpPr/>
          <p:nvPr/>
        </p:nvSpPr>
        <p:spPr>
          <a:xfrm>
            <a:off x="9086850" y="4686300"/>
            <a:ext cx="2190750" cy="3924300"/>
          </a:xfrm>
          <a:custGeom>
            <a:avLst/>
            <a:gdLst/>
            <a:ahLst/>
            <a:cxnLst/>
            <a:rect l="l" t="t" r="r" b="b"/>
            <a:pathLst>
              <a:path w="2190750" h="3924300">
                <a:moveTo>
                  <a:pt x="95250" y="0"/>
                </a:moveTo>
                <a:lnTo>
                  <a:pt x="2095500" y="0"/>
                </a:lnTo>
                <a:arcTo wR="95250" hR="95250" stAng="16200000" swAng="5400000"/>
                <a:lnTo>
                  <a:pt x="2190750" y="3924300"/>
                </a:lnTo>
                <a:lnTo>
                  <a:pt x="0" y="3924300"/>
                </a:lnTo>
                <a:lnTo>
                  <a:pt x="0" y="95250"/>
                </a:lnTo>
                <a:arcTo wR="95250" hR="95250" stAng="10800000" swAng="5400000"/>
                <a:close/>
              </a:path>
            </a:pathLst>
          </a:custGeom>
          <a:solidFill>
            <a:srgbClr val="618F6D"/>
          </a:solidFill>
          <a:ln/>
        </p:spPr>
        <p:txBody>
          <a:bodyPr/>
          <a:lstStyle/>
          <a:p>
            <a:endParaRPr lang="en-NZ"/>
          </a:p>
        </p:txBody>
      </p:sp>
      <p:sp>
        <p:nvSpPr>
          <p:cNvPr id="18" name="Text 16"/>
          <p:cNvSpPr/>
          <p:nvPr/>
        </p:nvSpPr>
        <p:spPr>
          <a:xfrm>
            <a:off x="1033462" y="8801100"/>
            <a:ext cx="2409825" cy="381000"/>
          </a:xfrm>
          <a:prstGeom prst="rect">
            <a:avLst/>
          </a:prstGeom>
          <a:noFill/>
          <a:ln/>
        </p:spPr>
        <p:txBody>
          <a:bodyPr wrap="square" lIns="25400" tIns="25400" rIns="25400" bIns="25400" rtlCol="0" anchor="t">
            <a:normAutofit/>
          </a:bodyPr>
          <a:lstStyle/>
          <a:p>
            <a:pPr marL="0" indent="0" algn="ctr">
              <a:buNone/>
            </a:pPr>
            <a:r>
              <a:rPr lang="en-US" sz="1950" b="1" dirty="0">
                <a:solidFill>
                  <a:srgbClr val="56627A"/>
                </a:solidFill>
                <a:latin typeface="Open Sans" pitchFamily="34" charset="0"/>
                <a:ea typeface="Open Sans" pitchFamily="34" charset="-122"/>
                <a:cs typeface="Open Sans" pitchFamily="34" charset="-120"/>
              </a:rPr>
              <a:t>FY23</a:t>
            </a:r>
            <a:endParaRPr lang="en-US" sz="1950" dirty="0"/>
          </a:p>
        </p:txBody>
      </p:sp>
      <p:sp>
        <p:nvSpPr>
          <p:cNvPr id="19" name="Text 17"/>
          <p:cNvSpPr/>
          <p:nvPr/>
        </p:nvSpPr>
        <p:spPr>
          <a:xfrm>
            <a:off x="3681412" y="8801100"/>
            <a:ext cx="2409825" cy="381000"/>
          </a:xfrm>
          <a:prstGeom prst="rect">
            <a:avLst/>
          </a:prstGeom>
          <a:noFill/>
          <a:ln/>
        </p:spPr>
        <p:txBody>
          <a:bodyPr wrap="square" lIns="25400" tIns="25400" rIns="25400" bIns="25400" rtlCol="0" anchor="t">
            <a:normAutofit/>
          </a:bodyPr>
          <a:lstStyle/>
          <a:p>
            <a:pPr marL="0" indent="0" algn="ctr">
              <a:buNone/>
            </a:pPr>
            <a:r>
              <a:rPr lang="en-US" sz="1950" b="1" dirty="0">
                <a:solidFill>
                  <a:srgbClr val="56627A"/>
                </a:solidFill>
                <a:latin typeface="Open Sans" pitchFamily="34" charset="0"/>
                <a:ea typeface="Open Sans" pitchFamily="34" charset="-122"/>
                <a:cs typeface="Open Sans" pitchFamily="34" charset="-120"/>
              </a:rPr>
              <a:t>FY24</a:t>
            </a:r>
            <a:endParaRPr lang="en-US" sz="1950" dirty="0"/>
          </a:p>
        </p:txBody>
      </p:sp>
      <p:sp>
        <p:nvSpPr>
          <p:cNvPr id="20" name="Text 18"/>
          <p:cNvSpPr/>
          <p:nvPr/>
        </p:nvSpPr>
        <p:spPr>
          <a:xfrm>
            <a:off x="6329363" y="8801100"/>
            <a:ext cx="2409825" cy="381000"/>
          </a:xfrm>
          <a:prstGeom prst="rect">
            <a:avLst/>
          </a:prstGeom>
          <a:noFill/>
          <a:ln/>
        </p:spPr>
        <p:txBody>
          <a:bodyPr wrap="square" lIns="25400" tIns="25400" rIns="25400" bIns="25400" rtlCol="0" anchor="t">
            <a:normAutofit/>
          </a:bodyPr>
          <a:lstStyle/>
          <a:p>
            <a:pPr marL="0" indent="0" algn="ctr">
              <a:buNone/>
            </a:pPr>
            <a:r>
              <a:rPr lang="en-US" sz="1950" b="1" dirty="0">
                <a:solidFill>
                  <a:srgbClr val="56627A"/>
                </a:solidFill>
                <a:latin typeface="Open Sans" pitchFamily="34" charset="0"/>
                <a:ea typeface="Open Sans" pitchFamily="34" charset="-122"/>
                <a:cs typeface="Open Sans" pitchFamily="34" charset="-120"/>
              </a:rPr>
              <a:t>FY25</a:t>
            </a:r>
            <a:endParaRPr lang="en-US" sz="1950" dirty="0"/>
          </a:p>
        </p:txBody>
      </p:sp>
      <p:sp>
        <p:nvSpPr>
          <p:cNvPr id="21" name="Text 19"/>
          <p:cNvSpPr/>
          <p:nvPr/>
        </p:nvSpPr>
        <p:spPr>
          <a:xfrm>
            <a:off x="8977313" y="8801100"/>
            <a:ext cx="2409825" cy="381000"/>
          </a:xfrm>
          <a:prstGeom prst="rect">
            <a:avLst/>
          </a:prstGeom>
          <a:noFill/>
          <a:ln/>
        </p:spPr>
        <p:txBody>
          <a:bodyPr wrap="square" lIns="25400" tIns="25400" rIns="25400" bIns="25400" rtlCol="0" anchor="t">
            <a:normAutofit/>
          </a:bodyPr>
          <a:lstStyle/>
          <a:p>
            <a:pPr marL="0" indent="0" algn="ctr">
              <a:buNone/>
            </a:pPr>
            <a:r>
              <a:rPr lang="en-US" sz="1950" b="1" dirty="0">
                <a:solidFill>
                  <a:srgbClr val="0A357C"/>
                </a:solidFill>
                <a:latin typeface="Open Sans" pitchFamily="34" charset="0"/>
                <a:ea typeface="Open Sans" pitchFamily="34" charset="-122"/>
                <a:cs typeface="Open Sans" pitchFamily="34" charset="-120"/>
              </a:rPr>
              <a:t>FY26</a:t>
            </a:r>
            <a:endParaRPr lang="en-US" sz="1950" dirty="0"/>
          </a:p>
        </p:txBody>
      </p:sp>
      <p:pic>
        <p:nvPicPr>
          <p:cNvPr id="22" name="Image 0" descr="preencoded.png"/>
          <p:cNvPicPr>
            <a:picLocks noChangeAspect="1"/>
          </p:cNvPicPr>
          <p:nvPr/>
        </p:nvPicPr>
        <p:blipFill>
          <a:blip r:embed="rId3"/>
          <a:srcRect l="20883" r="20883"/>
          <a:stretch/>
        </p:blipFill>
        <p:spPr>
          <a:xfrm>
            <a:off x="11887200" y="2514600"/>
            <a:ext cx="5334000" cy="6629400"/>
          </a:xfrm>
          <a:prstGeom prst="rect">
            <a:avLst/>
          </a:prstGeom>
        </p:spPr>
      </p:pic>
      <p:pic>
        <p:nvPicPr>
          <p:cNvPr id="23" name="Image 1" descr="preencoded.png"/>
          <p:cNvPicPr>
            <a:picLocks noChangeAspect="1"/>
          </p:cNvPicPr>
          <p:nvPr/>
        </p:nvPicPr>
        <p:blipFill>
          <a:blip r:embed="rId4"/>
          <a:stretch>
            <a:fillRect/>
          </a:stretch>
        </p:blipFill>
        <p:spPr>
          <a:xfrm>
            <a:off x="1066800" y="9410700"/>
            <a:ext cx="486966" cy="419100"/>
          </a:xfrm>
          <a:prstGeom prst="rect">
            <a:avLst/>
          </a:prstGeom>
        </p:spPr>
      </p:pic>
      <p:sp>
        <p:nvSpPr>
          <p:cNvPr id="24" name="Text 20"/>
          <p:cNvSpPr/>
          <p:nvPr/>
        </p:nvSpPr>
        <p:spPr>
          <a:xfrm>
            <a:off x="16981438" y="9477375"/>
            <a:ext cx="315962" cy="323850"/>
          </a:xfrm>
          <a:prstGeom prst="rect">
            <a:avLst/>
          </a:prstGeom>
          <a:noFill/>
          <a:ln/>
        </p:spPr>
        <p:txBody>
          <a:bodyPr wrap="square" lIns="25400" tIns="25400" rIns="25400" bIns="25400" rtlCol="0" anchor="t">
            <a:normAutofit/>
          </a:bodyPr>
          <a:lstStyle/>
          <a:p>
            <a:pPr marL="0" indent="0" algn="l">
              <a:buNone/>
            </a:pPr>
            <a:r>
              <a:rPr lang="en-US" sz="1650" b="1" dirty="0">
                <a:solidFill>
                  <a:srgbClr val="8A93A6"/>
                </a:solidFill>
                <a:latin typeface="Open Sans" pitchFamily="34" charset="0"/>
                <a:ea typeface="Open Sans" pitchFamily="34" charset="-122"/>
                <a:cs typeface="Open Sans" pitchFamily="34" charset="-120"/>
              </a:rPr>
              <a:t>12</a:t>
            </a:r>
            <a:endParaRPr lang="en-US" sz="16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066800" y="762000"/>
            <a:ext cx="17769840" cy="390525"/>
          </a:xfrm>
          <a:prstGeom prst="rect">
            <a:avLst/>
          </a:prstGeom>
          <a:noFill/>
          <a:ln/>
        </p:spPr>
        <p:txBody>
          <a:bodyPr wrap="square" lIns="25400" tIns="25400" rIns="25400" bIns="25400" rtlCol="0" anchor="t">
            <a:normAutofit/>
          </a:bodyPr>
          <a:lstStyle/>
          <a:p>
            <a:pPr marL="0" indent="0" algn="l">
              <a:buNone/>
            </a:pPr>
            <a:r>
              <a:rPr lang="en-US" sz="2025" b="1" dirty="0">
                <a:solidFill>
                  <a:srgbClr val="618F6D"/>
                </a:solidFill>
                <a:latin typeface="Open Sans" pitchFamily="34" charset="0"/>
                <a:ea typeface="Open Sans" pitchFamily="34" charset="-122"/>
                <a:cs typeface="Open Sans" pitchFamily="34" charset="-120"/>
              </a:rPr>
              <a:t>For the year ended 30 June 2026</a:t>
            </a:r>
            <a:endParaRPr lang="en-US" sz="2025" dirty="0"/>
          </a:p>
        </p:txBody>
      </p:sp>
      <p:sp>
        <p:nvSpPr>
          <p:cNvPr id="3" name="Text 1"/>
          <p:cNvSpPr/>
          <p:nvPr/>
        </p:nvSpPr>
        <p:spPr>
          <a:xfrm>
            <a:off x="1066800" y="1247775"/>
            <a:ext cx="17769840" cy="762000"/>
          </a:xfrm>
          <a:prstGeom prst="rect">
            <a:avLst/>
          </a:prstGeom>
          <a:noFill/>
          <a:ln/>
        </p:spPr>
        <p:txBody>
          <a:bodyPr wrap="square" lIns="25400" tIns="25400" rIns="25400" bIns="25400" rtlCol="0" anchor="t">
            <a:normAutofit/>
          </a:bodyPr>
          <a:lstStyle/>
          <a:p>
            <a:pPr marL="0" indent="0" algn="l">
              <a:buNone/>
            </a:pPr>
            <a:r>
              <a:rPr lang="en-US" sz="4200" b="1" kern="0" spc="-84" dirty="0">
                <a:solidFill>
                  <a:srgbClr val="0A357C"/>
                </a:solidFill>
                <a:latin typeface="Open Sans" pitchFamily="34" charset="0"/>
                <a:ea typeface="Open Sans" pitchFamily="34" charset="-122"/>
                <a:cs typeface="Open Sans" pitchFamily="34" charset="-120"/>
              </a:rPr>
              <a:t>Container trends</a:t>
            </a:r>
            <a:endParaRPr lang="en-US" sz="4200" dirty="0"/>
          </a:p>
        </p:txBody>
      </p:sp>
      <p:sp>
        <p:nvSpPr>
          <p:cNvPr id="4" name="Shape 2"/>
          <p:cNvSpPr/>
          <p:nvPr/>
        </p:nvSpPr>
        <p:spPr>
          <a:xfrm>
            <a:off x="1066800" y="2105025"/>
            <a:ext cx="16154400" cy="28575"/>
          </a:xfrm>
          <a:prstGeom prst="rect">
            <a:avLst/>
          </a:prstGeom>
          <a:solidFill>
            <a:srgbClr val="DBF0EC"/>
          </a:solidFill>
          <a:ln/>
        </p:spPr>
        <p:txBody>
          <a:bodyPr/>
          <a:lstStyle/>
          <a:p>
            <a:endParaRPr lang="en-NZ"/>
          </a:p>
        </p:txBody>
      </p:sp>
      <p:sp>
        <p:nvSpPr>
          <p:cNvPr id="5" name="Text 3"/>
          <p:cNvSpPr/>
          <p:nvPr/>
        </p:nvSpPr>
        <p:spPr>
          <a:xfrm>
            <a:off x="1162881" y="2181225"/>
            <a:ext cx="5294575" cy="447675"/>
          </a:xfrm>
          <a:prstGeom prst="rect">
            <a:avLst/>
          </a:prstGeom>
          <a:noFill/>
          <a:ln/>
        </p:spPr>
        <p:txBody>
          <a:bodyPr wrap="square" lIns="25400" tIns="25400" rIns="25400" bIns="25400" rtlCol="0" anchor="t">
            <a:normAutofit/>
          </a:bodyPr>
          <a:lstStyle/>
          <a:p>
            <a:pPr marL="0" indent="0" algn="l">
              <a:buNone/>
            </a:pPr>
            <a:r>
              <a:rPr lang="en-US" sz="2400" b="1" dirty="0">
                <a:solidFill>
                  <a:srgbClr val="0A357C"/>
                </a:solidFill>
                <a:latin typeface="Open Sans" pitchFamily="34" charset="0"/>
                <a:ea typeface="Open Sans" pitchFamily="34" charset="-122"/>
                <a:cs typeface="Open Sans" pitchFamily="34" charset="-120"/>
              </a:rPr>
              <a:t>Export volumes increased 2.4%</a:t>
            </a:r>
            <a:endParaRPr lang="en-US" sz="2400" dirty="0"/>
          </a:p>
        </p:txBody>
      </p:sp>
      <p:sp>
        <p:nvSpPr>
          <p:cNvPr id="6" name="Text 4"/>
          <p:cNvSpPr/>
          <p:nvPr/>
        </p:nvSpPr>
        <p:spPr>
          <a:xfrm>
            <a:off x="1066800" y="3076575"/>
            <a:ext cx="5294575" cy="342900"/>
          </a:xfrm>
          <a:prstGeom prst="rect">
            <a:avLst/>
          </a:prstGeom>
          <a:noFill/>
          <a:ln/>
        </p:spPr>
        <p:txBody>
          <a:bodyPr wrap="square" lIns="25400" tIns="25400" rIns="25400" bIns="25400" rtlCol="0" anchor="t">
            <a:normAutofit/>
          </a:bodyPr>
          <a:lstStyle/>
          <a:p>
            <a:pPr marL="0" indent="0" algn="l">
              <a:buNone/>
            </a:pPr>
            <a:r>
              <a:rPr lang="en-US" sz="1725" b="1" dirty="0">
                <a:solidFill>
                  <a:srgbClr val="56627A"/>
                </a:solidFill>
                <a:latin typeface="Open Sans" pitchFamily="34" charset="0"/>
                <a:ea typeface="Open Sans" pitchFamily="34" charset="-122"/>
                <a:cs typeface="Open Sans" pitchFamily="34" charset="-120"/>
              </a:rPr>
              <a:t>TEU's</a:t>
            </a:r>
            <a:endParaRPr lang="en-US" sz="1725" dirty="0"/>
          </a:p>
        </p:txBody>
      </p:sp>
      <p:sp>
        <p:nvSpPr>
          <p:cNvPr id="7" name="Shape 5"/>
          <p:cNvSpPr/>
          <p:nvPr/>
        </p:nvSpPr>
        <p:spPr>
          <a:xfrm>
            <a:off x="1066800" y="6800850"/>
            <a:ext cx="4813250" cy="19050"/>
          </a:xfrm>
          <a:prstGeom prst="rect">
            <a:avLst/>
          </a:prstGeom>
          <a:solidFill>
            <a:srgbClr val="DCE3E8"/>
          </a:solidFill>
          <a:ln/>
        </p:spPr>
        <p:txBody>
          <a:bodyPr/>
          <a:lstStyle/>
          <a:p>
            <a:endParaRPr lang="en-NZ"/>
          </a:p>
        </p:txBody>
      </p:sp>
      <p:sp>
        <p:nvSpPr>
          <p:cNvPr id="8" name="Text 6"/>
          <p:cNvSpPr/>
          <p:nvPr/>
        </p:nvSpPr>
        <p:spPr>
          <a:xfrm>
            <a:off x="1165027" y="3676650"/>
            <a:ext cx="925711" cy="352425"/>
          </a:xfrm>
          <a:prstGeom prst="rect">
            <a:avLst/>
          </a:prstGeom>
          <a:noFill/>
          <a:ln/>
        </p:spPr>
        <p:txBody>
          <a:bodyPr wrap="square" lIns="25400" tIns="25400" rIns="25400" bIns="25400" rtlCol="0" anchor="t">
            <a:normAutofit/>
          </a:bodyPr>
          <a:lstStyle/>
          <a:p>
            <a:pPr marL="0" indent="0" algn="l">
              <a:buNone/>
            </a:pPr>
            <a:r>
              <a:rPr lang="en-US" sz="1800" b="1" dirty="0">
                <a:solidFill>
                  <a:srgbClr val="14213D"/>
                </a:solidFill>
                <a:latin typeface="Open Sans" pitchFamily="34" charset="0"/>
                <a:ea typeface="Open Sans" pitchFamily="34" charset="-122"/>
                <a:cs typeface="Open Sans" pitchFamily="34" charset="-120"/>
              </a:rPr>
              <a:t>486,702</a:t>
            </a:r>
            <a:endParaRPr lang="en-US" sz="1800" dirty="0"/>
          </a:p>
        </p:txBody>
      </p:sp>
      <p:sp>
        <p:nvSpPr>
          <p:cNvPr id="9" name="Shape 7"/>
          <p:cNvSpPr/>
          <p:nvPr/>
        </p:nvSpPr>
        <p:spPr>
          <a:xfrm>
            <a:off x="1066800" y="4086225"/>
            <a:ext cx="1046113" cy="2714625"/>
          </a:xfrm>
          <a:custGeom>
            <a:avLst/>
            <a:gdLst/>
            <a:ahLst/>
            <a:cxnLst/>
            <a:rect l="l" t="t" r="r" b="b"/>
            <a:pathLst>
              <a:path w="1046113" h="2714625">
                <a:moveTo>
                  <a:pt x="76200" y="0"/>
                </a:moveTo>
                <a:lnTo>
                  <a:pt x="969913" y="0"/>
                </a:lnTo>
                <a:arcTo wR="76200" hR="76200" stAng="16200000" swAng="5400000"/>
                <a:lnTo>
                  <a:pt x="1046113" y="2714625"/>
                </a:lnTo>
                <a:lnTo>
                  <a:pt x="0" y="2714625"/>
                </a:lnTo>
                <a:lnTo>
                  <a:pt x="0" y="76200"/>
                </a:lnTo>
                <a:arcTo wR="76200" hR="76200" stAng="10800000" swAng="5400000"/>
                <a:close/>
              </a:path>
            </a:pathLst>
          </a:custGeom>
          <a:solidFill>
            <a:srgbClr val="0A357C"/>
          </a:solidFill>
          <a:ln/>
        </p:spPr>
        <p:txBody>
          <a:bodyPr/>
          <a:lstStyle/>
          <a:p>
            <a:endParaRPr lang="en-NZ"/>
          </a:p>
        </p:txBody>
      </p:sp>
      <p:sp>
        <p:nvSpPr>
          <p:cNvPr id="10" name="Text 8"/>
          <p:cNvSpPr/>
          <p:nvPr/>
        </p:nvSpPr>
        <p:spPr>
          <a:xfrm>
            <a:off x="2420838" y="3695700"/>
            <a:ext cx="925711" cy="352425"/>
          </a:xfrm>
          <a:prstGeom prst="rect">
            <a:avLst/>
          </a:prstGeom>
          <a:noFill/>
          <a:ln/>
        </p:spPr>
        <p:txBody>
          <a:bodyPr wrap="square" lIns="25400" tIns="25400" rIns="25400" bIns="25400" rtlCol="0" anchor="t">
            <a:normAutofit/>
          </a:bodyPr>
          <a:lstStyle/>
          <a:p>
            <a:pPr marL="0" indent="0" algn="l">
              <a:buNone/>
            </a:pPr>
            <a:r>
              <a:rPr lang="en-US" sz="1800" b="1" dirty="0">
                <a:solidFill>
                  <a:srgbClr val="14213D"/>
                </a:solidFill>
                <a:latin typeface="Open Sans" pitchFamily="34" charset="0"/>
                <a:ea typeface="Open Sans" pitchFamily="34" charset="-122"/>
                <a:cs typeface="Open Sans" pitchFamily="34" charset="-120"/>
              </a:rPr>
              <a:t>484,107</a:t>
            </a:r>
            <a:endParaRPr lang="en-US" sz="1800" dirty="0"/>
          </a:p>
        </p:txBody>
      </p:sp>
      <p:sp>
        <p:nvSpPr>
          <p:cNvPr id="11" name="Shape 9"/>
          <p:cNvSpPr/>
          <p:nvPr/>
        </p:nvSpPr>
        <p:spPr>
          <a:xfrm>
            <a:off x="2322463" y="4105275"/>
            <a:ext cx="1046262" cy="2695575"/>
          </a:xfrm>
          <a:custGeom>
            <a:avLst/>
            <a:gdLst/>
            <a:ahLst/>
            <a:cxnLst/>
            <a:rect l="l" t="t" r="r" b="b"/>
            <a:pathLst>
              <a:path w="1046262" h="2695575">
                <a:moveTo>
                  <a:pt x="76200" y="0"/>
                </a:moveTo>
                <a:lnTo>
                  <a:pt x="970062" y="0"/>
                </a:lnTo>
                <a:arcTo wR="76200" hR="76200" stAng="16200000" swAng="5400000"/>
                <a:lnTo>
                  <a:pt x="1046262" y="2695575"/>
                </a:lnTo>
                <a:lnTo>
                  <a:pt x="0" y="2695575"/>
                </a:lnTo>
                <a:lnTo>
                  <a:pt x="0" y="76200"/>
                </a:lnTo>
                <a:arcTo wR="76200" hR="76200" stAng="10800000" swAng="5400000"/>
                <a:close/>
              </a:path>
            </a:pathLst>
          </a:custGeom>
          <a:solidFill>
            <a:srgbClr val="0A357C"/>
          </a:solidFill>
          <a:ln/>
        </p:spPr>
        <p:txBody>
          <a:bodyPr/>
          <a:lstStyle/>
          <a:p>
            <a:endParaRPr lang="en-NZ"/>
          </a:p>
        </p:txBody>
      </p:sp>
      <p:sp>
        <p:nvSpPr>
          <p:cNvPr id="12" name="Text 10"/>
          <p:cNvSpPr/>
          <p:nvPr/>
        </p:nvSpPr>
        <p:spPr>
          <a:xfrm>
            <a:off x="3676501" y="3600450"/>
            <a:ext cx="925711" cy="352425"/>
          </a:xfrm>
          <a:prstGeom prst="rect">
            <a:avLst/>
          </a:prstGeom>
          <a:noFill/>
          <a:ln/>
        </p:spPr>
        <p:txBody>
          <a:bodyPr wrap="square" lIns="25400" tIns="25400" rIns="25400" bIns="25400" rtlCol="0" anchor="t">
            <a:normAutofit/>
          </a:bodyPr>
          <a:lstStyle/>
          <a:p>
            <a:pPr marL="0" indent="0" algn="l">
              <a:buNone/>
            </a:pPr>
            <a:r>
              <a:rPr lang="en-US" sz="1800" b="1" dirty="0">
                <a:solidFill>
                  <a:srgbClr val="14213D"/>
                </a:solidFill>
                <a:latin typeface="Open Sans" pitchFamily="34" charset="0"/>
                <a:ea typeface="Open Sans" pitchFamily="34" charset="-122"/>
                <a:cs typeface="Open Sans" pitchFamily="34" charset="-120"/>
              </a:rPr>
              <a:t>500,735</a:t>
            </a:r>
            <a:endParaRPr lang="en-US" sz="1800" dirty="0"/>
          </a:p>
        </p:txBody>
      </p:sp>
      <p:sp>
        <p:nvSpPr>
          <p:cNvPr id="13" name="Shape 11"/>
          <p:cNvSpPr/>
          <p:nvPr/>
        </p:nvSpPr>
        <p:spPr>
          <a:xfrm>
            <a:off x="3578275" y="4010025"/>
            <a:ext cx="1046113" cy="2790825"/>
          </a:xfrm>
          <a:custGeom>
            <a:avLst/>
            <a:gdLst/>
            <a:ahLst/>
            <a:cxnLst/>
            <a:rect l="l" t="t" r="r" b="b"/>
            <a:pathLst>
              <a:path w="1046113" h="2790825">
                <a:moveTo>
                  <a:pt x="76200" y="0"/>
                </a:moveTo>
                <a:lnTo>
                  <a:pt x="969913" y="0"/>
                </a:lnTo>
                <a:arcTo wR="76200" hR="76200" stAng="16200000" swAng="5400000"/>
                <a:lnTo>
                  <a:pt x="1046113" y="2790825"/>
                </a:lnTo>
                <a:lnTo>
                  <a:pt x="0" y="2790825"/>
                </a:lnTo>
                <a:lnTo>
                  <a:pt x="0" y="76200"/>
                </a:lnTo>
                <a:arcTo wR="76200" hR="76200" stAng="10800000" swAng="5400000"/>
                <a:close/>
              </a:path>
            </a:pathLst>
          </a:custGeom>
          <a:solidFill>
            <a:srgbClr val="0A357C"/>
          </a:solidFill>
          <a:ln/>
        </p:spPr>
        <p:txBody>
          <a:bodyPr/>
          <a:lstStyle/>
          <a:p>
            <a:endParaRPr lang="en-NZ"/>
          </a:p>
        </p:txBody>
      </p:sp>
      <p:sp>
        <p:nvSpPr>
          <p:cNvPr id="14" name="Text 12"/>
          <p:cNvSpPr/>
          <p:nvPr/>
        </p:nvSpPr>
        <p:spPr>
          <a:xfrm>
            <a:off x="4932164" y="3533775"/>
            <a:ext cx="925711" cy="352425"/>
          </a:xfrm>
          <a:prstGeom prst="rect">
            <a:avLst/>
          </a:prstGeom>
          <a:noFill/>
          <a:ln/>
        </p:spPr>
        <p:txBody>
          <a:bodyPr wrap="square" lIns="25400" tIns="25400" rIns="25400" bIns="25400" rtlCol="0" anchor="t">
            <a:normAutofit/>
          </a:bodyPr>
          <a:lstStyle/>
          <a:p>
            <a:pPr marL="0" indent="0" algn="l">
              <a:buNone/>
            </a:pPr>
            <a:r>
              <a:rPr lang="en-US" sz="1800" b="1" dirty="0">
                <a:solidFill>
                  <a:srgbClr val="14213D"/>
                </a:solidFill>
                <a:latin typeface="Open Sans" pitchFamily="34" charset="0"/>
                <a:ea typeface="Open Sans" pitchFamily="34" charset="-122"/>
                <a:cs typeface="Open Sans" pitchFamily="34" charset="-120"/>
              </a:rPr>
              <a:t>512,765</a:t>
            </a:r>
            <a:endParaRPr lang="en-US" sz="1800" dirty="0"/>
          </a:p>
        </p:txBody>
      </p:sp>
      <p:sp>
        <p:nvSpPr>
          <p:cNvPr id="15" name="Shape 13"/>
          <p:cNvSpPr/>
          <p:nvPr/>
        </p:nvSpPr>
        <p:spPr>
          <a:xfrm>
            <a:off x="4833938" y="3943350"/>
            <a:ext cx="1046113" cy="2857500"/>
          </a:xfrm>
          <a:custGeom>
            <a:avLst/>
            <a:gdLst/>
            <a:ahLst/>
            <a:cxnLst/>
            <a:rect l="l" t="t" r="r" b="b"/>
            <a:pathLst>
              <a:path w="1046113" h="2857500">
                <a:moveTo>
                  <a:pt x="76200" y="0"/>
                </a:moveTo>
                <a:lnTo>
                  <a:pt x="969913" y="0"/>
                </a:lnTo>
                <a:arcTo wR="76200" hR="76200" stAng="16200000" swAng="5400000"/>
                <a:lnTo>
                  <a:pt x="1046113" y="2857500"/>
                </a:lnTo>
                <a:lnTo>
                  <a:pt x="0" y="2857500"/>
                </a:lnTo>
                <a:lnTo>
                  <a:pt x="0" y="76200"/>
                </a:lnTo>
                <a:arcTo wR="76200" hR="76200" stAng="10800000" swAng="5400000"/>
                <a:close/>
              </a:path>
            </a:pathLst>
          </a:custGeom>
          <a:solidFill>
            <a:srgbClr val="618F6D"/>
          </a:solidFill>
          <a:ln/>
        </p:spPr>
        <p:txBody>
          <a:bodyPr/>
          <a:lstStyle/>
          <a:p>
            <a:endParaRPr lang="en-NZ"/>
          </a:p>
        </p:txBody>
      </p:sp>
      <p:sp>
        <p:nvSpPr>
          <p:cNvPr id="16" name="Text 14"/>
          <p:cNvSpPr/>
          <p:nvPr/>
        </p:nvSpPr>
        <p:spPr>
          <a:xfrm>
            <a:off x="1028700" y="6972300"/>
            <a:ext cx="1122313" cy="352425"/>
          </a:xfrm>
          <a:prstGeom prst="rect">
            <a:avLst/>
          </a:prstGeom>
          <a:noFill/>
          <a:ln/>
        </p:spPr>
        <p:txBody>
          <a:bodyPr wrap="square" lIns="25400" tIns="25400" rIns="25400" bIns="25400" rtlCol="0" anchor="t">
            <a:normAutofit/>
          </a:bodyPr>
          <a:lstStyle/>
          <a:p>
            <a:pPr marL="0" indent="0" algn="ctr">
              <a:buNone/>
            </a:pPr>
            <a:r>
              <a:rPr lang="en-US" sz="1800" b="1" dirty="0">
                <a:solidFill>
                  <a:srgbClr val="56627A"/>
                </a:solidFill>
                <a:latin typeface="Open Sans" pitchFamily="34" charset="0"/>
                <a:ea typeface="Open Sans" pitchFamily="34" charset="-122"/>
                <a:cs typeface="Open Sans" pitchFamily="34" charset="-120"/>
              </a:rPr>
              <a:t>FY23</a:t>
            </a:r>
            <a:endParaRPr lang="en-US" sz="1800" dirty="0"/>
          </a:p>
        </p:txBody>
      </p:sp>
      <p:sp>
        <p:nvSpPr>
          <p:cNvPr id="17" name="Text 15"/>
          <p:cNvSpPr/>
          <p:nvPr/>
        </p:nvSpPr>
        <p:spPr>
          <a:xfrm>
            <a:off x="2284363" y="6972300"/>
            <a:ext cx="1122462" cy="352425"/>
          </a:xfrm>
          <a:prstGeom prst="rect">
            <a:avLst/>
          </a:prstGeom>
          <a:noFill/>
          <a:ln/>
        </p:spPr>
        <p:txBody>
          <a:bodyPr wrap="square" lIns="25400" tIns="25400" rIns="25400" bIns="25400" rtlCol="0" anchor="t">
            <a:normAutofit/>
          </a:bodyPr>
          <a:lstStyle/>
          <a:p>
            <a:pPr marL="0" indent="0" algn="ctr">
              <a:buNone/>
            </a:pPr>
            <a:r>
              <a:rPr lang="en-US" sz="1800" b="1" dirty="0">
                <a:solidFill>
                  <a:srgbClr val="56627A"/>
                </a:solidFill>
                <a:latin typeface="Open Sans" pitchFamily="34" charset="0"/>
                <a:ea typeface="Open Sans" pitchFamily="34" charset="-122"/>
                <a:cs typeface="Open Sans" pitchFamily="34" charset="-120"/>
              </a:rPr>
              <a:t>FY24</a:t>
            </a:r>
            <a:endParaRPr lang="en-US" sz="1800" dirty="0"/>
          </a:p>
        </p:txBody>
      </p:sp>
      <p:sp>
        <p:nvSpPr>
          <p:cNvPr id="18" name="Text 16"/>
          <p:cNvSpPr/>
          <p:nvPr/>
        </p:nvSpPr>
        <p:spPr>
          <a:xfrm>
            <a:off x="3540175" y="6972300"/>
            <a:ext cx="1122313" cy="352425"/>
          </a:xfrm>
          <a:prstGeom prst="rect">
            <a:avLst/>
          </a:prstGeom>
          <a:noFill/>
          <a:ln/>
        </p:spPr>
        <p:txBody>
          <a:bodyPr wrap="square" lIns="25400" tIns="25400" rIns="25400" bIns="25400" rtlCol="0" anchor="t">
            <a:normAutofit/>
          </a:bodyPr>
          <a:lstStyle/>
          <a:p>
            <a:pPr marL="0" indent="0" algn="ctr">
              <a:buNone/>
            </a:pPr>
            <a:r>
              <a:rPr lang="en-US" sz="1800" b="1" dirty="0">
                <a:solidFill>
                  <a:srgbClr val="56627A"/>
                </a:solidFill>
                <a:latin typeface="Open Sans" pitchFamily="34" charset="0"/>
                <a:ea typeface="Open Sans" pitchFamily="34" charset="-122"/>
                <a:cs typeface="Open Sans" pitchFamily="34" charset="-120"/>
              </a:rPr>
              <a:t>FY25</a:t>
            </a:r>
            <a:endParaRPr lang="en-US" sz="1800" dirty="0"/>
          </a:p>
        </p:txBody>
      </p:sp>
      <p:sp>
        <p:nvSpPr>
          <p:cNvPr id="19" name="Text 17"/>
          <p:cNvSpPr/>
          <p:nvPr/>
        </p:nvSpPr>
        <p:spPr>
          <a:xfrm>
            <a:off x="4795837" y="6972300"/>
            <a:ext cx="1122313" cy="352425"/>
          </a:xfrm>
          <a:prstGeom prst="rect">
            <a:avLst/>
          </a:prstGeom>
          <a:noFill/>
          <a:ln/>
        </p:spPr>
        <p:txBody>
          <a:bodyPr wrap="square" lIns="25400" tIns="25400" rIns="25400" bIns="25400" rtlCol="0" anchor="t">
            <a:normAutofit/>
          </a:bodyPr>
          <a:lstStyle/>
          <a:p>
            <a:pPr marL="0" indent="0" algn="ctr">
              <a:buNone/>
            </a:pPr>
            <a:r>
              <a:rPr lang="en-US" sz="1800" b="1" dirty="0">
                <a:solidFill>
                  <a:srgbClr val="0A357C"/>
                </a:solidFill>
                <a:latin typeface="Open Sans" pitchFamily="34" charset="0"/>
                <a:ea typeface="Open Sans" pitchFamily="34" charset="-122"/>
                <a:cs typeface="Open Sans" pitchFamily="34" charset="-120"/>
              </a:rPr>
              <a:t>FY26</a:t>
            </a:r>
            <a:endParaRPr lang="en-US" sz="1800" dirty="0"/>
          </a:p>
        </p:txBody>
      </p:sp>
      <p:sp>
        <p:nvSpPr>
          <p:cNvPr id="20" name="Shape 18"/>
          <p:cNvSpPr/>
          <p:nvPr/>
        </p:nvSpPr>
        <p:spPr>
          <a:xfrm>
            <a:off x="1066800" y="8046839"/>
            <a:ext cx="4813250" cy="1097161"/>
          </a:xfrm>
          <a:prstGeom prst="roundRect">
            <a:avLst>
              <a:gd name="adj" fmla="val 10418"/>
            </a:avLst>
          </a:prstGeom>
          <a:solidFill>
            <a:srgbClr val="DBF0EC"/>
          </a:solidFill>
          <a:ln/>
        </p:spPr>
        <p:txBody>
          <a:bodyPr/>
          <a:lstStyle/>
          <a:p>
            <a:endParaRPr lang="en-NZ"/>
          </a:p>
        </p:txBody>
      </p:sp>
      <p:sp>
        <p:nvSpPr>
          <p:cNvPr id="21" name="Text 19"/>
          <p:cNvSpPr/>
          <p:nvPr/>
        </p:nvSpPr>
        <p:spPr>
          <a:xfrm>
            <a:off x="1333500" y="8275439"/>
            <a:ext cx="4424248" cy="678061"/>
          </a:xfrm>
          <a:prstGeom prst="rect">
            <a:avLst/>
          </a:prstGeom>
          <a:noFill/>
          <a:ln/>
        </p:spPr>
        <p:txBody>
          <a:bodyPr wrap="square" lIns="25400" tIns="25400" rIns="25400" bIns="25400" rtlCol="0" anchor="t">
            <a:normAutofit/>
          </a:bodyPr>
          <a:lstStyle/>
          <a:p>
            <a:pPr marL="0" indent="0" algn="l">
              <a:lnSpc>
                <a:spcPct val="101818"/>
              </a:lnSpc>
              <a:buNone/>
            </a:pPr>
            <a:r>
              <a:rPr lang="en-US" sz="1800" dirty="0">
                <a:solidFill>
                  <a:srgbClr val="2C3A57"/>
                </a:solidFill>
                <a:latin typeface="Open Sans" pitchFamily="34" charset="0"/>
                <a:ea typeface="Open Sans" pitchFamily="34" charset="-122"/>
                <a:cs typeface="Open Sans" pitchFamily="34" charset="-120"/>
              </a:rPr>
              <a:t>Robust second half export season with strong refrigerated container volumes.</a:t>
            </a:r>
            <a:endParaRPr lang="en-US" sz="1800" dirty="0"/>
          </a:p>
        </p:txBody>
      </p:sp>
      <p:sp>
        <p:nvSpPr>
          <p:cNvPr id="22" name="Shape 20"/>
          <p:cNvSpPr/>
          <p:nvPr/>
        </p:nvSpPr>
        <p:spPr>
          <a:xfrm>
            <a:off x="6299150" y="2514600"/>
            <a:ext cx="19050" cy="6629400"/>
          </a:xfrm>
          <a:prstGeom prst="rect">
            <a:avLst/>
          </a:prstGeom>
          <a:solidFill>
            <a:srgbClr val="EAF0F2"/>
          </a:solidFill>
          <a:ln/>
        </p:spPr>
        <p:txBody>
          <a:bodyPr/>
          <a:lstStyle/>
          <a:p>
            <a:endParaRPr lang="en-NZ"/>
          </a:p>
        </p:txBody>
      </p:sp>
      <p:sp>
        <p:nvSpPr>
          <p:cNvPr id="23" name="Text 21"/>
          <p:cNvSpPr/>
          <p:nvPr/>
        </p:nvSpPr>
        <p:spPr>
          <a:xfrm>
            <a:off x="6737300" y="2181225"/>
            <a:ext cx="5294739" cy="447675"/>
          </a:xfrm>
          <a:prstGeom prst="rect">
            <a:avLst/>
          </a:prstGeom>
          <a:noFill/>
          <a:ln/>
        </p:spPr>
        <p:txBody>
          <a:bodyPr wrap="square" lIns="25400" tIns="25400" rIns="25400" bIns="25400" rtlCol="0" anchor="t">
            <a:normAutofit/>
          </a:bodyPr>
          <a:lstStyle/>
          <a:p>
            <a:pPr marL="0" indent="0" algn="l">
              <a:buNone/>
            </a:pPr>
            <a:r>
              <a:rPr lang="en-US" sz="2400" b="1" dirty="0">
                <a:solidFill>
                  <a:srgbClr val="0A357C"/>
                </a:solidFill>
                <a:latin typeface="Open Sans" pitchFamily="34" charset="0"/>
                <a:ea typeface="Open Sans" pitchFamily="34" charset="-122"/>
                <a:cs typeface="Open Sans" pitchFamily="34" charset="-120"/>
              </a:rPr>
              <a:t>Import volumes increased 2.5%</a:t>
            </a:r>
            <a:endParaRPr lang="en-US" sz="2400" dirty="0"/>
          </a:p>
        </p:txBody>
      </p:sp>
      <p:sp>
        <p:nvSpPr>
          <p:cNvPr id="24" name="Text 22"/>
          <p:cNvSpPr/>
          <p:nvPr/>
        </p:nvSpPr>
        <p:spPr>
          <a:xfrm>
            <a:off x="6737300" y="3076575"/>
            <a:ext cx="5294739" cy="342900"/>
          </a:xfrm>
          <a:prstGeom prst="rect">
            <a:avLst/>
          </a:prstGeom>
          <a:noFill/>
          <a:ln/>
        </p:spPr>
        <p:txBody>
          <a:bodyPr wrap="square" lIns="25400" tIns="25400" rIns="25400" bIns="25400" rtlCol="0" anchor="t">
            <a:normAutofit/>
          </a:bodyPr>
          <a:lstStyle/>
          <a:p>
            <a:pPr marL="0" indent="0" algn="l">
              <a:buNone/>
            </a:pPr>
            <a:r>
              <a:rPr lang="en-US" sz="1725" b="1" dirty="0">
                <a:solidFill>
                  <a:srgbClr val="56627A"/>
                </a:solidFill>
                <a:latin typeface="Open Sans" pitchFamily="34" charset="0"/>
                <a:ea typeface="Open Sans" pitchFamily="34" charset="-122"/>
                <a:cs typeface="Open Sans" pitchFamily="34" charset="-120"/>
              </a:rPr>
              <a:t>TEU's</a:t>
            </a:r>
            <a:endParaRPr lang="en-US" sz="1725" dirty="0"/>
          </a:p>
        </p:txBody>
      </p:sp>
      <p:sp>
        <p:nvSpPr>
          <p:cNvPr id="25" name="Shape 23"/>
          <p:cNvSpPr/>
          <p:nvPr/>
        </p:nvSpPr>
        <p:spPr>
          <a:xfrm>
            <a:off x="6737300" y="6800850"/>
            <a:ext cx="4813399" cy="19050"/>
          </a:xfrm>
          <a:prstGeom prst="rect">
            <a:avLst/>
          </a:prstGeom>
          <a:solidFill>
            <a:srgbClr val="DCE3E8"/>
          </a:solidFill>
          <a:ln/>
        </p:spPr>
        <p:txBody>
          <a:bodyPr/>
          <a:lstStyle/>
          <a:p>
            <a:endParaRPr lang="en-NZ"/>
          </a:p>
        </p:txBody>
      </p:sp>
      <p:sp>
        <p:nvSpPr>
          <p:cNvPr id="26" name="Text 24"/>
          <p:cNvSpPr/>
          <p:nvPr/>
        </p:nvSpPr>
        <p:spPr>
          <a:xfrm>
            <a:off x="6835527" y="3581400"/>
            <a:ext cx="925711" cy="352425"/>
          </a:xfrm>
          <a:prstGeom prst="rect">
            <a:avLst/>
          </a:prstGeom>
          <a:noFill/>
          <a:ln/>
        </p:spPr>
        <p:txBody>
          <a:bodyPr wrap="square" lIns="25400" tIns="25400" rIns="25400" bIns="25400" rtlCol="0" anchor="t">
            <a:normAutofit/>
          </a:bodyPr>
          <a:lstStyle/>
          <a:p>
            <a:pPr marL="0" indent="0" algn="l">
              <a:buNone/>
            </a:pPr>
            <a:r>
              <a:rPr lang="en-US" sz="1800" b="1" dirty="0">
                <a:solidFill>
                  <a:srgbClr val="14213D"/>
                </a:solidFill>
                <a:latin typeface="Open Sans" pitchFamily="34" charset="0"/>
                <a:ea typeface="Open Sans" pitchFamily="34" charset="-122"/>
                <a:cs typeface="Open Sans" pitchFamily="34" charset="-120"/>
              </a:rPr>
              <a:t>404,285</a:t>
            </a:r>
            <a:endParaRPr lang="en-US" sz="1800" dirty="0"/>
          </a:p>
        </p:txBody>
      </p:sp>
      <p:sp>
        <p:nvSpPr>
          <p:cNvPr id="27" name="Shape 25"/>
          <p:cNvSpPr/>
          <p:nvPr/>
        </p:nvSpPr>
        <p:spPr>
          <a:xfrm>
            <a:off x="6737300" y="3990975"/>
            <a:ext cx="1046113" cy="2809875"/>
          </a:xfrm>
          <a:custGeom>
            <a:avLst/>
            <a:gdLst/>
            <a:ahLst/>
            <a:cxnLst/>
            <a:rect l="l" t="t" r="r" b="b"/>
            <a:pathLst>
              <a:path w="1046113" h="2809875">
                <a:moveTo>
                  <a:pt x="76200" y="0"/>
                </a:moveTo>
                <a:lnTo>
                  <a:pt x="969913" y="0"/>
                </a:lnTo>
                <a:arcTo wR="76200" hR="76200" stAng="16200000" swAng="5400000"/>
                <a:lnTo>
                  <a:pt x="1046113" y="2809875"/>
                </a:lnTo>
                <a:lnTo>
                  <a:pt x="0" y="2809875"/>
                </a:lnTo>
                <a:lnTo>
                  <a:pt x="0" y="76200"/>
                </a:lnTo>
                <a:arcTo wR="76200" hR="76200" stAng="10800000" swAng="5400000"/>
                <a:close/>
              </a:path>
            </a:pathLst>
          </a:custGeom>
          <a:solidFill>
            <a:srgbClr val="0A357C"/>
          </a:solidFill>
          <a:ln/>
        </p:spPr>
        <p:txBody>
          <a:bodyPr/>
          <a:lstStyle/>
          <a:p>
            <a:endParaRPr lang="en-NZ"/>
          </a:p>
        </p:txBody>
      </p:sp>
      <p:sp>
        <p:nvSpPr>
          <p:cNvPr id="28" name="Text 26"/>
          <p:cNvSpPr/>
          <p:nvPr/>
        </p:nvSpPr>
        <p:spPr>
          <a:xfrm>
            <a:off x="8091339" y="3724275"/>
            <a:ext cx="925711" cy="352425"/>
          </a:xfrm>
          <a:prstGeom prst="rect">
            <a:avLst/>
          </a:prstGeom>
          <a:noFill/>
          <a:ln/>
        </p:spPr>
        <p:txBody>
          <a:bodyPr wrap="square" lIns="25400" tIns="25400" rIns="25400" bIns="25400" rtlCol="0" anchor="t">
            <a:normAutofit/>
          </a:bodyPr>
          <a:lstStyle/>
          <a:p>
            <a:pPr marL="0" indent="0" algn="l">
              <a:buNone/>
            </a:pPr>
            <a:r>
              <a:rPr lang="en-US" sz="1800" b="1" dirty="0">
                <a:solidFill>
                  <a:srgbClr val="14213D"/>
                </a:solidFill>
                <a:latin typeface="Open Sans" pitchFamily="34" charset="0"/>
                <a:ea typeface="Open Sans" pitchFamily="34" charset="-122"/>
                <a:cs typeface="Open Sans" pitchFamily="34" charset="-120"/>
              </a:rPr>
              <a:t>384,145</a:t>
            </a:r>
            <a:endParaRPr lang="en-US" sz="1800" dirty="0"/>
          </a:p>
        </p:txBody>
      </p:sp>
      <p:sp>
        <p:nvSpPr>
          <p:cNvPr id="29" name="Shape 27"/>
          <p:cNvSpPr/>
          <p:nvPr/>
        </p:nvSpPr>
        <p:spPr>
          <a:xfrm>
            <a:off x="7992963" y="4133850"/>
            <a:ext cx="1046262" cy="2667000"/>
          </a:xfrm>
          <a:custGeom>
            <a:avLst/>
            <a:gdLst/>
            <a:ahLst/>
            <a:cxnLst/>
            <a:rect l="l" t="t" r="r" b="b"/>
            <a:pathLst>
              <a:path w="1046262" h="2667000">
                <a:moveTo>
                  <a:pt x="76200" y="0"/>
                </a:moveTo>
                <a:lnTo>
                  <a:pt x="970062" y="0"/>
                </a:lnTo>
                <a:arcTo wR="76200" hR="76200" stAng="16200000" swAng="5400000"/>
                <a:lnTo>
                  <a:pt x="1046262" y="2667000"/>
                </a:lnTo>
                <a:lnTo>
                  <a:pt x="0" y="2667000"/>
                </a:lnTo>
                <a:lnTo>
                  <a:pt x="0" y="76200"/>
                </a:lnTo>
                <a:arcTo wR="76200" hR="76200" stAng="10800000" swAng="5400000"/>
                <a:close/>
              </a:path>
            </a:pathLst>
          </a:custGeom>
          <a:solidFill>
            <a:srgbClr val="0A357C"/>
          </a:solidFill>
          <a:ln/>
        </p:spPr>
        <p:txBody>
          <a:bodyPr/>
          <a:lstStyle/>
          <a:p>
            <a:endParaRPr lang="en-NZ"/>
          </a:p>
        </p:txBody>
      </p:sp>
      <p:sp>
        <p:nvSpPr>
          <p:cNvPr id="30" name="Text 28"/>
          <p:cNvSpPr/>
          <p:nvPr/>
        </p:nvSpPr>
        <p:spPr>
          <a:xfrm>
            <a:off x="9347002" y="3600450"/>
            <a:ext cx="925711" cy="352425"/>
          </a:xfrm>
          <a:prstGeom prst="rect">
            <a:avLst/>
          </a:prstGeom>
          <a:noFill/>
          <a:ln/>
        </p:spPr>
        <p:txBody>
          <a:bodyPr wrap="square" lIns="25400" tIns="25400" rIns="25400" bIns="25400" rtlCol="0" anchor="t">
            <a:normAutofit/>
          </a:bodyPr>
          <a:lstStyle/>
          <a:p>
            <a:pPr marL="0" indent="0" algn="l">
              <a:buNone/>
            </a:pPr>
            <a:r>
              <a:rPr lang="en-US" sz="1800" b="1" dirty="0">
                <a:solidFill>
                  <a:srgbClr val="14213D"/>
                </a:solidFill>
                <a:latin typeface="Open Sans" pitchFamily="34" charset="0"/>
                <a:ea typeface="Open Sans" pitchFamily="34" charset="-122"/>
                <a:cs typeface="Open Sans" pitchFamily="34" charset="-120"/>
              </a:rPr>
              <a:t>401,415</a:t>
            </a:r>
            <a:endParaRPr lang="en-US" sz="1800" dirty="0"/>
          </a:p>
        </p:txBody>
      </p:sp>
      <p:sp>
        <p:nvSpPr>
          <p:cNvPr id="31" name="Shape 29"/>
          <p:cNvSpPr/>
          <p:nvPr/>
        </p:nvSpPr>
        <p:spPr>
          <a:xfrm>
            <a:off x="9248775" y="4010025"/>
            <a:ext cx="1046113" cy="2790825"/>
          </a:xfrm>
          <a:custGeom>
            <a:avLst/>
            <a:gdLst/>
            <a:ahLst/>
            <a:cxnLst/>
            <a:rect l="l" t="t" r="r" b="b"/>
            <a:pathLst>
              <a:path w="1046113" h="2790825">
                <a:moveTo>
                  <a:pt x="76200" y="0"/>
                </a:moveTo>
                <a:lnTo>
                  <a:pt x="969913" y="0"/>
                </a:lnTo>
                <a:arcTo wR="76200" hR="76200" stAng="16200000" swAng="5400000"/>
                <a:lnTo>
                  <a:pt x="1046113" y="2790825"/>
                </a:lnTo>
                <a:lnTo>
                  <a:pt x="0" y="2790825"/>
                </a:lnTo>
                <a:lnTo>
                  <a:pt x="0" y="76200"/>
                </a:lnTo>
                <a:arcTo wR="76200" hR="76200" stAng="10800000" swAng="5400000"/>
                <a:close/>
              </a:path>
            </a:pathLst>
          </a:custGeom>
          <a:solidFill>
            <a:srgbClr val="0A357C"/>
          </a:solidFill>
          <a:ln/>
        </p:spPr>
        <p:txBody>
          <a:bodyPr/>
          <a:lstStyle/>
          <a:p>
            <a:endParaRPr lang="en-NZ"/>
          </a:p>
        </p:txBody>
      </p:sp>
      <p:sp>
        <p:nvSpPr>
          <p:cNvPr id="32" name="Text 30"/>
          <p:cNvSpPr/>
          <p:nvPr/>
        </p:nvSpPr>
        <p:spPr>
          <a:xfrm>
            <a:off x="10602813" y="3533775"/>
            <a:ext cx="925711" cy="352425"/>
          </a:xfrm>
          <a:prstGeom prst="rect">
            <a:avLst/>
          </a:prstGeom>
          <a:noFill/>
          <a:ln/>
        </p:spPr>
        <p:txBody>
          <a:bodyPr wrap="square" lIns="25400" tIns="25400" rIns="25400" bIns="25400" rtlCol="0" anchor="t">
            <a:normAutofit/>
          </a:bodyPr>
          <a:lstStyle/>
          <a:p>
            <a:pPr marL="0" indent="0" algn="l">
              <a:buNone/>
            </a:pPr>
            <a:r>
              <a:rPr lang="en-US" sz="1800" b="1" dirty="0">
                <a:solidFill>
                  <a:srgbClr val="14213D"/>
                </a:solidFill>
                <a:latin typeface="Open Sans" pitchFamily="34" charset="0"/>
                <a:ea typeface="Open Sans" pitchFamily="34" charset="-122"/>
                <a:cs typeface="Open Sans" pitchFamily="34" charset="-120"/>
              </a:rPr>
              <a:t>411,340</a:t>
            </a:r>
            <a:endParaRPr lang="en-US" sz="1800" dirty="0"/>
          </a:p>
        </p:txBody>
      </p:sp>
      <p:sp>
        <p:nvSpPr>
          <p:cNvPr id="33" name="Shape 31"/>
          <p:cNvSpPr/>
          <p:nvPr/>
        </p:nvSpPr>
        <p:spPr>
          <a:xfrm>
            <a:off x="10504438" y="3943350"/>
            <a:ext cx="1046262" cy="2857500"/>
          </a:xfrm>
          <a:custGeom>
            <a:avLst/>
            <a:gdLst/>
            <a:ahLst/>
            <a:cxnLst/>
            <a:rect l="l" t="t" r="r" b="b"/>
            <a:pathLst>
              <a:path w="1046262" h="2857500">
                <a:moveTo>
                  <a:pt x="76200" y="0"/>
                </a:moveTo>
                <a:lnTo>
                  <a:pt x="970062" y="0"/>
                </a:lnTo>
                <a:arcTo wR="76200" hR="76200" stAng="16200000" swAng="5400000"/>
                <a:lnTo>
                  <a:pt x="1046262" y="2857500"/>
                </a:lnTo>
                <a:lnTo>
                  <a:pt x="0" y="2857500"/>
                </a:lnTo>
                <a:lnTo>
                  <a:pt x="0" y="76200"/>
                </a:lnTo>
                <a:arcTo wR="76200" hR="76200" stAng="10800000" swAng="5400000"/>
                <a:close/>
              </a:path>
            </a:pathLst>
          </a:custGeom>
          <a:solidFill>
            <a:srgbClr val="618F6D"/>
          </a:solidFill>
          <a:ln/>
        </p:spPr>
        <p:txBody>
          <a:bodyPr/>
          <a:lstStyle/>
          <a:p>
            <a:endParaRPr lang="en-NZ"/>
          </a:p>
        </p:txBody>
      </p:sp>
      <p:sp>
        <p:nvSpPr>
          <p:cNvPr id="34" name="Text 32"/>
          <p:cNvSpPr/>
          <p:nvPr/>
        </p:nvSpPr>
        <p:spPr>
          <a:xfrm>
            <a:off x="6699200" y="6972300"/>
            <a:ext cx="1122313" cy="352425"/>
          </a:xfrm>
          <a:prstGeom prst="rect">
            <a:avLst/>
          </a:prstGeom>
          <a:noFill/>
          <a:ln/>
        </p:spPr>
        <p:txBody>
          <a:bodyPr wrap="square" lIns="25400" tIns="25400" rIns="25400" bIns="25400" rtlCol="0" anchor="t">
            <a:normAutofit/>
          </a:bodyPr>
          <a:lstStyle/>
          <a:p>
            <a:pPr marL="0" indent="0" algn="ctr">
              <a:buNone/>
            </a:pPr>
            <a:r>
              <a:rPr lang="en-US" sz="1800" b="1" dirty="0">
                <a:solidFill>
                  <a:srgbClr val="56627A"/>
                </a:solidFill>
                <a:latin typeface="Open Sans" pitchFamily="34" charset="0"/>
                <a:ea typeface="Open Sans" pitchFamily="34" charset="-122"/>
                <a:cs typeface="Open Sans" pitchFamily="34" charset="-120"/>
              </a:rPr>
              <a:t>FY23</a:t>
            </a:r>
            <a:endParaRPr lang="en-US" sz="1800" dirty="0"/>
          </a:p>
        </p:txBody>
      </p:sp>
      <p:sp>
        <p:nvSpPr>
          <p:cNvPr id="35" name="Text 33"/>
          <p:cNvSpPr/>
          <p:nvPr/>
        </p:nvSpPr>
        <p:spPr>
          <a:xfrm>
            <a:off x="7954863" y="6972300"/>
            <a:ext cx="1122462" cy="352425"/>
          </a:xfrm>
          <a:prstGeom prst="rect">
            <a:avLst/>
          </a:prstGeom>
          <a:noFill/>
          <a:ln/>
        </p:spPr>
        <p:txBody>
          <a:bodyPr wrap="square" lIns="25400" tIns="25400" rIns="25400" bIns="25400" rtlCol="0" anchor="t">
            <a:normAutofit/>
          </a:bodyPr>
          <a:lstStyle/>
          <a:p>
            <a:pPr marL="0" indent="0" algn="ctr">
              <a:buNone/>
            </a:pPr>
            <a:r>
              <a:rPr lang="en-US" sz="1800" b="1" dirty="0">
                <a:solidFill>
                  <a:srgbClr val="56627A"/>
                </a:solidFill>
                <a:latin typeface="Open Sans" pitchFamily="34" charset="0"/>
                <a:ea typeface="Open Sans" pitchFamily="34" charset="-122"/>
                <a:cs typeface="Open Sans" pitchFamily="34" charset="-120"/>
              </a:rPr>
              <a:t>FY24</a:t>
            </a:r>
            <a:endParaRPr lang="en-US" sz="1800" dirty="0"/>
          </a:p>
        </p:txBody>
      </p:sp>
      <p:sp>
        <p:nvSpPr>
          <p:cNvPr id="36" name="Text 34"/>
          <p:cNvSpPr/>
          <p:nvPr/>
        </p:nvSpPr>
        <p:spPr>
          <a:xfrm>
            <a:off x="9210675" y="6972300"/>
            <a:ext cx="1122313" cy="352425"/>
          </a:xfrm>
          <a:prstGeom prst="rect">
            <a:avLst/>
          </a:prstGeom>
          <a:noFill/>
          <a:ln/>
        </p:spPr>
        <p:txBody>
          <a:bodyPr wrap="square" lIns="25400" tIns="25400" rIns="25400" bIns="25400" rtlCol="0" anchor="t">
            <a:normAutofit/>
          </a:bodyPr>
          <a:lstStyle/>
          <a:p>
            <a:pPr marL="0" indent="0" algn="ctr">
              <a:buNone/>
            </a:pPr>
            <a:r>
              <a:rPr lang="en-US" sz="1800" b="1" dirty="0">
                <a:solidFill>
                  <a:srgbClr val="56627A"/>
                </a:solidFill>
                <a:latin typeface="Open Sans" pitchFamily="34" charset="0"/>
                <a:ea typeface="Open Sans" pitchFamily="34" charset="-122"/>
                <a:cs typeface="Open Sans" pitchFamily="34" charset="-120"/>
              </a:rPr>
              <a:t>FY25</a:t>
            </a:r>
            <a:endParaRPr lang="en-US" sz="1800" dirty="0"/>
          </a:p>
        </p:txBody>
      </p:sp>
      <p:sp>
        <p:nvSpPr>
          <p:cNvPr id="37" name="Text 35"/>
          <p:cNvSpPr/>
          <p:nvPr/>
        </p:nvSpPr>
        <p:spPr>
          <a:xfrm>
            <a:off x="10466338" y="6972300"/>
            <a:ext cx="1122462" cy="352425"/>
          </a:xfrm>
          <a:prstGeom prst="rect">
            <a:avLst/>
          </a:prstGeom>
          <a:noFill/>
          <a:ln/>
        </p:spPr>
        <p:txBody>
          <a:bodyPr wrap="square" lIns="25400" tIns="25400" rIns="25400" bIns="25400" rtlCol="0" anchor="t">
            <a:normAutofit/>
          </a:bodyPr>
          <a:lstStyle/>
          <a:p>
            <a:pPr marL="0" indent="0" algn="ctr">
              <a:buNone/>
            </a:pPr>
            <a:r>
              <a:rPr lang="en-US" sz="1800" b="1" dirty="0">
                <a:solidFill>
                  <a:srgbClr val="0A357C"/>
                </a:solidFill>
                <a:latin typeface="Open Sans" pitchFamily="34" charset="0"/>
                <a:ea typeface="Open Sans" pitchFamily="34" charset="-122"/>
                <a:cs typeface="Open Sans" pitchFamily="34" charset="-120"/>
              </a:rPr>
              <a:t>FY26</a:t>
            </a:r>
            <a:endParaRPr lang="en-US" sz="1800" dirty="0"/>
          </a:p>
        </p:txBody>
      </p:sp>
      <p:sp>
        <p:nvSpPr>
          <p:cNvPr id="38" name="Shape 36"/>
          <p:cNvSpPr/>
          <p:nvPr/>
        </p:nvSpPr>
        <p:spPr>
          <a:xfrm>
            <a:off x="6737300" y="8046839"/>
            <a:ext cx="4813399" cy="1097161"/>
          </a:xfrm>
          <a:prstGeom prst="roundRect">
            <a:avLst>
              <a:gd name="adj" fmla="val 10418"/>
            </a:avLst>
          </a:prstGeom>
          <a:solidFill>
            <a:srgbClr val="DBF0EC"/>
          </a:solidFill>
          <a:ln/>
        </p:spPr>
        <p:txBody>
          <a:bodyPr/>
          <a:lstStyle/>
          <a:p>
            <a:endParaRPr lang="en-NZ"/>
          </a:p>
        </p:txBody>
      </p:sp>
      <p:sp>
        <p:nvSpPr>
          <p:cNvPr id="39" name="Text 37"/>
          <p:cNvSpPr/>
          <p:nvPr/>
        </p:nvSpPr>
        <p:spPr>
          <a:xfrm>
            <a:off x="7004000" y="8275439"/>
            <a:ext cx="4424401" cy="678061"/>
          </a:xfrm>
          <a:prstGeom prst="rect">
            <a:avLst/>
          </a:prstGeom>
          <a:noFill/>
          <a:ln/>
        </p:spPr>
        <p:txBody>
          <a:bodyPr wrap="square" lIns="25400" tIns="25400" rIns="25400" bIns="25400" rtlCol="0" anchor="t">
            <a:normAutofit/>
          </a:bodyPr>
          <a:lstStyle/>
          <a:p>
            <a:pPr marL="0" indent="0" algn="l">
              <a:lnSpc>
                <a:spcPct val="101818"/>
              </a:lnSpc>
              <a:buNone/>
            </a:pPr>
            <a:r>
              <a:rPr lang="en-US" sz="1800" dirty="0">
                <a:solidFill>
                  <a:srgbClr val="2C3A57"/>
                </a:solidFill>
                <a:latin typeface="Open Sans" pitchFamily="34" charset="0"/>
                <a:ea typeface="Open Sans" pitchFamily="34" charset="-122"/>
                <a:cs typeface="Open Sans" pitchFamily="34" charset="-120"/>
              </a:rPr>
              <a:t>Import growth reflects demand to both MetroPort and Ruakura.</a:t>
            </a:r>
            <a:endParaRPr lang="en-US" sz="1800" dirty="0"/>
          </a:p>
        </p:txBody>
      </p:sp>
      <p:sp>
        <p:nvSpPr>
          <p:cNvPr id="40" name="Shape 38"/>
          <p:cNvSpPr/>
          <p:nvPr/>
        </p:nvSpPr>
        <p:spPr>
          <a:xfrm>
            <a:off x="11969800" y="2514600"/>
            <a:ext cx="19050" cy="6629400"/>
          </a:xfrm>
          <a:prstGeom prst="rect">
            <a:avLst/>
          </a:prstGeom>
          <a:solidFill>
            <a:srgbClr val="EAF0F2"/>
          </a:solidFill>
          <a:ln/>
        </p:spPr>
        <p:txBody>
          <a:bodyPr/>
          <a:lstStyle/>
          <a:p>
            <a:endParaRPr lang="en-NZ"/>
          </a:p>
        </p:txBody>
      </p:sp>
      <p:sp>
        <p:nvSpPr>
          <p:cNvPr id="41" name="Text 39"/>
          <p:cNvSpPr/>
          <p:nvPr/>
        </p:nvSpPr>
        <p:spPr>
          <a:xfrm>
            <a:off x="12388324" y="2130783"/>
            <a:ext cx="5151224" cy="857250"/>
          </a:xfrm>
          <a:prstGeom prst="rect">
            <a:avLst/>
          </a:prstGeom>
          <a:noFill/>
          <a:ln/>
        </p:spPr>
        <p:txBody>
          <a:bodyPr wrap="square" lIns="25400" tIns="25400" rIns="25400" bIns="25400" rtlCol="0" anchor="t">
            <a:normAutofit/>
          </a:bodyPr>
          <a:lstStyle/>
          <a:p>
            <a:pPr marL="0" indent="0" algn="l">
              <a:buNone/>
            </a:pPr>
            <a:r>
              <a:rPr lang="en-US" sz="2400" b="1" dirty="0">
                <a:solidFill>
                  <a:srgbClr val="0A357C"/>
                </a:solidFill>
                <a:latin typeface="Open Sans" pitchFamily="34" charset="0"/>
                <a:ea typeface="Open Sans" pitchFamily="34" charset="-122"/>
                <a:cs typeface="Open Sans" pitchFamily="34" charset="-120"/>
              </a:rPr>
              <a:t>Transhipment volumes decreased 5.5%</a:t>
            </a:r>
            <a:endParaRPr lang="en-US" sz="2400" dirty="0"/>
          </a:p>
        </p:txBody>
      </p:sp>
      <p:sp>
        <p:nvSpPr>
          <p:cNvPr id="42" name="Text 40"/>
          <p:cNvSpPr/>
          <p:nvPr/>
        </p:nvSpPr>
        <p:spPr>
          <a:xfrm>
            <a:off x="12407950" y="3075166"/>
            <a:ext cx="5294575" cy="342900"/>
          </a:xfrm>
          <a:prstGeom prst="rect">
            <a:avLst/>
          </a:prstGeom>
          <a:noFill/>
          <a:ln/>
        </p:spPr>
        <p:txBody>
          <a:bodyPr wrap="square" lIns="25400" tIns="25400" rIns="25400" bIns="25400" rtlCol="0" anchor="t">
            <a:normAutofit/>
          </a:bodyPr>
          <a:lstStyle/>
          <a:p>
            <a:pPr marL="0" indent="0" algn="l">
              <a:buNone/>
            </a:pPr>
            <a:r>
              <a:rPr lang="en-US" sz="1725" b="1" dirty="0">
                <a:solidFill>
                  <a:srgbClr val="56627A"/>
                </a:solidFill>
                <a:latin typeface="Open Sans" pitchFamily="34" charset="0"/>
                <a:ea typeface="Open Sans" pitchFamily="34" charset="-122"/>
                <a:cs typeface="Open Sans" pitchFamily="34" charset="-120"/>
              </a:rPr>
              <a:t>TEU's</a:t>
            </a:r>
            <a:endParaRPr lang="en-US" sz="1725" dirty="0"/>
          </a:p>
        </p:txBody>
      </p:sp>
      <p:sp>
        <p:nvSpPr>
          <p:cNvPr id="43" name="Shape 41"/>
          <p:cNvSpPr/>
          <p:nvPr/>
        </p:nvSpPr>
        <p:spPr>
          <a:xfrm>
            <a:off x="12417908" y="6781800"/>
            <a:ext cx="4813250" cy="19050"/>
          </a:xfrm>
          <a:prstGeom prst="rect">
            <a:avLst/>
          </a:prstGeom>
          <a:solidFill>
            <a:srgbClr val="DCE3E8"/>
          </a:solidFill>
          <a:ln/>
        </p:spPr>
        <p:txBody>
          <a:bodyPr/>
          <a:lstStyle/>
          <a:p>
            <a:endParaRPr lang="en-NZ"/>
          </a:p>
        </p:txBody>
      </p:sp>
      <p:sp>
        <p:nvSpPr>
          <p:cNvPr id="44" name="Text 42"/>
          <p:cNvSpPr/>
          <p:nvPr/>
        </p:nvSpPr>
        <p:spPr>
          <a:xfrm>
            <a:off x="12443952" y="3724275"/>
            <a:ext cx="925711" cy="352425"/>
          </a:xfrm>
          <a:prstGeom prst="rect">
            <a:avLst/>
          </a:prstGeom>
          <a:noFill/>
          <a:ln/>
        </p:spPr>
        <p:txBody>
          <a:bodyPr wrap="square" lIns="25400" tIns="25400" rIns="25400" bIns="25400" rtlCol="0" anchor="t">
            <a:normAutofit/>
          </a:bodyPr>
          <a:lstStyle/>
          <a:p>
            <a:pPr marL="0" indent="0" algn="l">
              <a:buNone/>
            </a:pPr>
            <a:r>
              <a:rPr lang="en-US" sz="1800" b="1" dirty="0">
                <a:solidFill>
                  <a:srgbClr val="14213D"/>
                </a:solidFill>
                <a:latin typeface="Open Sans" pitchFamily="34" charset="0"/>
                <a:ea typeface="Open Sans" pitchFamily="34" charset="-122"/>
                <a:cs typeface="Open Sans" pitchFamily="34" charset="-120"/>
              </a:rPr>
              <a:t>286,363</a:t>
            </a:r>
            <a:endParaRPr lang="en-US" sz="1800" dirty="0"/>
          </a:p>
        </p:txBody>
      </p:sp>
      <p:sp>
        <p:nvSpPr>
          <p:cNvPr id="45" name="Shape 43"/>
          <p:cNvSpPr/>
          <p:nvPr/>
        </p:nvSpPr>
        <p:spPr>
          <a:xfrm>
            <a:off x="12388324" y="4124325"/>
            <a:ext cx="1046113" cy="2676525"/>
          </a:xfrm>
          <a:custGeom>
            <a:avLst/>
            <a:gdLst/>
            <a:ahLst/>
            <a:cxnLst/>
            <a:rect l="l" t="t" r="r" b="b"/>
            <a:pathLst>
              <a:path w="1046113" h="2676525">
                <a:moveTo>
                  <a:pt x="76200" y="0"/>
                </a:moveTo>
                <a:lnTo>
                  <a:pt x="969913" y="0"/>
                </a:lnTo>
                <a:arcTo wR="76200" hR="76200" stAng="16200000" swAng="5400000"/>
                <a:lnTo>
                  <a:pt x="1046113" y="2676525"/>
                </a:lnTo>
                <a:lnTo>
                  <a:pt x="0" y="2676525"/>
                </a:lnTo>
                <a:lnTo>
                  <a:pt x="0" y="76200"/>
                </a:lnTo>
                <a:arcTo wR="76200" hR="76200" stAng="10800000" swAng="5400000"/>
                <a:close/>
              </a:path>
            </a:pathLst>
          </a:custGeom>
          <a:solidFill>
            <a:srgbClr val="0A357C"/>
          </a:solidFill>
          <a:ln/>
        </p:spPr>
        <p:txBody>
          <a:bodyPr/>
          <a:lstStyle/>
          <a:p>
            <a:endParaRPr lang="en-NZ"/>
          </a:p>
        </p:txBody>
      </p:sp>
      <p:sp>
        <p:nvSpPr>
          <p:cNvPr id="46" name="Text 44"/>
          <p:cNvSpPr/>
          <p:nvPr/>
        </p:nvSpPr>
        <p:spPr>
          <a:xfrm>
            <a:off x="13699764" y="3715020"/>
            <a:ext cx="925711" cy="352425"/>
          </a:xfrm>
          <a:prstGeom prst="rect">
            <a:avLst/>
          </a:prstGeom>
          <a:noFill/>
          <a:ln/>
        </p:spPr>
        <p:txBody>
          <a:bodyPr wrap="square" lIns="25400" tIns="25400" rIns="25400" bIns="25400" rtlCol="0" anchor="t">
            <a:normAutofit/>
          </a:bodyPr>
          <a:lstStyle/>
          <a:p>
            <a:pPr marL="0" indent="0" algn="l">
              <a:buNone/>
            </a:pPr>
            <a:r>
              <a:rPr lang="en-US" sz="1800" b="1" dirty="0">
                <a:solidFill>
                  <a:srgbClr val="14213D"/>
                </a:solidFill>
                <a:latin typeface="Open Sans" pitchFamily="34" charset="0"/>
                <a:ea typeface="Open Sans" pitchFamily="34" charset="-122"/>
                <a:cs typeface="Open Sans" pitchFamily="34" charset="-120"/>
              </a:rPr>
              <a:t>279,098</a:t>
            </a:r>
            <a:endParaRPr lang="en-US" sz="1800" dirty="0"/>
          </a:p>
        </p:txBody>
      </p:sp>
      <p:sp>
        <p:nvSpPr>
          <p:cNvPr id="47" name="Shape 45"/>
          <p:cNvSpPr/>
          <p:nvPr/>
        </p:nvSpPr>
        <p:spPr>
          <a:xfrm>
            <a:off x="13701713" y="4176712"/>
            <a:ext cx="1046262" cy="2609850"/>
          </a:xfrm>
          <a:custGeom>
            <a:avLst/>
            <a:gdLst/>
            <a:ahLst/>
            <a:cxnLst/>
            <a:rect l="l" t="t" r="r" b="b"/>
            <a:pathLst>
              <a:path w="1046262" h="2609850">
                <a:moveTo>
                  <a:pt x="76200" y="0"/>
                </a:moveTo>
                <a:lnTo>
                  <a:pt x="970062" y="0"/>
                </a:lnTo>
                <a:arcTo wR="76200" hR="76200" stAng="16200000" swAng="5400000"/>
                <a:lnTo>
                  <a:pt x="1046262" y="2609850"/>
                </a:lnTo>
                <a:lnTo>
                  <a:pt x="0" y="2609850"/>
                </a:lnTo>
                <a:lnTo>
                  <a:pt x="0" y="76200"/>
                </a:lnTo>
                <a:arcTo wR="76200" hR="76200" stAng="10800000" swAng="5400000"/>
                <a:close/>
              </a:path>
            </a:pathLst>
          </a:custGeom>
          <a:solidFill>
            <a:srgbClr val="0A357C"/>
          </a:solidFill>
          <a:ln/>
        </p:spPr>
        <p:txBody>
          <a:bodyPr/>
          <a:lstStyle/>
          <a:p>
            <a:endParaRPr lang="en-NZ"/>
          </a:p>
        </p:txBody>
      </p:sp>
      <p:sp>
        <p:nvSpPr>
          <p:cNvPr id="48" name="Text 46"/>
          <p:cNvSpPr/>
          <p:nvPr/>
        </p:nvSpPr>
        <p:spPr>
          <a:xfrm>
            <a:off x="14977088" y="3548062"/>
            <a:ext cx="925711" cy="352425"/>
          </a:xfrm>
          <a:prstGeom prst="rect">
            <a:avLst/>
          </a:prstGeom>
          <a:noFill/>
          <a:ln/>
        </p:spPr>
        <p:txBody>
          <a:bodyPr wrap="square" lIns="25400" tIns="25400" rIns="25400" bIns="25400" rtlCol="0" anchor="t">
            <a:normAutofit/>
          </a:bodyPr>
          <a:lstStyle/>
          <a:p>
            <a:pPr marL="0" indent="0" algn="l">
              <a:buNone/>
            </a:pPr>
            <a:r>
              <a:rPr lang="en-US" sz="1800" b="1" dirty="0">
                <a:solidFill>
                  <a:srgbClr val="14213D"/>
                </a:solidFill>
                <a:latin typeface="Open Sans" pitchFamily="34" charset="0"/>
                <a:ea typeface="Open Sans" pitchFamily="34" charset="-122"/>
                <a:cs typeface="Open Sans" pitchFamily="34" charset="-120"/>
              </a:rPr>
              <a:t>306,102</a:t>
            </a:r>
            <a:endParaRPr lang="en-US" sz="1800" dirty="0"/>
          </a:p>
        </p:txBody>
      </p:sp>
      <p:sp>
        <p:nvSpPr>
          <p:cNvPr id="49" name="Shape 47"/>
          <p:cNvSpPr/>
          <p:nvPr/>
        </p:nvSpPr>
        <p:spPr>
          <a:xfrm>
            <a:off x="14919424" y="3924300"/>
            <a:ext cx="1046113" cy="2857500"/>
          </a:xfrm>
          <a:custGeom>
            <a:avLst/>
            <a:gdLst/>
            <a:ahLst/>
            <a:cxnLst/>
            <a:rect l="l" t="t" r="r" b="b"/>
            <a:pathLst>
              <a:path w="1046113" h="2857500">
                <a:moveTo>
                  <a:pt x="76200" y="0"/>
                </a:moveTo>
                <a:lnTo>
                  <a:pt x="969913" y="0"/>
                </a:lnTo>
                <a:arcTo wR="76200" hR="76200" stAng="16200000" swAng="5400000"/>
                <a:lnTo>
                  <a:pt x="1046113" y="2857500"/>
                </a:lnTo>
                <a:lnTo>
                  <a:pt x="0" y="2857500"/>
                </a:lnTo>
                <a:lnTo>
                  <a:pt x="0" y="76200"/>
                </a:lnTo>
                <a:arcTo wR="76200" hR="76200" stAng="10800000" swAng="5400000"/>
                <a:close/>
              </a:path>
            </a:pathLst>
          </a:custGeom>
          <a:solidFill>
            <a:srgbClr val="0A357C"/>
          </a:solidFill>
          <a:ln/>
        </p:spPr>
        <p:txBody>
          <a:bodyPr/>
          <a:lstStyle/>
          <a:p>
            <a:endParaRPr lang="en-NZ"/>
          </a:p>
        </p:txBody>
      </p:sp>
      <p:sp>
        <p:nvSpPr>
          <p:cNvPr id="50" name="Text 48"/>
          <p:cNvSpPr/>
          <p:nvPr/>
        </p:nvSpPr>
        <p:spPr>
          <a:xfrm>
            <a:off x="16233414" y="3638550"/>
            <a:ext cx="925711" cy="352425"/>
          </a:xfrm>
          <a:prstGeom prst="rect">
            <a:avLst/>
          </a:prstGeom>
          <a:noFill/>
          <a:ln/>
        </p:spPr>
        <p:txBody>
          <a:bodyPr wrap="square" lIns="25400" tIns="25400" rIns="25400" bIns="25400" rtlCol="0" anchor="t">
            <a:normAutofit/>
          </a:bodyPr>
          <a:lstStyle/>
          <a:p>
            <a:pPr marL="0" indent="0" algn="l">
              <a:buNone/>
            </a:pPr>
            <a:r>
              <a:rPr lang="en-US" sz="1800" b="1" dirty="0">
                <a:solidFill>
                  <a:srgbClr val="14213D"/>
                </a:solidFill>
                <a:latin typeface="Open Sans" pitchFamily="34" charset="0"/>
                <a:ea typeface="Open Sans" pitchFamily="34" charset="-122"/>
                <a:cs typeface="Open Sans" pitchFamily="34" charset="-120"/>
              </a:rPr>
              <a:t>289,389</a:t>
            </a:r>
            <a:endParaRPr lang="en-US" sz="1800" dirty="0"/>
          </a:p>
        </p:txBody>
      </p:sp>
      <p:sp>
        <p:nvSpPr>
          <p:cNvPr id="51" name="Shape 49"/>
          <p:cNvSpPr/>
          <p:nvPr/>
        </p:nvSpPr>
        <p:spPr>
          <a:xfrm>
            <a:off x="16185045" y="4081462"/>
            <a:ext cx="1046113" cy="2705100"/>
          </a:xfrm>
          <a:custGeom>
            <a:avLst/>
            <a:gdLst/>
            <a:ahLst/>
            <a:cxnLst/>
            <a:rect l="l" t="t" r="r" b="b"/>
            <a:pathLst>
              <a:path w="1046113" h="2705100">
                <a:moveTo>
                  <a:pt x="76200" y="0"/>
                </a:moveTo>
                <a:lnTo>
                  <a:pt x="969913" y="0"/>
                </a:lnTo>
                <a:arcTo wR="76200" hR="76200" stAng="16200000" swAng="5400000"/>
                <a:lnTo>
                  <a:pt x="1046113" y="2705100"/>
                </a:lnTo>
                <a:lnTo>
                  <a:pt x="0" y="2705100"/>
                </a:lnTo>
                <a:lnTo>
                  <a:pt x="0" y="76200"/>
                </a:lnTo>
                <a:arcTo wR="76200" hR="76200" stAng="10800000" swAng="5400000"/>
                <a:close/>
              </a:path>
            </a:pathLst>
          </a:custGeom>
          <a:solidFill>
            <a:srgbClr val="618F6D"/>
          </a:solidFill>
          <a:ln>
            <a:solidFill>
              <a:srgbClr val="618F6D"/>
            </a:solidFill>
          </a:ln>
        </p:spPr>
        <p:txBody>
          <a:bodyPr/>
          <a:lstStyle/>
          <a:p>
            <a:endParaRPr lang="en-NZ"/>
          </a:p>
        </p:txBody>
      </p:sp>
      <p:sp>
        <p:nvSpPr>
          <p:cNvPr id="52" name="Text 50"/>
          <p:cNvSpPr/>
          <p:nvPr/>
        </p:nvSpPr>
        <p:spPr>
          <a:xfrm>
            <a:off x="12369850" y="6972299"/>
            <a:ext cx="1122313" cy="352425"/>
          </a:xfrm>
          <a:prstGeom prst="rect">
            <a:avLst/>
          </a:prstGeom>
          <a:noFill/>
          <a:ln/>
        </p:spPr>
        <p:txBody>
          <a:bodyPr wrap="square" lIns="25400" tIns="25400" rIns="25400" bIns="25400" rtlCol="0" anchor="t">
            <a:normAutofit/>
          </a:bodyPr>
          <a:lstStyle/>
          <a:p>
            <a:pPr marL="0" indent="0" algn="ctr">
              <a:buNone/>
            </a:pPr>
            <a:r>
              <a:rPr lang="en-US" sz="1800" b="1" dirty="0">
                <a:solidFill>
                  <a:srgbClr val="56627A"/>
                </a:solidFill>
                <a:latin typeface="Open Sans" pitchFamily="34" charset="0"/>
                <a:ea typeface="Open Sans" pitchFamily="34" charset="-122"/>
                <a:cs typeface="Open Sans" pitchFamily="34" charset="-120"/>
              </a:rPr>
              <a:t>FY23</a:t>
            </a:r>
            <a:endParaRPr lang="en-US" sz="1800" dirty="0"/>
          </a:p>
        </p:txBody>
      </p:sp>
      <p:sp>
        <p:nvSpPr>
          <p:cNvPr id="53" name="Text 51"/>
          <p:cNvSpPr/>
          <p:nvPr/>
        </p:nvSpPr>
        <p:spPr>
          <a:xfrm>
            <a:off x="13625513" y="6967427"/>
            <a:ext cx="1122462" cy="352425"/>
          </a:xfrm>
          <a:prstGeom prst="rect">
            <a:avLst/>
          </a:prstGeom>
          <a:noFill/>
          <a:ln/>
        </p:spPr>
        <p:txBody>
          <a:bodyPr wrap="square" lIns="25400" tIns="25400" rIns="25400" bIns="25400" rtlCol="0" anchor="t">
            <a:normAutofit/>
          </a:bodyPr>
          <a:lstStyle/>
          <a:p>
            <a:pPr marL="0" indent="0" algn="ctr">
              <a:buNone/>
            </a:pPr>
            <a:r>
              <a:rPr lang="en-US" sz="1800" b="1" dirty="0">
                <a:solidFill>
                  <a:srgbClr val="56627A"/>
                </a:solidFill>
                <a:latin typeface="Open Sans" pitchFamily="34" charset="0"/>
                <a:ea typeface="Open Sans" pitchFamily="34" charset="-122"/>
                <a:cs typeface="Open Sans" pitchFamily="34" charset="-120"/>
              </a:rPr>
              <a:t>FY24</a:t>
            </a:r>
            <a:endParaRPr lang="en-US" sz="1800" dirty="0"/>
          </a:p>
        </p:txBody>
      </p:sp>
      <p:sp>
        <p:nvSpPr>
          <p:cNvPr id="54" name="Text 52"/>
          <p:cNvSpPr/>
          <p:nvPr/>
        </p:nvSpPr>
        <p:spPr>
          <a:xfrm>
            <a:off x="14862275" y="6974581"/>
            <a:ext cx="1122313" cy="352425"/>
          </a:xfrm>
          <a:prstGeom prst="rect">
            <a:avLst/>
          </a:prstGeom>
          <a:noFill/>
          <a:ln/>
        </p:spPr>
        <p:txBody>
          <a:bodyPr wrap="square" lIns="25400" tIns="25400" rIns="25400" bIns="25400" rtlCol="0" anchor="t">
            <a:normAutofit/>
          </a:bodyPr>
          <a:lstStyle/>
          <a:p>
            <a:pPr marL="0" indent="0" algn="ctr">
              <a:buNone/>
            </a:pPr>
            <a:r>
              <a:rPr lang="en-US" sz="1800" b="1" dirty="0">
                <a:solidFill>
                  <a:srgbClr val="56627A"/>
                </a:solidFill>
                <a:latin typeface="Open Sans" pitchFamily="34" charset="0"/>
                <a:ea typeface="Open Sans" pitchFamily="34" charset="-122"/>
                <a:cs typeface="Open Sans" pitchFamily="34" charset="-120"/>
              </a:rPr>
              <a:t>FY25</a:t>
            </a:r>
            <a:endParaRPr lang="en-US" sz="1800" dirty="0"/>
          </a:p>
        </p:txBody>
      </p:sp>
      <p:sp>
        <p:nvSpPr>
          <p:cNvPr id="55" name="Text 53"/>
          <p:cNvSpPr/>
          <p:nvPr/>
        </p:nvSpPr>
        <p:spPr>
          <a:xfrm>
            <a:off x="16136987" y="6974581"/>
            <a:ext cx="1122313" cy="352425"/>
          </a:xfrm>
          <a:prstGeom prst="rect">
            <a:avLst/>
          </a:prstGeom>
          <a:noFill/>
          <a:ln/>
        </p:spPr>
        <p:txBody>
          <a:bodyPr wrap="square" lIns="25400" tIns="25400" rIns="25400" bIns="25400" rtlCol="0" anchor="t">
            <a:normAutofit/>
          </a:bodyPr>
          <a:lstStyle/>
          <a:p>
            <a:pPr marL="0" indent="0" algn="ctr">
              <a:buNone/>
            </a:pPr>
            <a:r>
              <a:rPr lang="en-US" sz="1800" b="1" dirty="0">
                <a:solidFill>
                  <a:srgbClr val="0A357C"/>
                </a:solidFill>
                <a:latin typeface="Open Sans" pitchFamily="34" charset="0"/>
                <a:ea typeface="Open Sans" pitchFamily="34" charset="-122"/>
                <a:cs typeface="Open Sans" pitchFamily="34" charset="-120"/>
              </a:rPr>
              <a:t>FY26</a:t>
            </a:r>
            <a:endParaRPr lang="en-US" sz="1800" dirty="0"/>
          </a:p>
        </p:txBody>
      </p:sp>
      <p:sp>
        <p:nvSpPr>
          <p:cNvPr id="56" name="Shape 54"/>
          <p:cNvSpPr/>
          <p:nvPr/>
        </p:nvSpPr>
        <p:spPr>
          <a:xfrm>
            <a:off x="12407950" y="8046839"/>
            <a:ext cx="4813250" cy="1068586"/>
          </a:xfrm>
          <a:prstGeom prst="roundRect">
            <a:avLst>
              <a:gd name="adj" fmla="val 8066"/>
            </a:avLst>
          </a:prstGeom>
          <a:solidFill>
            <a:srgbClr val="DBF0EC"/>
          </a:solidFill>
          <a:ln/>
        </p:spPr>
        <p:txBody>
          <a:bodyPr/>
          <a:lstStyle/>
          <a:p>
            <a:endParaRPr lang="en-NZ"/>
          </a:p>
        </p:txBody>
      </p:sp>
      <p:sp>
        <p:nvSpPr>
          <p:cNvPr id="57" name="Text 55"/>
          <p:cNvSpPr/>
          <p:nvPr/>
        </p:nvSpPr>
        <p:spPr>
          <a:xfrm>
            <a:off x="12582525" y="8275439"/>
            <a:ext cx="4510923" cy="678061"/>
          </a:xfrm>
          <a:prstGeom prst="rect">
            <a:avLst/>
          </a:prstGeom>
          <a:noFill/>
          <a:ln/>
        </p:spPr>
        <p:txBody>
          <a:bodyPr wrap="square" lIns="25400" tIns="25400" rIns="25400" bIns="25400" rtlCol="0" anchor="t">
            <a:normAutofit fontScale="70000" lnSpcReduction="20000"/>
          </a:bodyPr>
          <a:lstStyle/>
          <a:p>
            <a:pPr marL="0" indent="0" algn="l">
              <a:lnSpc>
                <a:spcPct val="122000"/>
              </a:lnSpc>
              <a:buNone/>
            </a:pPr>
            <a:r>
              <a:rPr lang="en-US" sz="2600" dirty="0">
                <a:solidFill>
                  <a:srgbClr val="2C3A57"/>
                </a:solidFill>
                <a:latin typeface="Open Sans" pitchFamily="34" charset="0"/>
                <a:ea typeface="Open Sans" pitchFamily="34" charset="-122"/>
                <a:cs typeface="Open Sans" pitchFamily="34" charset="-120"/>
              </a:rPr>
              <a:t>Transhipment impacted by berth capacity constraints and service changes.</a:t>
            </a:r>
            <a:endParaRPr lang="en-US" sz="2600" dirty="0"/>
          </a:p>
        </p:txBody>
      </p:sp>
      <p:pic>
        <p:nvPicPr>
          <p:cNvPr id="58" name="Image 0" descr="preencoded.png"/>
          <p:cNvPicPr>
            <a:picLocks noChangeAspect="1"/>
          </p:cNvPicPr>
          <p:nvPr/>
        </p:nvPicPr>
        <p:blipFill>
          <a:blip r:embed="rId3"/>
          <a:stretch>
            <a:fillRect/>
          </a:stretch>
        </p:blipFill>
        <p:spPr>
          <a:xfrm>
            <a:off x="1066800" y="9410700"/>
            <a:ext cx="486966" cy="419100"/>
          </a:xfrm>
          <a:prstGeom prst="rect">
            <a:avLst/>
          </a:prstGeom>
        </p:spPr>
      </p:pic>
      <p:sp>
        <p:nvSpPr>
          <p:cNvPr id="59" name="Text 56"/>
          <p:cNvSpPr/>
          <p:nvPr/>
        </p:nvSpPr>
        <p:spPr>
          <a:xfrm>
            <a:off x="16981438" y="9477375"/>
            <a:ext cx="315962" cy="323850"/>
          </a:xfrm>
          <a:prstGeom prst="rect">
            <a:avLst/>
          </a:prstGeom>
          <a:noFill/>
          <a:ln/>
        </p:spPr>
        <p:txBody>
          <a:bodyPr wrap="square" lIns="25400" tIns="25400" rIns="25400" bIns="25400" rtlCol="0" anchor="t">
            <a:normAutofit/>
          </a:bodyPr>
          <a:lstStyle/>
          <a:p>
            <a:pPr marL="0" indent="0" algn="l">
              <a:buNone/>
            </a:pPr>
            <a:r>
              <a:rPr lang="en-US" sz="1650" b="1" dirty="0">
                <a:solidFill>
                  <a:srgbClr val="8A93A6"/>
                </a:solidFill>
                <a:latin typeface="Open Sans" pitchFamily="34" charset="0"/>
                <a:ea typeface="Open Sans" pitchFamily="34" charset="-122"/>
                <a:cs typeface="Open Sans" pitchFamily="34" charset="-120"/>
              </a:rPr>
              <a:t>13</a:t>
            </a:r>
            <a:endParaRPr lang="en-US" sz="16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066800" y="762000"/>
            <a:ext cx="17769840" cy="390525"/>
          </a:xfrm>
          <a:prstGeom prst="rect">
            <a:avLst/>
          </a:prstGeom>
          <a:noFill/>
          <a:ln/>
        </p:spPr>
        <p:txBody>
          <a:bodyPr wrap="square" lIns="25400" tIns="25400" rIns="25400" bIns="25400" rtlCol="0" anchor="t">
            <a:normAutofit/>
          </a:bodyPr>
          <a:lstStyle/>
          <a:p>
            <a:pPr marL="0" indent="0" algn="l">
              <a:buNone/>
            </a:pPr>
            <a:r>
              <a:rPr lang="en-US" sz="2025" b="1" dirty="0">
                <a:solidFill>
                  <a:srgbClr val="618F6D"/>
                </a:solidFill>
                <a:latin typeface="Open Sans" pitchFamily="34" charset="0"/>
                <a:ea typeface="Open Sans" pitchFamily="34" charset="-122"/>
                <a:cs typeface="Open Sans" pitchFamily="34" charset="-120"/>
              </a:rPr>
              <a:t>For the year ended 30 June 2026</a:t>
            </a:r>
            <a:endParaRPr lang="en-US" sz="2025" dirty="0"/>
          </a:p>
        </p:txBody>
      </p:sp>
      <p:sp>
        <p:nvSpPr>
          <p:cNvPr id="3" name="Text 1"/>
          <p:cNvSpPr/>
          <p:nvPr/>
        </p:nvSpPr>
        <p:spPr>
          <a:xfrm>
            <a:off x="1066800" y="1247775"/>
            <a:ext cx="17769840" cy="762000"/>
          </a:xfrm>
          <a:prstGeom prst="rect">
            <a:avLst/>
          </a:prstGeom>
          <a:noFill/>
          <a:ln/>
        </p:spPr>
        <p:txBody>
          <a:bodyPr wrap="square" lIns="25400" tIns="25400" rIns="25400" bIns="25400" rtlCol="0" anchor="t">
            <a:normAutofit/>
          </a:bodyPr>
          <a:lstStyle/>
          <a:p>
            <a:pPr marL="0" indent="0" algn="l">
              <a:buNone/>
            </a:pPr>
            <a:r>
              <a:rPr lang="en-US" sz="4200" b="1" kern="0" spc="-84" dirty="0">
                <a:solidFill>
                  <a:srgbClr val="0A357C"/>
                </a:solidFill>
                <a:latin typeface="Open Sans" pitchFamily="34" charset="0"/>
                <a:ea typeface="Open Sans" pitchFamily="34" charset="-122"/>
                <a:cs typeface="Open Sans" pitchFamily="34" charset="-120"/>
              </a:rPr>
              <a:t>MetroPort rail container volume increased 5.4%</a:t>
            </a:r>
            <a:endParaRPr lang="en-US" sz="4200" dirty="0"/>
          </a:p>
        </p:txBody>
      </p:sp>
      <p:sp>
        <p:nvSpPr>
          <p:cNvPr id="4" name="Shape 2"/>
          <p:cNvSpPr/>
          <p:nvPr/>
        </p:nvSpPr>
        <p:spPr>
          <a:xfrm>
            <a:off x="1066800" y="2105025"/>
            <a:ext cx="16154400" cy="28575"/>
          </a:xfrm>
          <a:prstGeom prst="rect">
            <a:avLst/>
          </a:prstGeom>
          <a:solidFill>
            <a:srgbClr val="DBF0EC"/>
          </a:solidFill>
          <a:ln/>
        </p:spPr>
        <p:txBody>
          <a:bodyPr/>
          <a:lstStyle/>
          <a:p>
            <a:endParaRPr lang="en-NZ"/>
          </a:p>
        </p:txBody>
      </p:sp>
      <p:sp>
        <p:nvSpPr>
          <p:cNvPr id="5" name="Shape 3"/>
          <p:cNvSpPr/>
          <p:nvPr/>
        </p:nvSpPr>
        <p:spPr>
          <a:xfrm>
            <a:off x="1066800" y="2476500"/>
            <a:ext cx="5905500" cy="6667500"/>
          </a:xfrm>
          <a:prstGeom prst="roundRect">
            <a:avLst>
              <a:gd name="adj" fmla="val 1935"/>
            </a:avLst>
          </a:prstGeom>
          <a:solidFill>
            <a:srgbClr val="DBF0EC"/>
          </a:solidFill>
          <a:ln/>
        </p:spPr>
        <p:txBody>
          <a:bodyPr/>
          <a:lstStyle/>
          <a:p>
            <a:endParaRPr lang="en-NZ"/>
          </a:p>
        </p:txBody>
      </p:sp>
      <p:sp>
        <p:nvSpPr>
          <p:cNvPr id="6" name="Shape 4"/>
          <p:cNvSpPr/>
          <p:nvPr/>
        </p:nvSpPr>
        <p:spPr>
          <a:xfrm>
            <a:off x="1447800" y="2952750"/>
            <a:ext cx="104775" cy="104775"/>
          </a:xfrm>
          <a:prstGeom prst="ellipse">
            <a:avLst/>
          </a:prstGeom>
          <a:solidFill>
            <a:srgbClr val="618F6D"/>
          </a:solidFill>
          <a:ln/>
        </p:spPr>
        <p:txBody>
          <a:bodyPr/>
          <a:lstStyle/>
          <a:p>
            <a:endParaRPr lang="en-NZ"/>
          </a:p>
        </p:txBody>
      </p:sp>
      <p:sp>
        <p:nvSpPr>
          <p:cNvPr id="7" name="Text 5"/>
          <p:cNvSpPr/>
          <p:nvPr/>
        </p:nvSpPr>
        <p:spPr>
          <a:xfrm>
            <a:off x="1704975" y="2857500"/>
            <a:ext cx="5032915" cy="704850"/>
          </a:xfrm>
          <a:prstGeom prst="rect">
            <a:avLst/>
          </a:prstGeom>
          <a:noFill/>
          <a:ln/>
        </p:spPr>
        <p:txBody>
          <a:bodyPr wrap="square" lIns="25400" tIns="25400" rIns="25400" bIns="25400" rtlCol="0" anchor="t">
            <a:normAutofit/>
          </a:bodyPr>
          <a:lstStyle/>
          <a:p>
            <a:pPr marL="0" indent="0" algn="l">
              <a:lnSpc>
                <a:spcPct val="102941"/>
              </a:lnSpc>
              <a:buNone/>
            </a:pPr>
            <a:r>
              <a:rPr lang="en-US" sz="1875" dirty="0">
                <a:solidFill>
                  <a:srgbClr val="2C3A57"/>
                </a:solidFill>
                <a:latin typeface="Open Sans" pitchFamily="34" charset="0"/>
                <a:ea typeface="Open Sans" pitchFamily="34" charset="-122"/>
                <a:cs typeface="Open Sans" pitchFamily="34" charset="-120"/>
              </a:rPr>
              <a:t>New MetroPort model successfully implemented 1 December 2025.</a:t>
            </a:r>
            <a:endParaRPr lang="en-US" sz="1875" dirty="0"/>
          </a:p>
        </p:txBody>
      </p:sp>
      <p:sp>
        <p:nvSpPr>
          <p:cNvPr id="8" name="Shape 6"/>
          <p:cNvSpPr/>
          <p:nvPr/>
        </p:nvSpPr>
        <p:spPr>
          <a:xfrm>
            <a:off x="1447800" y="3829050"/>
            <a:ext cx="104775" cy="104775"/>
          </a:xfrm>
          <a:prstGeom prst="ellipse">
            <a:avLst/>
          </a:prstGeom>
          <a:solidFill>
            <a:srgbClr val="618F6D"/>
          </a:solidFill>
          <a:ln/>
        </p:spPr>
        <p:txBody>
          <a:bodyPr/>
          <a:lstStyle/>
          <a:p>
            <a:endParaRPr lang="en-NZ"/>
          </a:p>
        </p:txBody>
      </p:sp>
      <p:sp>
        <p:nvSpPr>
          <p:cNvPr id="9" name="Text 7"/>
          <p:cNvSpPr/>
          <p:nvPr/>
        </p:nvSpPr>
        <p:spPr>
          <a:xfrm>
            <a:off x="1704975" y="3733800"/>
            <a:ext cx="5032915" cy="1038225"/>
          </a:xfrm>
          <a:prstGeom prst="rect">
            <a:avLst/>
          </a:prstGeom>
          <a:noFill/>
          <a:ln/>
        </p:spPr>
        <p:txBody>
          <a:bodyPr wrap="square" lIns="25400" tIns="25400" rIns="25400" bIns="25400" rtlCol="0" anchor="t">
            <a:normAutofit/>
          </a:bodyPr>
          <a:lstStyle/>
          <a:p>
            <a:pPr marL="0" indent="0" algn="l">
              <a:lnSpc>
                <a:spcPct val="102941"/>
              </a:lnSpc>
              <a:buNone/>
            </a:pPr>
            <a:r>
              <a:rPr lang="en-US" sz="1875" dirty="0">
                <a:solidFill>
                  <a:srgbClr val="2C3A57"/>
                </a:solidFill>
                <a:latin typeface="Open Sans" pitchFamily="34" charset="0"/>
                <a:ea typeface="Open Sans" pitchFamily="34" charset="-122"/>
                <a:cs typeface="Open Sans" pitchFamily="34" charset="-120"/>
              </a:rPr>
              <a:t>Port of Tauranga continues to manage end-to-end service delivery through to shipping lines.</a:t>
            </a:r>
            <a:endParaRPr lang="en-US" sz="1875" dirty="0"/>
          </a:p>
        </p:txBody>
      </p:sp>
      <p:sp>
        <p:nvSpPr>
          <p:cNvPr id="10" name="Shape 8"/>
          <p:cNvSpPr/>
          <p:nvPr/>
        </p:nvSpPr>
        <p:spPr>
          <a:xfrm>
            <a:off x="1447800" y="5038725"/>
            <a:ext cx="104775" cy="104775"/>
          </a:xfrm>
          <a:prstGeom prst="ellipse">
            <a:avLst/>
          </a:prstGeom>
          <a:solidFill>
            <a:srgbClr val="618F6D"/>
          </a:solidFill>
          <a:ln/>
        </p:spPr>
        <p:txBody>
          <a:bodyPr/>
          <a:lstStyle/>
          <a:p>
            <a:endParaRPr lang="en-NZ"/>
          </a:p>
        </p:txBody>
      </p:sp>
      <p:sp>
        <p:nvSpPr>
          <p:cNvPr id="11" name="Text 9"/>
          <p:cNvSpPr/>
          <p:nvPr/>
        </p:nvSpPr>
        <p:spPr>
          <a:xfrm>
            <a:off x="1704975" y="4943475"/>
            <a:ext cx="5032915" cy="1038225"/>
          </a:xfrm>
          <a:prstGeom prst="rect">
            <a:avLst/>
          </a:prstGeom>
          <a:noFill/>
          <a:ln/>
        </p:spPr>
        <p:txBody>
          <a:bodyPr wrap="square" lIns="25400" tIns="25400" rIns="25400" bIns="25400" rtlCol="0" anchor="t">
            <a:normAutofit/>
          </a:bodyPr>
          <a:lstStyle/>
          <a:p>
            <a:pPr marL="0" indent="0" algn="l">
              <a:lnSpc>
                <a:spcPct val="102941"/>
              </a:lnSpc>
              <a:buNone/>
            </a:pPr>
            <a:r>
              <a:rPr lang="en-US" sz="1875" dirty="0">
                <a:solidFill>
                  <a:srgbClr val="2C3A57"/>
                </a:solidFill>
                <a:latin typeface="Open Sans" pitchFamily="34" charset="0"/>
                <a:ea typeface="Open Sans" pitchFamily="34" charset="-122"/>
                <a:cs typeface="Open Sans" pitchFamily="34" charset="-120"/>
              </a:rPr>
              <a:t>KiwiRail are able optimise rail and container transfer operations across broader network, supporting further volume growth.</a:t>
            </a:r>
            <a:endParaRPr lang="en-US" sz="1875" dirty="0"/>
          </a:p>
        </p:txBody>
      </p:sp>
      <p:sp>
        <p:nvSpPr>
          <p:cNvPr id="12" name="Shape 10"/>
          <p:cNvSpPr/>
          <p:nvPr/>
        </p:nvSpPr>
        <p:spPr>
          <a:xfrm>
            <a:off x="1447800" y="6248400"/>
            <a:ext cx="104775" cy="104775"/>
          </a:xfrm>
          <a:prstGeom prst="ellipse">
            <a:avLst/>
          </a:prstGeom>
          <a:solidFill>
            <a:srgbClr val="618F6D"/>
          </a:solidFill>
          <a:ln/>
        </p:spPr>
        <p:txBody>
          <a:bodyPr/>
          <a:lstStyle/>
          <a:p>
            <a:endParaRPr lang="en-NZ"/>
          </a:p>
        </p:txBody>
      </p:sp>
      <p:sp>
        <p:nvSpPr>
          <p:cNvPr id="13" name="Text 11"/>
          <p:cNvSpPr/>
          <p:nvPr/>
        </p:nvSpPr>
        <p:spPr>
          <a:xfrm>
            <a:off x="1704975" y="6153150"/>
            <a:ext cx="5032915" cy="704850"/>
          </a:xfrm>
          <a:prstGeom prst="rect">
            <a:avLst/>
          </a:prstGeom>
          <a:noFill/>
          <a:ln/>
        </p:spPr>
        <p:txBody>
          <a:bodyPr wrap="square" lIns="25400" tIns="25400" rIns="25400" bIns="25400" rtlCol="0" anchor="t">
            <a:normAutofit/>
          </a:bodyPr>
          <a:lstStyle/>
          <a:p>
            <a:pPr marL="0" indent="0" algn="l">
              <a:lnSpc>
                <a:spcPct val="102941"/>
              </a:lnSpc>
              <a:buNone/>
            </a:pPr>
            <a:r>
              <a:rPr lang="en-US" sz="1875" dirty="0">
                <a:solidFill>
                  <a:srgbClr val="2C3A57"/>
                </a:solidFill>
                <a:latin typeface="Open Sans" pitchFamily="34" charset="0"/>
                <a:ea typeface="Open Sans" pitchFamily="34" charset="-122"/>
                <a:cs typeface="Open Sans" pitchFamily="34" charset="-120"/>
              </a:rPr>
              <a:t>Core train programme currently 78 trains per week.</a:t>
            </a:r>
            <a:endParaRPr lang="en-US" sz="1875" dirty="0"/>
          </a:p>
        </p:txBody>
      </p:sp>
      <p:sp>
        <p:nvSpPr>
          <p:cNvPr id="14" name="Shape 12"/>
          <p:cNvSpPr/>
          <p:nvPr/>
        </p:nvSpPr>
        <p:spPr>
          <a:xfrm>
            <a:off x="1447800" y="7124700"/>
            <a:ext cx="104775" cy="104775"/>
          </a:xfrm>
          <a:prstGeom prst="ellipse">
            <a:avLst/>
          </a:prstGeom>
          <a:solidFill>
            <a:srgbClr val="618F6D"/>
          </a:solidFill>
          <a:ln/>
        </p:spPr>
        <p:txBody>
          <a:bodyPr/>
          <a:lstStyle/>
          <a:p>
            <a:endParaRPr lang="en-NZ"/>
          </a:p>
        </p:txBody>
      </p:sp>
      <p:sp>
        <p:nvSpPr>
          <p:cNvPr id="15" name="Text 13"/>
          <p:cNvSpPr/>
          <p:nvPr/>
        </p:nvSpPr>
        <p:spPr>
          <a:xfrm>
            <a:off x="1704975" y="7029450"/>
            <a:ext cx="5032915" cy="704850"/>
          </a:xfrm>
          <a:prstGeom prst="rect">
            <a:avLst/>
          </a:prstGeom>
          <a:noFill/>
          <a:ln/>
        </p:spPr>
        <p:txBody>
          <a:bodyPr wrap="square" lIns="25400" tIns="25400" rIns="25400" bIns="25400" rtlCol="0" anchor="t">
            <a:normAutofit/>
          </a:bodyPr>
          <a:lstStyle/>
          <a:p>
            <a:pPr marL="0" indent="0" algn="l">
              <a:lnSpc>
                <a:spcPct val="102941"/>
              </a:lnSpc>
              <a:buNone/>
            </a:pPr>
            <a:r>
              <a:rPr lang="en-US" sz="1875" dirty="0">
                <a:solidFill>
                  <a:srgbClr val="2C3A57"/>
                </a:solidFill>
                <a:latin typeface="Open Sans" pitchFamily="34" charset="0"/>
                <a:ea typeface="Open Sans" pitchFamily="34" charset="-122"/>
                <a:cs typeface="Open Sans" pitchFamily="34" charset="-120"/>
              </a:rPr>
              <a:t>New model supports strategic alignment for future growth.</a:t>
            </a:r>
            <a:endParaRPr lang="en-US" sz="1875" dirty="0"/>
          </a:p>
        </p:txBody>
      </p:sp>
      <p:sp>
        <p:nvSpPr>
          <p:cNvPr id="16" name="Text 14"/>
          <p:cNvSpPr/>
          <p:nvPr/>
        </p:nvSpPr>
        <p:spPr>
          <a:xfrm>
            <a:off x="7505700" y="3362325"/>
            <a:ext cx="669578" cy="352425"/>
          </a:xfrm>
          <a:prstGeom prst="rect">
            <a:avLst/>
          </a:prstGeom>
          <a:noFill/>
          <a:ln/>
        </p:spPr>
        <p:txBody>
          <a:bodyPr wrap="square" lIns="25400" tIns="25400" rIns="25400" bIns="25400" rtlCol="0" anchor="t">
            <a:normAutofit/>
          </a:bodyPr>
          <a:lstStyle/>
          <a:p>
            <a:pPr marL="0" indent="0" algn="l">
              <a:buNone/>
            </a:pPr>
            <a:r>
              <a:rPr lang="en-US" sz="1800" b="1" dirty="0">
                <a:solidFill>
                  <a:srgbClr val="56627A"/>
                </a:solidFill>
                <a:latin typeface="Open Sans" pitchFamily="34" charset="0"/>
                <a:ea typeface="Open Sans" pitchFamily="34" charset="-122"/>
                <a:cs typeface="Open Sans" pitchFamily="34" charset="-120"/>
              </a:rPr>
              <a:t>TEU's</a:t>
            </a:r>
            <a:endParaRPr lang="en-US" sz="1800" dirty="0"/>
          </a:p>
        </p:txBody>
      </p:sp>
      <p:sp>
        <p:nvSpPr>
          <p:cNvPr id="17" name="Shape 15"/>
          <p:cNvSpPr/>
          <p:nvPr/>
        </p:nvSpPr>
        <p:spPr>
          <a:xfrm>
            <a:off x="15469939" y="3414713"/>
            <a:ext cx="209550" cy="209550"/>
          </a:xfrm>
          <a:prstGeom prst="roundRect">
            <a:avLst>
              <a:gd name="adj" fmla="val 18182"/>
            </a:avLst>
          </a:prstGeom>
          <a:solidFill>
            <a:srgbClr val="0A357C"/>
          </a:solidFill>
          <a:ln/>
        </p:spPr>
        <p:txBody>
          <a:bodyPr/>
          <a:lstStyle/>
          <a:p>
            <a:endParaRPr lang="en-NZ"/>
          </a:p>
        </p:txBody>
      </p:sp>
      <p:sp>
        <p:nvSpPr>
          <p:cNvPr id="18" name="Text 16"/>
          <p:cNvSpPr/>
          <p:nvPr/>
        </p:nvSpPr>
        <p:spPr>
          <a:xfrm>
            <a:off x="15793789" y="3367088"/>
            <a:ext cx="758279" cy="342900"/>
          </a:xfrm>
          <a:prstGeom prst="rect">
            <a:avLst/>
          </a:prstGeom>
          <a:noFill/>
          <a:ln/>
        </p:spPr>
        <p:txBody>
          <a:bodyPr wrap="square" lIns="25400" tIns="25400" rIns="25400" bIns="25400" rtlCol="0" anchor="t">
            <a:normAutofit/>
          </a:bodyPr>
          <a:lstStyle/>
          <a:p>
            <a:pPr marL="0" indent="0" algn="l">
              <a:buNone/>
            </a:pPr>
            <a:r>
              <a:rPr lang="en-US" sz="1725" dirty="0">
                <a:solidFill>
                  <a:srgbClr val="56627A"/>
                </a:solidFill>
                <a:latin typeface="Open Sans" pitchFamily="34" charset="0"/>
                <a:ea typeface="Open Sans" pitchFamily="34" charset="-122"/>
                <a:cs typeface="Open Sans" pitchFamily="34" charset="-120"/>
              </a:rPr>
              <a:t>Export</a:t>
            </a:r>
            <a:endParaRPr lang="en-US" sz="1725" dirty="0"/>
          </a:p>
        </p:txBody>
      </p:sp>
      <p:sp>
        <p:nvSpPr>
          <p:cNvPr id="19" name="Shape 17"/>
          <p:cNvSpPr/>
          <p:nvPr/>
        </p:nvSpPr>
        <p:spPr>
          <a:xfrm>
            <a:off x="16780669" y="3414713"/>
            <a:ext cx="209550" cy="209550"/>
          </a:xfrm>
          <a:prstGeom prst="roundRect">
            <a:avLst>
              <a:gd name="adj" fmla="val 18182"/>
            </a:avLst>
          </a:prstGeom>
          <a:solidFill>
            <a:srgbClr val="618F6D"/>
          </a:solidFill>
          <a:ln/>
        </p:spPr>
        <p:txBody>
          <a:bodyPr/>
          <a:lstStyle/>
          <a:p>
            <a:endParaRPr lang="en-NZ"/>
          </a:p>
        </p:txBody>
      </p:sp>
      <p:sp>
        <p:nvSpPr>
          <p:cNvPr id="20" name="Text 18"/>
          <p:cNvSpPr/>
          <p:nvPr/>
        </p:nvSpPr>
        <p:spPr>
          <a:xfrm>
            <a:off x="17104519" y="3367088"/>
            <a:ext cx="788640" cy="342900"/>
          </a:xfrm>
          <a:prstGeom prst="rect">
            <a:avLst/>
          </a:prstGeom>
          <a:noFill/>
          <a:ln/>
        </p:spPr>
        <p:txBody>
          <a:bodyPr wrap="square" lIns="25400" tIns="25400" rIns="25400" bIns="25400" rtlCol="0" anchor="t">
            <a:normAutofit/>
          </a:bodyPr>
          <a:lstStyle/>
          <a:p>
            <a:pPr marL="0" indent="0" algn="l">
              <a:buNone/>
            </a:pPr>
            <a:r>
              <a:rPr lang="en-US" sz="1725" dirty="0">
                <a:solidFill>
                  <a:srgbClr val="56627A"/>
                </a:solidFill>
                <a:latin typeface="Open Sans" pitchFamily="34" charset="0"/>
                <a:ea typeface="Open Sans" pitchFamily="34" charset="-122"/>
                <a:cs typeface="Open Sans" pitchFamily="34" charset="-120"/>
              </a:rPr>
              <a:t>Import</a:t>
            </a:r>
            <a:endParaRPr lang="en-US" sz="1725" dirty="0"/>
          </a:p>
        </p:txBody>
      </p:sp>
      <p:sp>
        <p:nvSpPr>
          <p:cNvPr id="21" name="Shape 19"/>
          <p:cNvSpPr/>
          <p:nvPr/>
        </p:nvSpPr>
        <p:spPr>
          <a:xfrm>
            <a:off x="7505700" y="8210550"/>
            <a:ext cx="10311259" cy="19050"/>
          </a:xfrm>
          <a:prstGeom prst="rect">
            <a:avLst/>
          </a:prstGeom>
          <a:solidFill>
            <a:srgbClr val="DCE3E8"/>
          </a:solidFill>
          <a:ln/>
        </p:spPr>
        <p:txBody>
          <a:bodyPr/>
          <a:lstStyle/>
          <a:p>
            <a:endParaRPr lang="en-NZ"/>
          </a:p>
        </p:txBody>
      </p:sp>
      <p:sp>
        <p:nvSpPr>
          <p:cNvPr id="22" name="Text 20"/>
          <p:cNvSpPr/>
          <p:nvPr/>
        </p:nvSpPr>
        <p:spPr>
          <a:xfrm>
            <a:off x="7562850" y="4924425"/>
            <a:ext cx="819596" cy="304800"/>
          </a:xfrm>
          <a:prstGeom prst="rect">
            <a:avLst/>
          </a:prstGeom>
          <a:noFill/>
          <a:ln/>
        </p:spPr>
        <p:txBody>
          <a:bodyPr wrap="square" lIns="25400" tIns="25400" rIns="25400" bIns="25400" rtlCol="0" anchor="t">
            <a:normAutofit/>
          </a:bodyPr>
          <a:lstStyle/>
          <a:p>
            <a:pPr marL="0" indent="0" algn="l">
              <a:buNone/>
            </a:pPr>
            <a:r>
              <a:rPr lang="en-US" sz="1575" b="1" dirty="0">
                <a:solidFill>
                  <a:srgbClr val="14213D"/>
                </a:solidFill>
                <a:latin typeface="Open Sans" pitchFamily="34" charset="0"/>
                <a:ea typeface="Open Sans" pitchFamily="34" charset="-122"/>
                <a:cs typeface="Open Sans" pitchFamily="34" charset="-120"/>
              </a:rPr>
              <a:t>134,727</a:t>
            </a:r>
            <a:endParaRPr lang="en-US" sz="1575" dirty="0"/>
          </a:p>
        </p:txBody>
      </p:sp>
      <p:sp>
        <p:nvSpPr>
          <p:cNvPr id="23" name="Shape 21"/>
          <p:cNvSpPr/>
          <p:nvPr/>
        </p:nvSpPr>
        <p:spPr>
          <a:xfrm>
            <a:off x="7562850" y="5286375"/>
            <a:ext cx="743396" cy="2924175"/>
          </a:xfrm>
          <a:custGeom>
            <a:avLst/>
            <a:gdLst/>
            <a:ahLst/>
            <a:cxnLst/>
            <a:rect l="l" t="t" r="r" b="b"/>
            <a:pathLst>
              <a:path w="743396" h="2924175">
                <a:moveTo>
                  <a:pt x="57150" y="0"/>
                </a:moveTo>
                <a:lnTo>
                  <a:pt x="686246" y="0"/>
                </a:lnTo>
                <a:arcTo wR="57150" hR="57150" stAng="16200000" swAng="5400000"/>
                <a:lnTo>
                  <a:pt x="743396" y="2924175"/>
                </a:lnTo>
                <a:lnTo>
                  <a:pt x="0" y="2924175"/>
                </a:lnTo>
                <a:lnTo>
                  <a:pt x="0" y="57150"/>
                </a:lnTo>
                <a:arcTo wR="57150" hR="57150" stAng="10800000" swAng="5400000"/>
                <a:close/>
              </a:path>
            </a:pathLst>
          </a:custGeom>
          <a:solidFill>
            <a:srgbClr val="0A357C"/>
          </a:solidFill>
          <a:ln/>
        </p:spPr>
        <p:txBody>
          <a:bodyPr/>
          <a:lstStyle/>
          <a:p>
            <a:endParaRPr lang="en-NZ"/>
          </a:p>
        </p:txBody>
      </p:sp>
      <p:sp>
        <p:nvSpPr>
          <p:cNvPr id="24" name="Text 22"/>
          <p:cNvSpPr/>
          <p:nvPr/>
        </p:nvSpPr>
        <p:spPr>
          <a:xfrm>
            <a:off x="8363396" y="4381500"/>
            <a:ext cx="819596" cy="304800"/>
          </a:xfrm>
          <a:prstGeom prst="rect">
            <a:avLst/>
          </a:prstGeom>
          <a:noFill/>
          <a:ln/>
        </p:spPr>
        <p:txBody>
          <a:bodyPr wrap="square" lIns="25400" tIns="25400" rIns="25400" bIns="25400" rtlCol="0" anchor="t">
            <a:normAutofit/>
          </a:bodyPr>
          <a:lstStyle/>
          <a:p>
            <a:pPr marL="0" indent="0" algn="l">
              <a:buNone/>
            </a:pPr>
            <a:r>
              <a:rPr lang="en-US" sz="1575" b="1" dirty="0">
                <a:solidFill>
                  <a:srgbClr val="14213D"/>
                </a:solidFill>
                <a:latin typeface="Open Sans" pitchFamily="34" charset="0"/>
                <a:ea typeface="Open Sans" pitchFamily="34" charset="-122"/>
                <a:cs typeface="Open Sans" pitchFamily="34" charset="-120"/>
              </a:rPr>
              <a:t>159,653</a:t>
            </a:r>
            <a:endParaRPr lang="en-US" sz="1575" dirty="0"/>
          </a:p>
        </p:txBody>
      </p:sp>
      <p:sp>
        <p:nvSpPr>
          <p:cNvPr id="25" name="Shape 23"/>
          <p:cNvSpPr/>
          <p:nvPr/>
        </p:nvSpPr>
        <p:spPr>
          <a:xfrm>
            <a:off x="8363396" y="4743450"/>
            <a:ext cx="743396" cy="3467100"/>
          </a:xfrm>
          <a:custGeom>
            <a:avLst/>
            <a:gdLst/>
            <a:ahLst/>
            <a:cxnLst/>
            <a:rect l="l" t="t" r="r" b="b"/>
            <a:pathLst>
              <a:path w="743396" h="3467100">
                <a:moveTo>
                  <a:pt x="57150" y="0"/>
                </a:moveTo>
                <a:lnTo>
                  <a:pt x="686246" y="0"/>
                </a:lnTo>
                <a:arcTo wR="57150" hR="57150" stAng="16200000" swAng="5400000"/>
                <a:lnTo>
                  <a:pt x="743396" y="3467100"/>
                </a:lnTo>
                <a:lnTo>
                  <a:pt x="0" y="3467100"/>
                </a:lnTo>
                <a:lnTo>
                  <a:pt x="0" y="57150"/>
                </a:lnTo>
                <a:arcTo wR="57150" hR="57150" stAng="10800000" swAng="5400000"/>
                <a:close/>
              </a:path>
            </a:pathLst>
          </a:custGeom>
          <a:solidFill>
            <a:srgbClr val="618F6D"/>
          </a:solidFill>
          <a:ln/>
        </p:spPr>
        <p:txBody>
          <a:bodyPr/>
          <a:lstStyle/>
          <a:p>
            <a:endParaRPr lang="en-NZ"/>
          </a:p>
        </p:txBody>
      </p:sp>
      <p:sp>
        <p:nvSpPr>
          <p:cNvPr id="26" name="Text 24"/>
          <p:cNvSpPr/>
          <p:nvPr/>
        </p:nvSpPr>
        <p:spPr>
          <a:xfrm>
            <a:off x="9316343" y="4800600"/>
            <a:ext cx="819596" cy="304800"/>
          </a:xfrm>
          <a:prstGeom prst="rect">
            <a:avLst/>
          </a:prstGeom>
          <a:noFill/>
          <a:ln/>
        </p:spPr>
        <p:txBody>
          <a:bodyPr wrap="square" lIns="25400" tIns="25400" rIns="25400" bIns="25400" rtlCol="0" anchor="t">
            <a:normAutofit/>
          </a:bodyPr>
          <a:lstStyle/>
          <a:p>
            <a:pPr marL="0" indent="0" algn="l">
              <a:buNone/>
            </a:pPr>
            <a:r>
              <a:rPr lang="en-US" sz="1575" b="1" dirty="0">
                <a:solidFill>
                  <a:srgbClr val="14213D"/>
                </a:solidFill>
                <a:latin typeface="Open Sans" pitchFamily="34" charset="0"/>
                <a:ea typeface="Open Sans" pitchFamily="34" charset="-122"/>
                <a:cs typeface="Open Sans" pitchFamily="34" charset="-120"/>
              </a:rPr>
              <a:t>140,263</a:t>
            </a:r>
            <a:endParaRPr lang="en-US" sz="1575" dirty="0"/>
          </a:p>
        </p:txBody>
      </p:sp>
      <p:sp>
        <p:nvSpPr>
          <p:cNvPr id="27" name="Shape 25"/>
          <p:cNvSpPr/>
          <p:nvPr/>
        </p:nvSpPr>
        <p:spPr>
          <a:xfrm>
            <a:off x="9316343" y="5162550"/>
            <a:ext cx="743396" cy="3048000"/>
          </a:xfrm>
          <a:custGeom>
            <a:avLst/>
            <a:gdLst/>
            <a:ahLst/>
            <a:cxnLst/>
            <a:rect l="l" t="t" r="r" b="b"/>
            <a:pathLst>
              <a:path w="743396" h="3048000">
                <a:moveTo>
                  <a:pt x="57150" y="0"/>
                </a:moveTo>
                <a:lnTo>
                  <a:pt x="686246" y="0"/>
                </a:lnTo>
                <a:arcTo wR="57150" hR="57150" stAng="16200000" swAng="5400000"/>
                <a:lnTo>
                  <a:pt x="743396" y="3048000"/>
                </a:lnTo>
                <a:lnTo>
                  <a:pt x="0" y="3048000"/>
                </a:lnTo>
                <a:lnTo>
                  <a:pt x="0" y="57150"/>
                </a:lnTo>
                <a:arcTo wR="57150" hR="57150" stAng="10800000" swAng="5400000"/>
                <a:close/>
              </a:path>
            </a:pathLst>
          </a:custGeom>
          <a:solidFill>
            <a:srgbClr val="0A357C"/>
          </a:solidFill>
          <a:ln/>
        </p:spPr>
        <p:txBody>
          <a:bodyPr/>
          <a:lstStyle/>
          <a:p>
            <a:endParaRPr lang="en-NZ"/>
          </a:p>
        </p:txBody>
      </p:sp>
      <p:sp>
        <p:nvSpPr>
          <p:cNvPr id="28" name="Text 26"/>
          <p:cNvSpPr/>
          <p:nvPr/>
        </p:nvSpPr>
        <p:spPr>
          <a:xfrm>
            <a:off x="10116889" y="3848100"/>
            <a:ext cx="819596" cy="304800"/>
          </a:xfrm>
          <a:prstGeom prst="rect">
            <a:avLst/>
          </a:prstGeom>
          <a:noFill/>
          <a:ln/>
        </p:spPr>
        <p:txBody>
          <a:bodyPr wrap="square" lIns="25400" tIns="25400" rIns="25400" bIns="25400" rtlCol="0" anchor="t">
            <a:normAutofit/>
          </a:bodyPr>
          <a:lstStyle/>
          <a:p>
            <a:pPr marL="0" indent="0" algn="l">
              <a:buNone/>
            </a:pPr>
            <a:r>
              <a:rPr lang="en-US" sz="1575" b="1" dirty="0">
                <a:solidFill>
                  <a:srgbClr val="14213D"/>
                </a:solidFill>
                <a:latin typeface="Open Sans" pitchFamily="34" charset="0"/>
                <a:ea typeface="Open Sans" pitchFamily="34" charset="-122"/>
                <a:cs typeface="Open Sans" pitchFamily="34" charset="-120"/>
              </a:rPr>
              <a:t>184,174</a:t>
            </a:r>
            <a:endParaRPr lang="en-US" sz="1575" dirty="0"/>
          </a:p>
        </p:txBody>
      </p:sp>
      <p:sp>
        <p:nvSpPr>
          <p:cNvPr id="29" name="Shape 27"/>
          <p:cNvSpPr/>
          <p:nvPr/>
        </p:nvSpPr>
        <p:spPr>
          <a:xfrm>
            <a:off x="10116889" y="4210050"/>
            <a:ext cx="743396" cy="4000500"/>
          </a:xfrm>
          <a:custGeom>
            <a:avLst/>
            <a:gdLst/>
            <a:ahLst/>
            <a:cxnLst/>
            <a:rect l="l" t="t" r="r" b="b"/>
            <a:pathLst>
              <a:path w="743396" h="4000500">
                <a:moveTo>
                  <a:pt x="57150" y="0"/>
                </a:moveTo>
                <a:lnTo>
                  <a:pt x="686246" y="0"/>
                </a:lnTo>
                <a:arcTo wR="57150" hR="57150" stAng="16200000" swAng="5400000"/>
                <a:lnTo>
                  <a:pt x="743396" y="4000500"/>
                </a:lnTo>
                <a:lnTo>
                  <a:pt x="0" y="4000500"/>
                </a:lnTo>
                <a:lnTo>
                  <a:pt x="0" y="57150"/>
                </a:lnTo>
                <a:arcTo wR="57150" hR="57150" stAng="10800000" swAng="5400000"/>
                <a:close/>
              </a:path>
            </a:pathLst>
          </a:custGeom>
          <a:solidFill>
            <a:srgbClr val="618F6D"/>
          </a:solidFill>
          <a:ln/>
        </p:spPr>
        <p:txBody>
          <a:bodyPr/>
          <a:lstStyle/>
          <a:p>
            <a:endParaRPr lang="en-NZ"/>
          </a:p>
        </p:txBody>
      </p:sp>
      <p:sp>
        <p:nvSpPr>
          <p:cNvPr id="30" name="Text 28"/>
          <p:cNvSpPr/>
          <p:nvPr/>
        </p:nvSpPr>
        <p:spPr>
          <a:xfrm>
            <a:off x="11069836" y="5000625"/>
            <a:ext cx="819596" cy="304800"/>
          </a:xfrm>
          <a:prstGeom prst="rect">
            <a:avLst/>
          </a:prstGeom>
          <a:noFill/>
          <a:ln/>
        </p:spPr>
        <p:txBody>
          <a:bodyPr wrap="square" lIns="25400" tIns="25400" rIns="25400" bIns="25400" rtlCol="0" anchor="t">
            <a:normAutofit/>
          </a:bodyPr>
          <a:lstStyle/>
          <a:p>
            <a:pPr marL="0" indent="0" algn="l">
              <a:buNone/>
            </a:pPr>
            <a:r>
              <a:rPr lang="en-US" sz="1575" b="1" dirty="0">
                <a:solidFill>
                  <a:srgbClr val="14213D"/>
                </a:solidFill>
                <a:latin typeface="Open Sans" pitchFamily="34" charset="0"/>
                <a:ea typeface="Open Sans" pitchFamily="34" charset="-122"/>
                <a:cs typeface="Open Sans" pitchFamily="34" charset="-120"/>
              </a:rPr>
              <a:t>131,291</a:t>
            </a:r>
            <a:endParaRPr lang="en-US" sz="1575" dirty="0"/>
          </a:p>
        </p:txBody>
      </p:sp>
      <p:sp>
        <p:nvSpPr>
          <p:cNvPr id="31" name="Shape 29"/>
          <p:cNvSpPr/>
          <p:nvPr/>
        </p:nvSpPr>
        <p:spPr>
          <a:xfrm>
            <a:off x="11069836" y="5362575"/>
            <a:ext cx="743396" cy="2847975"/>
          </a:xfrm>
          <a:custGeom>
            <a:avLst/>
            <a:gdLst/>
            <a:ahLst/>
            <a:cxnLst/>
            <a:rect l="l" t="t" r="r" b="b"/>
            <a:pathLst>
              <a:path w="743396" h="2847975">
                <a:moveTo>
                  <a:pt x="57150" y="0"/>
                </a:moveTo>
                <a:lnTo>
                  <a:pt x="686246" y="0"/>
                </a:lnTo>
                <a:arcTo wR="57150" hR="57150" stAng="16200000" swAng="5400000"/>
                <a:lnTo>
                  <a:pt x="743396" y="2847975"/>
                </a:lnTo>
                <a:lnTo>
                  <a:pt x="0" y="2847975"/>
                </a:lnTo>
                <a:lnTo>
                  <a:pt x="0" y="57150"/>
                </a:lnTo>
                <a:arcTo wR="57150" hR="57150" stAng="10800000" swAng="5400000"/>
                <a:close/>
              </a:path>
            </a:pathLst>
          </a:custGeom>
          <a:solidFill>
            <a:srgbClr val="0A357C"/>
          </a:solidFill>
          <a:ln/>
        </p:spPr>
        <p:txBody>
          <a:bodyPr/>
          <a:lstStyle/>
          <a:p>
            <a:endParaRPr lang="en-NZ"/>
          </a:p>
        </p:txBody>
      </p:sp>
      <p:sp>
        <p:nvSpPr>
          <p:cNvPr id="32" name="Text 30"/>
          <p:cNvSpPr/>
          <p:nvPr/>
        </p:nvSpPr>
        <p:spPr>
          <a:xfrm>
            <a:off x="11870382" y="4495800"/>
            <a:ext cx="819596" cy="304800"/>
          </a:xfrm>
          <a:prstGeom prst="rect">
            <a:avLst/>
          </a:prstGeom>
          <a:noFill/>
          <a:ln/>
        </p:spPr>
        <p:txBody>
          <a:bodyPr wrap="square" lIns="25400" tIns="25400" rIns="25400" bIns="25400" rtlCol="0" anchor="t">
            <a:normAutofit/>
          </a:bodyPr>
          <a:lstStyle/>
          <a:p>
            <a:pPr marL="0" indent="0" algn="l">
              <a:buNone/>
            </a:pPr>
            <a:r>
              <a:rPr lang="en-US" sz="1575" b="1" dirty="0">
                <a:solidFill>
                  <a:srgbClr val="14213D"/>
                </a:solidFill>
                <a:latin typeface="Open Sans" pitchFamily="34" charset="0"/>
                <a:ea typeface="Open Sans" pitchFamily="34" charset="-122"/>
                <a:cs typeface="Open Sans" pitchFamily="34" charset="-120"/>
              </a:rPr>
              <a:t>154,233</a:t>
            </a:r>
            <a:endParaRPr lang="en-US" sz="1575" dirty="0"/>
          </a:p>
        </p:txBody>
      </p:sp>
      <p:sp>
        <p:nvSpPr>
          <p:cNvPr id="33" name="Shape 31"/>
          <p:cNvSpPr/>
          <p:nvPr/>
        </p:nvSpPr>
        <p:spPr>
          <a:xfrm>
            <a:off x="11870382" y="4857750"/>
            <a:ext cx="743396" cy="3352800"/>
          </a:xfrm>
          <a:custGeom>
            <a:avLst/>
            <a:gdLst/>
            <a:ahLst/>
            <a:cxnLst/>
            <a:rect l="l" t="t" r="r" b="b"/>
            <a:pathLst>
              <a:path w="743396" h="3352800">
                <a:moveTo>
                  <a:pt x="57150" y="0"/>
                </a:moveTo>
                <a:lnTo>
                  <a:pt x="686246" y="0"/>
                </a:lnTo>
                <a:arcTo wR="57150" hR="57150" stAng="16200000" swAng="5400000"/>
                <a:lnTo>
                  <a:pt x="743396" y="3352800"/>
                </a:lnTo>
                <a:lnTo>
                  <a:pt x="0" y="3352800"/>
                </a:lnTo>
                <a:lnTo>
                  <a:pt x="0" y="57150"/>
                </a:lnTo>
                <a:arcTo wR="57150" hR="57150" stAng="10800000" swAng="5400000"/>
                <a:close/>
              </a:path>
            </a:pathLst>
          </a:custGeom>
          <a:solidFill>
            <a:srgbClr val="618F6D"/>
          </a:solidFill>
          <a:ln/>
        </p:spPr>
        <p:txBody>
          <a:bodyPr/>
          <a:lstStyle/>
          <a:p>
            <a:endParaRPr lang="en-NZ"/>
          </a:p>
        </p:txBody>
      </p:sp>
      <p:sp>
        <p:nvSpPr>
          <p:cNvPr id="34" name="Text 32"/>
          <p:cNvSpPr/>
          <p:nvPr/>
        </p:nvSpPr>
        <p:spPr>
          <a:xfrm>
            <a:off x="12823329" y="5667375"/>
            <a:ext cx="819596" cy="304800"/>
          </a:xfrm>
          <a:prstGeom prst="rect">
            <a:avLst/>
          </a:prstGeom>
          <a:noFill/>
          <a:ln/>
        </p:spPr>
        <p:txBody>
          <a:bodyPr wrap="square" lIns="25400" tIns="25400" rIns="25400" bIns="25400" rtlCol="0" anchor="t">
            <a:normAutofit/>
          </a:bodyPr>
          <a:lstStyle/>
          <a:p>
            <a:pPr marL="0" indent="0" algn="l">
              <a:buNone/>
            </a:pPr>
            <a:r>
              <a:rPr lang="en-US" sz="1575" b="1" dirty="0">
                <a:solidFill>
                  <a:srgbClr val="14213D"/>
                </a:solidFill>
                <a:latin typeface="Open Sans" pitchFamily="34" charset="0"/>
                <a:ea typeface="Open Sans" pitchFamily="34" charset="-122"/>
                <a:cs typeface="Open Sans" pitchFamily="34" charset="-120"/>
              </a:rPr>
              <a:t>100,373</a:t>
            </a:r>
            <a:endParaRPr lang="en-US" sz="1575" dirty="0"/>
          </a:p>
        </p:txBody>
      </p:sp>
      <p:sp>
        <p:nvSpPr>
          <p:cNvPr id="35" name="Shape 33"/>
          <p:cNvSpPr/>
          <p:nvPr/>
        </p:nvSpPr>
        <p:spPr>
          <a:xfrm>
            <a:off x="12823329" y="6029325"/>
            <a:ext cx="743396" cy="2181225"/>
          </a:xfrm>
          <a:custGeom>
            <a:avLst/>
            <a:gdLst/>
            <a:ahLst/>
            <a:cxnLst/>
            <a:rect l="l" t="t" r="r" b="b"/>
            <a:pathLst>
              <a:path w="743396" h="2181225">
                <a:moveTo>
                  <a:pt x="57150" y="0"/>
                </a:moveTo>
                <a:lnTo>
                  <a:pt x="686246" y="0"/>
                </a:lnTo>
                <a:arcTo wR="57150" hR="57150" stAng="16200000" swAng="5400000"/>
                <a:lnTo>
                  <a:pt x="743396" y="2181225"/>
                </a:lnTo>
                <a:lnTo>
                  <a:pt x="0" y="2181225"/>
                </a:lnTo>
                <a:lnTo>
                  <a:pt x="0" y="57150"/>
                </a:lnTo>
                <a:arcTo wR="57150" hR="57150" stAng="10800000" swAng="5400000"/>
                <a:close/>
              </a:path>
            </a:pathLst>
          </a:custGeom>
          <a:solidFill>
            <a:srgbClr val="0A357C"/>
          </a:solidFill>
          <a:ln/>
        </p:spPr>
        <p:txBody>
          <a:bodyPr/>
          <a:lstStyle/>
          <a:p>
            <a:endParaRPr lang="en-NZ"/>
          </a:p>
        </p:txBody>
      </p:sp>
      <p:sp>
        <p:nvSpPr>
          <p:cNvPr id="36" name="Text 34"/>
          <p:cNvSpPr/>
          <p:nvPr/>
        </p:nvSpPr>
        <p:spPr>
          <a:xfrm>
            <a:off x="13623875" y="5286375"/>
            <a:ext cx="819596" cy="304800"/>
          </a:xfrm>
          <a:prstGeom prst="rect">
            <a:avLst/>
          </a:prstGeom>
          <a:noFill/>
          <a:ln/>
        </p:spPr>
        <p:txBody>
          <a:bodyPr wrap="square" lIns="25400" tIns="25400" rIns="25400" bIns="25400" rtlCol="0" anchor="t">
            <a:normAutofit/>
          </a:bodyPr>
          <a:lstStyle/>
          <a:p>
            <a:pPr marL="0" indent="0" algn="l">
              <a:buNone/>
            </a:pPr>
            <a:r>
              <a:rPr lang="en-US" sz="1575" b="1" dirty="0">
                <a:solidFill>
                  <a:srgbClr val="14213D"/>
                </a:solidFill>
                <a:latin typeface="Open Sans" pitchFamily="34" charset="0"/>
                <a:ea typeface="Open Sans" pitchFamily="34" charset="-122"/>
                <a:cs typeface="Open Sans" pitchFamily="34" charset="-120"/>
              </a:rPr>
              <a:t>118,042</a:t>
            </a:r>
            <a:endParaRPr lang="en-US" sz="1575" dirty="0"/>
          </a:p>
        </p:txBody>
      </p:sp>
      <p:sp>
        <p:nvSpPr>
          <p:cNvPr id="37" name="Shape 35"/>
          <p:cNvSpPr/>
          <p:nvPr/>
        </p:nvSpPr>
        <p:spPr>
          <a:xfrm>
            <a:off x="13623875" y="5648325"/>
            <a:ext cx="743396" cy="2562225"/>
          </a:xfrm>
          <a:custGeom>
            <a:avLst/>
            <a:gdLst/>
            <a:ahLst/>
            <a:cxnLst/>
            <a:rect l="l" t="t" r="r" b="b"/>
            <a:pathLst>
              <a:path w="743396" h="2562225">
                <a:moveTo>
                  <a:pt x="57150" y="0"/>
                </a:moveTo>
                <a:lnTo>
                  <a:pt x="686246" y="0"/>
                </a:lnTo>
                <a:arcTo wR="57150" hR="57150" stAng="16200000" swAng="5400000"/>
                <a:lnTo>
                  <a:pt x="743396" y="2562225"/>
                </a:lnTo>
                <a:lnTo>
                  <a:pt x="0" y="2562225"/>
                </a:lnTo>
                <a:lnTo>
                  <a:pt x="0" y="57150"/>
                </a:lnTo>
                <a:arcTo wR="57150" hR="57150" stAng="10800000" swAng="5400000"/>
                <a:close/>
              </a:path>
            </a:pathLst>
          </a:custGeom>
          <a:solidFill>
            <a:srgbClr val="618F6D"/>
          </a:solidFill>
          <a:ln/>
        </p:spPr>
        <p:txBody>
          <a:bodyPr/>
          <a:lstStyle/>
          <a:p>
            <a:endParaRPr lang="en-NZ"/>
          </a:p>
        </p:txBody>
      </p:sp>
      <p:sp>
        <p:nvSpPr>
          <p:cNvPr id="38" name="Text 36"/>
          <p:cNvSpPr/>
          <p:nvPr/>
        </p:nvSpPr>
        <p:spPr>
          <a:xfrm>
            <a:off x="14576822" y="5724525"/>
            <a:ext cx="705148" cy="304800"/>
          </a:xfrm>
          <a:prstGeom prst="rect">
            <a:avLst/>
          </a:prstGeom>
          <a:noFill/>
          <a:ln/>
        </p:spPr>
        <p:txBody>
          <a:bodyPr wrap="square" lIns="25400" tIns="25400" rIns="25400" bIns="25400" rtlCol="0" anchor="t">
            <a:normAutofit/>
          </a:bodyPr>
          <a:lstStyle/>
          <a:p>
            <a:pPr marL="0" indent="0" algn="l">
              <a:buNone/>
            </a:pPr>
            <a:r>
              <a:rPr lang="en-US" sz="1575" b="1" dirty="0">
                <a:solidFill>
                  <a:srgbClr val="14213D"/>
                </a:solidFill>
                <a:latin typeface="Open Sans" pitchFamily="34" charset="0"/>
                <a:ea typeface="Open Sans" pitchFamily="34" charset="-122"/>
                <a:cs typeface="Open Sans" pitchFamily="34" charset="-120"/>
              </a:rPr>
              <a:t>97,982</a:t>
            </a:r>
            <a:endParaRPr lang="en-US" sz="1575" dirty="0"/>
          </a:p>
        </p:txBody>
      </p:sp>
      <p:sp>
        <p:nvSpPr>
          <p:cNvPr id="39" name="Shape 37"/>
          <p:cNvSpPr/>
          <p:nvPr/>
        </p:nvSpPr>
        <p:spPr>
          <a:xfrm>
            <a:off x="14576822" y="6086475"/>
            <a:ext cx="628948" cy="2124075"/>
          </a:xfrm>
          <a:custGeom>
            <a:avLst/>
            <a:gdLst/>
            <a:ahLst/>
            <a:cxnLst/>
            <a:rect l="l" t="t" r="r" b="b"/>
            <a:pathLst>
              <a:path w="628948" h="2124075">
                <a:moveTo>
                  <a:pt x="57150" y="0"/>
                </a:moveTo>
                <a:lnTo>
                  <a:pt x="571798" y="0"/>
                </a:lnTo>
                <a:arcTo wR="57150" hR="57150" stAng="16200000" swAng="5400000"/>
                <a:lnTo>
                  <a:pt x="628948" y="2124075"/>
                </a:lnTo>
                <a:lnTo>
                  <a:pt x="0" y="2124075"/>
                </a:lnTo>
                <a:lnTo>
                  <a:pt x="0" y="57150"/>
                </a:lnTo>
                <a:arcTo wR="57150" hR="57150" stAng="10800000" swAng="5400000"/>
                <a:close/>
              </a:path>
            </a:pathLst>
          </a:custGeom>
          <a:solidFill>
            <a:srgbClr val="0A357C"/>
          </a:solidFill>
          <a:ln/>
        </p:spPr>
        <p:txBody>
          <a:bodyPr/>
          <a:lstStyle/>
          <a:p>
            <a:endParaRPr lang="en-NZ"/>
          </a:p>
        </p:txBody>
      </p:sp>
      <p:sp>
        <p:nvSpPr>
          <p:cNvPr id="40" name="Text 38"/>
          <p:cNvSpPr/>
          <p:nvPr/>
        </p:nvSpPr>
        <p:spPr>
          <a:xfrm>
            <a:off x="15262920" y="5438775"/>
            <a:ext cx="819596" cy="304800"/>
          </a:xfrm>
          <a:prstGeom prst="rect">
            <a:avLst/>
          </a:prstGeom>
          <a:noFill/>
          <a:ln/>
        </p:spPr>
        <p:txBody>
          <a:bodyPr wrap="square" lIns="25400" tIns="25400" rIns="25400" bIns="25400" rtlCol="0" anchor="t">
            <a:normAutofit/>
          </a:bodyPr>
          <a:lstStyle/>
          <a:p>
            <a:pPr marL="0" indent="0" algn="l">
              <a:buNone/>
            </a:pPr>
            <a:r>
              <a:rPr lang="en-US" sz="1575" b="1" dirty="0">
                <a:solidFill>
                  <a:srgbClr val="14213D"/>
                </a:solidFill>
                <a:latin typeface="Open Sans" pitchFamily="34" charset="0"/>
                <a:ea typeface="Open Sans" pitchFamily="34" charset="-122"/>
                <a:cs typeface="Open Sans" pitchFamily="34" charset="-120"/>
              </a:rPr>
              <a:t>110,752</a:t>
            </a:r>
            <a:endParaRPr lang="en-US" sz="1575" dirty="0"/>
          </a:p>
        </p:txBody>
      </p:sp>
      <p:sp>
        <p:nvSpPr>
          <p:cNvPr id="41" name="Shape 39"/>
          <p:cNvSpPr/>
          <p:nvPr/>
        </p:nvSpPr>
        <p:spPr>
          <a:xfrm>
            <a:off x="15262920" y="5800725"/>
            <a:ext cx="743396" cy="2409825"/>
          </a:xfrm>
          <a:custGeom>
            <a:avLst/>
            <a:gdLst/>
            <a:ahLst/>
            <a:cxnLst/>
            <a:rect l="l" t="t" r="r" b="b"/>
            <a:pathLst>
              <a:path w="743396" h="2409825">
                <a:moveTo>
                  <a:pt x="57150" y="0"/>
                </a:moveTo>
                <a:lnTo>
                  <a:pt x="686246" y="0"/>
                </a:lnTo>
                <a:arcTo wR="57150" hR="57150" stAng="16200000" swAng="5400000"/>
                <a:lnTo>
                  <a:pt x="743396" y="2409825"/>
                </a:lnTo>
                <a:lnTo>
                  <a:pt x="0" y="2409825"/>
                </a:lnTo>
                <a:lnTo>
                  <a:pt x="0" y="57150"/>
                </a:lnTo>
                <a:arcTo wR="57150" hR="57150" stAng="10800000" swAng="5400000"/>
                <a:close/>
              </a:path>
            </a:pathLst>
          </a:custGeom>
          <a:solidFill>
            <a:srgbClr val="618F6D"/>
          </a:solidFill>
          <a:ln/>
        </p:spPr>
        <p:txBody>
          <a:bodyPr/>
          <a:lstStyle/>
          <a:p>
            <a:endParaRPr lang="en-NZ"/>
          </a:p>
        </p:txBody>
      </p:sp>
      <p:sp>
        <p:nvSpPr>
          <p:cNvPr id="42" name="Text 40"/>
          <p:cNvSpPr/>
          <p:nvPr/>
        </p:nvSpPr>
        <p:spPr>
          <a:xfrm>
            <a:off x="16215866" y="5553075"/>
            <a:ext cx="819596" cy="304800"/>
          </a:xfrm>
          <a:prstGeom prst="rect">
            <a:avLst/>
          </a:prstGeom>
          <a:noFill/>
          <a:ln/>
        </p:spPr>
        <p:txBody>
          <a:bodyPr wrap="square" lIns="25400" tIns="25400" rIns="25400" bIns="25400" rtlCol="0" anchor="t">
            <a:normAutofit/>
          </a:bodyPr>
          <a:lstStyle/>
          <a:p>
            <a:pPr marL="0" indent="0" algn="l">
              <a:buNone/>
            </a:pPr>
            <a:r>
              <a:rPr lang="en-US" sz="1575" b="1" dirty="0">
                <a:solidFill>
                  <a:srgbClr val="14213D"/>
                </a:solidFill>
                <a:latin typeface="Open Sans" pitchFamily="34" charset="0"/>
                <a:ea typeface="Open Sans" pitchFamily="34" charset="-122"/>
                <a:cs typeface="Open Sans" pitchFamily="34" charset="-120"/>
              </a:rPr>
              <a:t>105,477</a:t>
            </a:r>
            <a:endParaRPr lang="en-US" sz="1575" dirty="0"/>
          </a:p>
        </p:txBody>
      </p:sp>
      <p:sp>
        <p:nvSpPr>
          <p:cNvPr id="43" name="Shape 41"/>
          <p:cNvSpPr/>
          <p:nvPr/>
        </p:nvSpPr>
        <p:spPr>
          <a:xfrm>
            <a:off x="16215866" y="5915025"/>
            <a:ext cx="743396" cy="2295525"/>
          </a:xfrm>
          <a:custGeom>
            <a:avLst/>
            <a:gdLst/>
            <a:ahLst/>
            <a:cxnLst/>
            <a:rect l="l" t="t" r="r" b="b"/>
            <a:pathLst>
              <a:path w="743396" h="2295525">
                <a:moveTo>
                  <a:pt x="57150" y="0"/>
                </a:moveTo>
                <a:lnTo>
                  <a:pt x="686246" y="0"/>
                </a:lnTo>
                <a:arcTo wR="57150" hR="57150" stAng="16200000" swAng="5400000"/>
                <a:lnTo>
                  <a:pt x="743396" y="2295525"/>
                </a:lnTo>
                <a:lnTo>
                  <a:pt x="0" y="2295525"/>
                </a:lnTo>
                <a:lnTo>
                  <a:pt x="0" y="57150"/>
                </a:lnTo>
                <a:arcTo wR="57150" hR="57150" stAng="10800000" swAng="5400000"/>
                <a:close/>
              </a:path>
            </a:pathLst>
          </a:custGeom>
          <a:solidFill>
            <a:srgbClr val="0A357C"/>
          </a:solidFill>
          <a:ln/>
        </p:spPr>
        <p:txBody>
          <a:bodyPr/>
          <a:lstStyle/>
          <a:p>
            <a:endParaRPr lang="en-NZ"/>
          </a:p>
        </p:txBody>
      </p:sp>
      <p:sp>
        <p:nvSpPr>
          <p:cNvPr id="44" name="Text 42"/>
          <p:cNvSpPr/>
          <p:nvPr/>
        </p:nvSpPr>
        <p:spPr>
          <a:xfrm>
            <a:off x="17016413" y="5362575"/>
            <a:ext cx="819596" cy="304800"/>
          </a:xfrm>
          <a:prstGeom prst="rect">
            <a:avLst/>
          </a:prstGeom>
          <a:noFill/>
          <a:ln/>
        </p:spPr>
        <p:txBody>
          <a:bodyPr wrap="square" lIns="25400" tIns="25400" rIns="25400" bIns="25400" rtlCol="0" anchor="t">
            <a:normAutofit/>
          </a:bodyPr>
          <a:lstStyle/>
          <a:p>
            <a:pPr marL="0" indent="0" algn="l">
              <a:buNone/>
            </a:pPr>
            <a:r>
              <a:rPr lang="en-US" sz="1575" b="1" dirty="0">
                <a:solidFill>
                  <a:srgbClr val="14213D"/>
                </a:solidFill>
                <a:latin typeface="Open Sans" pitchFamily="34" charset="0"/>
                <a:ea typeface="Open Sans" pitchFamily="34" charset="-122"/>
                <a:cs typeface="Open Sans" pitchFamily="34" charset="-120"/>
              </a:rPr>
              <a:t>114,566</a:t>
            </a:r>
            <a:endParaRPr lang="en-US" sz="1575" dirty="0"/>
          </a:p>
        </p:txBody>
      </p:sp>
      <p:sp>
        <p:nvSpPr>
          <p:cNvPr id="45" name="Shape 43"/>
          <p:cNvSpPr/>
          <p:nvPr/>
        </p:nvSpPr>
        <p:spPr>
          <a:xfrm>
            <a:off x="17016413" y="5724525"/>
            <a:ext cx="743396" cy="2486025"/>
          </a:xfrm>
          <a:custGeom>
            <a:avLst/>
            <a:gdLst/>
            <a:ahLst/>
            <a:cxnLst/>
            <a:rect l="l" t="t" r="r" b="b"/>
            <a:pathLst>
              <a:path w="743396" h="2486025">
                <a:moveTo>
                  <a:pt x="57150" y="0"/>
                </a:moveTo>
                <a:lnTo>
                  <a:pt x="686246" y="0"/>
                </a:lnTo>
                <a:arcTo wR="57150" hR="57150" stAng="16200000" swAng="5400000"/>
                <a:lnTo>
                  <a:pt x="743396" y="2486025"/>
                </a:lnTo>
                <a:lnTo>
                  <a:pt x="0" y="2486025"/>
                </a:lnTo>
                <a:lnTo>
                  <a:pt x="0" y="57150"/>
                </a:lnTo>
                <a:arcTo wR="57150" hR="57150" stAng="10800000" swAng="5400000"/>
                <a:close/>
              </a:path>
            </a:pathLst>
          </a:custGeom>
          <a:solidFill>
            <a:srgbClr val="618F6D"/>
          </a:solidFill>
          <a:ln/>
        </p:spPr>
        <p:txBody>
          <a:bodyPr/>
          <a:lstStyle/>
          <a:p>
            <a:endParaRPr lang="en-NZ"/>
          </a:p>
        </p:txBody>
      </p:sp>
      <p:sp>
        <p:nvSpPr>
          <p:cNvPr id="46" name="Text 44"/>
          <p:cNvSpPr/>
          <p:nvPr/>
        </p:nvSpPr>
        <p:spPr>
          <a:xfrm>
            <a:off x="7486613" y="8382000"/>
            <a:ext cx="1677219" cy="361950"/>
          </a:xfrm>
          <a:prstGeom prst="rect">
            <a:avLst/>
          </a:prstGeom>
          <a:noFill/>
          <a:ln/>
        </p:spPr>
        <p:txBody>
          <a:bodyPr wrap="square" lIns="25400" tIns="25400" rIns="25400" bIns="25400" rtlCol="0" anchor="t">
            <a:normAutofit/>
          </a:bodyPr>
          <a:lstStyle/>
          <a:p>
            <a:pPr marL="0" indent="0" algn="ctr">
              <a:buNone/>
            </a:pPr>
            <a:r>
              <a:rPr lang="en-US" sz="1875" b="1" dirty="0">
                <a:solidFill>
                  <a:srgbClr val="56627A"/>
                </a:solidFill>
                <a:latin typeface="Open Sans" pitchFamily="34" charset="0"/>
                <a:ea typeface="Open Sans" pitchFamily="34" charset="-122"/>
                <a:cs typeface="Open Sans" pitchFamily="34" charset="-120"/>
              </a:rPr>
              <a:t>FY21</a:t>
            </a:r>
            <a:endParaRPr lang="en-US" sz="1875" dirty="0"/>
          </a:p>
        </p:txBody>
      </p:sp>
      <p:sp>
        <p:nvSpPr>
          <p:cNvPr id="47" name="Text 45"/>
          <p:cNvSpPr/>
          <p:nvPr/>
        </p:nvSpPr>
        <p:spPr>
          <a:xfrm>
            <a:off x="9220899" y="8382000"/>
            <a:ext cx="1677382" cy="361950"/>
          </a:xfrm>
          <a:prstGeom prst="rect">
            <a:avLst/>
          </a:prstGeom>
          <a:noFill/>
          <a:ln/>
        </p:spPr>
        <p:txBody>
          <a:bodyPr wrap="square" lIns="25400" tIns="25400" rIns="25400" bIns="25400" rtlCol="0" anchor="t">
            <a:normAutofit/>
          </a:bodyPr>
          <a:lstStyle/>
          <a:p>
            <a:pPr marL="0" indent="0" algn="ctr">
              <a:buNone/>
            </a:pPr>
            <a:r>
              <a:rPr lang="en-US" sz="1875" b="1" dirty="0">
                <a:solidFill>
                  <a:srgbClr val="56627A"/>
                </a:solidFill>
                <a:latin typeface="Open Sans" pitchFamily="34" charset="0"/>
                <a:ea typeface="Open Sans" pitchFamily="34" charset="-122"/>
                <a:cs typeface="Open Sans" pitchFamily="34" charset="-120"/>
              </a:rPr>
              <a:t>FY22</a:t>
            </a:r>
            <a:endParaRPr lang="en-US" sz="1875" dirty="0"/>
          </a:p>
        </p:txBody>
      </p:sp>
      <p:sp>
        <p:nvSpPr>
          <p:cNvPr id="48" name="Text 46"/>
          <p:cNvSpPr/>
          <p:nvPr/>
        </p:nvSpPr>
        <p:spPr>
          <a:xfrm>
            <a:off x="10955342" y="8382000"/>
            <a:ext cx="1677382" cy="361950"/>
          </a:xfrm>
          <a:prstGeom prst="rect">
            <a:avLst/>
          </a:prstGeom>
          <a:noFill/>
          <a:ln/>
        </p:spPr>
        <p:txBody>
          <a:bodyPr wrap="square" lIns="25400" tIns="25400" rIns="25400" bIns="25400" rtlCol="0" anchor="t">
            <a:normAutofit/>
          </a:bodyPr>
          <a:lstStyle/>
          <a:p>
            <a:pPr marL="0" indent="0" algn="ctr">
              <a:buNone/>
            </a:pPr>
            <a:r>
              <a:rPr lang="en-US" sz="1875" b="1" dirty="0">
                <a:solidFill>
                  <a:srgbClr val="56627A"/>
                </a:solidFill>
                <a:latin typeface="Open Sans" pitchFamily="34" charset="0"/>
                <a:ea typeface="Open Sans" pitchFamily="34" charset="-122"/>
                <a:cs typeface="Open Sans" pitchFamily="34" charset="-120"/>
              </a:rPr>
              <a:t>FY23</a:t>
            </a:r>
            <a:endParaRPr lang="en-US" sz="1875" dirty="0"/>
          </a:p>
        </p:txBody>
      </p:sp>
      <p:sp>
        <p:nvSpPr>
          <p:cNvPr id="49" name="Text 47"/>
          <p:cNvSpPr/>
          <p:nvPr/>
        </p:nvSpPr>
        <p:spPr>
          <a:xfrm>
            <a:off x="12689785" y="8382000"/>
            <a:ext cx="1677382" cy="361950"/>
          </a:xfrm>
          <a:prstGeom prst="rect">
            <a:avLst/>
          </a:prstGeom>
          <a:noFill/>
          <a:ln/>
        </p:spPr>
        <p:txBody>
          <a:bodyPr wrap="square" lIns="25400" tIns="25400" rIns="25400" bIns="25400" rtlCol="0" anchor="t">
            <a:normAutofit/>
          </a:bodyPr>
          <a:lstStyle/>
          <a:p>
            <a:pPr marL="0" indent="0" algn="ctr">
              <a:buNone/>
            </a:pPr>
            <a:r>
              <a:rPr lang="en-US" sz="1875" b="1" dirty="0">
                <a:solidFill>
                  <a:srgbClr val="56627A"/>
                </a:solidFill>
                <a:latin typeface="Open Sans" pitchFamily="34" charset="0"/>
                <a:ea typeface="Open Sans" pitchFamily="34" charset="-122"/>
                <a:cs typeface="Open Sans" pitchFamily="34" charset="-120"/>
              </a:rPr>
              <a:t>FY24</a:t>
            </a:r>
            <a:endParaRPr lang="en-US" sz="1875" dirty="0"/>
          </a:p>
        </p:txBody>
      </p:sp>
      <p:sp>
        <p:nvSpPr>
          <p:cNvPr id="50" name="Text 48"/>
          <p:cNvSpPr/>
          <p:nvPr/>
        </p:nvSpPr>
        <p:spPr>
          <a:xfrm>
            <a:off x="14424228" y="8382000"/>
            <a:ext cx="1677382" cy="361950"/>
          </a:xfrm>
          <a:prstGeom prst="rect">
            <a:avLst/>
          </a:prstGeom>
          <a:noFill/>
          <a:ln/>
        </p:spPr>
        <p:txBody>
          <a:bodyPr wrap="square" lIns="25400" tIns="25400" rIns="25400" bIns="25400" rtlCol="0" anchor="t">
            <a:normAutofit/>
          </a:bodyPr>
          <a:lstStyle/>
          <a:p>
            <a:pPr marL="0" indent="0" algn="ctr">
              <a:buNone/>
            </a:pPr>
            <a:r>
              <a:rPr lang="en-US" sz="1875" b="1" dirty="0">
                <a:solidFill>
                  <a:srgbClr val="56627A"/>
                </a:solidFill>
                <a:latin typeface="Open Sans" pitchFamily="34" charset="0"/>
                <a:ea typeface="Open Sans" pitchFamily="34" charset="-122"/>
                <a:cs typeface="Open Sans" pitchFamily="34" charset="-120"/>
              </a:rPr>
              <a:t>FY25</a:t>
            </a:r>
            <a:endParaRPr lang="en-US" sz="1875" dirty="0"/>
          </a:p>
        </p:txBody>
      </p:sp>
      <p:sp>
        <p:nvSpPr>
          <p:cNvPr id="51" name="Text 49"/>
          <p:cNvSpPr/>
          <p:nvPr/>
        </p:nvSpPr>
        <p:spPr>
          <a:xfrm>
            <a:off x="16158671" y="8382000"/>
            <a:ext cx="1677382" cy="361950"/>
          </a:xfrm>
          <a:prstGeom prst="rect">
            <a:avLst/>
          </a:prstGeom>
          <a:noFill/>
          <a:ln/>
        </p:spPr>
        <p:txBody>
          <a:bodyPr wrap="square" lIns="25400" tIns="25400" rIns="25400" bIns="25400" rtlCol="0" anchor="t">
            <a:normAutofit/>
          </a:bodyPr>
          <a:lstStyle/>
          <a:p>
            <a:pPr marL="0" indent="0" algn="ctr">
              <a:buNone/>
            </a:pPr>
            <a:r>
              <a:rPr lang="en-US" sz="1875" b="1" dirty="0">
                <a:solidFill>
                  <a:srgbClr val="0A357C"/>
                </a:solidFill>
                <a:latin typeface="Open Sans" pitchFamily="34" charset="0"/>
                <a:ea typeface="Open Sans" pitchFamily="34" charset="-122"/>
                <a:cs typeface="Open Sans" pitchFamily="34" charset="-120"/>
              </a:rPr>
              <a:t>FY26</a:t>
            </a:r>
            <a:endParaRPr lang="en-US" sz="1875" dirty="0"/>
          </a:p>
        </p:txBody>
      </p:sp>
      <p:sp>
        <p:nvSpPr>
          <p:cNvPr id="52" name="Text 50"/>
          <p:cNvSpPr/>
          <p:nvPr/>
        </p:nvSpPr>
        <p:spPr>
          <a:xfrm>
            <a:off x="7505700" y="8858250"/>
            <a:ext cx="10620597" cy="323850"/>
          </a:xfrm>
          <a:prstGeom prst="rect">
            <a:avLst/>
          </a:prstGeom>
          <a:noFill/>
          <a:ln/>
        </p:spPr>
        <p:txBody>
          <a:bodyPr wrap="square" lIns="25400" tIns="25400" rIns="25400" bIns="25400" rtlCol="0" anchor="t">
            <a:normAutofit/>
          </a:bodyPr>
          <a:lstStyle/>
          <a:p>
            <a:pPr marL="0" indent="0" algn="l">
              <a:buNone/>
            </a:pPr>
            <a:r>
              <a:rPr lang="en-US" sz="1650" dirty="0">
                <a:solidFill>
                  <a:srgbClr val="8A93A6"/>
                </a:solidFill>
                <a:latin typeface="Open Sans" pitchFamily="34" charset="0"/>
                <a:ea typeface="Open Sans" pitchFamily="34" charset="-122"/>
                <a:cs typeface="Open Sans" pitchFamily="34" charset="-120"/>
              </a:rPr>
              <a:t>Excludes Ruakura Inland Port volume</a:t>
            </a:r>
            <a:endParaRPr lang="en-US" sz="1650" dirty="0"/>
          </a:p>
        </p:txBody>
      </p:sp>
      <p:pic>
        <p:nvPicPr>
          <p:cNvPr id="53" name="Image 0" descr="preencoded.png"/>
          <p:cNvPicPr>
            <a:picLocks noChangeAspect="1"/>
          </p:cNvPicPr>
          <p:nvPr/>
        </p:nvPicPr>
        <p:blipFill>
          <a:blip r:embed="rId3"/>
          <a:stretch>
            <a:fillRect/>
          </a:stretch>
        </p:blipFill>
        <p:spPr>
          <a:xfrm>
            <a:off x="1066800" y="9410700"/>
            <a:ext cx="486966" cy="419100"/>
          </a:xfrm>
          <a:prstGeom prst="rect">
            <a:avLst/>
          </a:prstGeom>
        </p:spPr>
      </p:pic>
      <p:sp>
        <p:nvSpPr>
          <p:cNvPr id="54" name="Text 51"/>
          <p:cNvSpPr/>
          <p:nvPr/>
        </p:nvSpPr>
        <p:spPr>
          <a:xfrm>
            <a:off x="16981438" y="9477375"/>
            <a:ext cx="315962" cy="323850"/>
          </a:xfrm>
          <a:prstGeom prst="rect">
            <a:avLst/>
          </a:prstGeom>
          <a:noFill/>
          <a:ln/>
        </p:spPr>
        <p:txBody>
          <a:bodyPr wrap="square" lIns="25400" tIns="25400" rIns="25400" bIns="25400" rtlCol="0" anchor="t">
            <a:normAutofit/>
          </a:bodyPr>
          <a:lstStyle/>
          <a:p>
            <a:pPr marL="0" indent="0" algn="l">
              <a:buNone/>
            </a:pPr>
            <a:r>
              <a:rPr lang="en-US" sz="1650" b="1" dirty="0">
                <a:solidFill>
                  <a:srgbClr val="8A93A6"/>
                </a:solidFill>
                <a:latin typeface="Open Sans" pitchFamily="34" charset="0"/>
                <a:ea typeface="Open Sans" pitchFamily="34" charset="-122"/>
                <a:cs typeface="Open Sans" pitchFamily="34" charset="-120"/>
              </a:rPr>
              <a:t>14</a:t>
            </a:r>
            <a:endParaRPr lang="en-US" sz="16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066800" y="762000"/>
            <a:ext cx="17769840" cy="390525"/>
          </a:xfrm>
          <a:prstGeom prst="rect">
            <a:avLst/>
          </a:prstGeom>
          <a:noFill/>
          <a:ln/>
        </p:spPr>
        <p:txBody>
          <a:bodyPr wrap="square" lIns="25400" tIns="25400" rIns="25400" bIns="25400" rtlCol="0" anchor="t">
            <a:normAutofit/>
          </a:bodyPr>
          <a:lstStyle/>
          <a:p>
            <a:pPr marL="0" indent="0" algn="l">
              <a:buNone/>
            </a:pPr>
            <a:r>
              <a:rPr lang="en-US" sz="2025" b="1" dirty="0">
                <a:solidFill>
                  <a:srgbClr val="618F6D"/>
                </a:solidFill>
                <a:latin typeface="Open Sans" pitchFamily="34" charset="0"/>
                <a:ea typeface="Open Sans" pitchFamily="34" charset="-122"/>
                <a:cs typeface="Open Sans" pitchFamily="34" charset="-120"/>
              </a:rPr>
              <a:t>For the year ended 30 June 2026</a:t>
            </a:r>
            <a:endParaRPr lang="en-US" sz="2025" dirty="0"/>
          </a:p>
        </p:txBody>
      </p:sp>
      <p:sp>
        <p:nvSpPr>
          <p:cNvPr id="3" name="Text 1"/>
          <p:cNvSpPr/>
          <p:nvPr/>
        </p:nvSpPr>
        <p:spPr>
          <a:xfrm>
            <a:off x="1066800" y="1247775"/>
            <a:ext cx="17769840" cy="762000"/>
          </a:xfrm>
          <a:prstGeom prst="rect">
            <a:avLst/>
          </a:prstGeom>
          <a:noFill/>
          <a:ln/>
        </p:spPr>
        <p:txBody>
          <a:bodyPr wrap="square" lIns="25400" tIns="25400" rIns="25400" bIns="25400" rtlCol="0" anchor="t">
            <a:normAutofit/>
          </a:bodyPr>
          <a:lstStyle/>
          <a:p>
            <a:pPr marL="0" indent="0" algn="l">
              <a:buNone/>
            </a:pPr>
            <a:r>
              <a:rPr lang="en-US" sz="4200" b="1" kern="0" spc="-84" dirty="0">
                <a:solidFill>
                  <a:srgbClr val="0A357C"/>
                </a:solidFill>
                <a:latin typeface="Open Sans" pitchFamily="34" charset="0"/>
                <a:ea typeface="Open Sans" pitchFamily="34" charset="-122"/>
                <a:cs typeface="Open Sans" pitchFamily="34" charset="-120"/>
              </a:rPr>
              <a:t>New Zealand port productivity</a:t>
            </a:r>
            <a:endParaRPr lang="en-US" sz="4200" dirty="0"/>
          </a:p>
        </p:txBody>
      </p:sp>
      <p:sp>
        <p:nvSpPr>
          <p:cNvPr id="4" name="Shape 2"/>
          <p:cNvSpPr/>
          <p:nvPr/>
        </p:nvSpPr>
        <p:spPr>
          <a:xfrm>
            <a:off x="1066800" y="2105025"/>
            <a:ext cx="16154400" cy="28575"/>
          </a:xfrm>
          <a:prstGeom prst="rect">
            <a:avLst/>
          </a:prstGeom>
          <a:solidFill>
            <a:srgbClr val="DBF0EC"/>
          </a:solidFill>
          <a:ln/>
        </p:spPr>
        <p:txBody>
          <a:bodyPr/>
          <a:lstStyle/>
          <a:p>
            <a:endParaRPr lang="en-NZ"/>
          </a:p>
        </p:txBody>
      </p:sp>
      <p:sp>
        <p:nvSpPr>
          <p:cNvPr id="5" name="Shape 3"/>
          <p:cNvSpPr/>
          <p:nvPr/>
        </p:nvSpPr>
        <p:spPr>
          <a:xfrm>
            <a:off x="1066800" y="2476500"/>
            <a:ext cx="5715000" cy="6305403"/>
          </a:xfrm>
          <a:prstGeom prst="roundRect">
            <a:avLst>
              <a:gd name="adj" fmla="val 2000"/>
            </a:avLst>
          </a:prstGeom>
          <a:solidFill>
            <a:srgbClr val="DBF0EC"/>
          </a:solidFill>
          <a:ln/>
        </p:spPr>
        <p:txBody>
          <a:bodyPr/>
          <a:lstStyle/>
          <a:p>
            <a:endParaRPr lang="en-NZ"/>
          </a:p>
        </p:txBody>
      </p:sp>
      <p:sp>
        <p:nvSpPr>
          <p:cNvPr id="6" name="Shape 4"/>
          <p:cNvSpPr/>
          <p:nvPr/>
        </p:nvSpPr>
        <p:spPr>
          <a:xfrm>
            <a:off x="1447800" y="2952750"/>
            <a:ext cx="104775" cy="104775"/>
          </a:xfrm>
          <a:prstGeom prst="ellipse">
            <a:avLst/>
          </a:prstGeom>
          <a:solidFill>
            <a:srgbClr val="618F6D"/>
          </a:solidFill>
          <a:ln/>
        </p:spPr>
        <p:txBody>
          <a:bodyPr/>
          <a:lstStyle/>
          <a:p>
            <a:endParaRPr lang="en-NZ"/>
          </a:p>
        </p:txBody>
      </p:sp>
      <p:sp>
        <p:nvSpPr>
          <p:cNvPr id="7" name="Text 5"/>
          <p:cNvSpPr/>
          <p:nvPr/>
        </p:nvSpPr>
        <p:spPr>
          <a:xfrm>
            <a:off x="1704975" y="2857500"/>
            <a:ext cx="4562475" cy="371475"/>
          </a:xfrm>
          <a:prstGeom prst="rect">
            <a:avLst/>
          </a:prstGeom>
          <a:noFill/>
          <a:ln/>
        </p:spPr>
        <p:txBody>
          <a:bodyPr wrap="square" lIns="25400" tIns="25400" rIns="25400" bIns="25400" rtlCol="0" anchor="t">
            <a:normAutofit/>
          </a:bodyPr>
          <a:lstStyle/>
          <a:p>
            <a:pPr marL="0" indent="0" algn="l">
              <a:lnSpc>
                <a:spcPct val="102941"/>
              </a:lnSpc>
              <a:buNone/>
            </a:pPr>
            <a:r>
              <a:rPr lang="en-US" sz="1880" dirty="0">
                <a:solidFill>
                  <a:srgbClr val="2C3A57"/>
                </a:solidFill>
                <a:latin typeface="Open Sans" pitchFamily="34" charset="0"/>
                <a:ea typeface="Open Sans" pitchFamily="34" charset="-122"/>
                <a:cs typeface="Open Sans" pitchFamily="34" charset="-120"/>
              </a:rPr>
              <a:t>Crane rate increased 9.9% vs prior year.</a:t>
            </a:r>
            <a:endParaRPr lang="en-US" sz="1880" dirty="0"/>
          </a:p>
        </p:txBody>
      </p:sp>
      <p:sp>
        <p:nvSpPr>
          <p:cNvPr id="8" name="Shape 6"/>
          <p:cNvSpPr/>
          <p:nvPr/>
        </p:nvSpPr>
        <p:spPr>
          <a:xfrm>
            <a:off x="1447800" y="3495675"/>
            <a:ext cx="104775" cy="104775"/>
          </a:xfrm>
          <a:prstGeom prst="ellipse">
            <a:avLst/>
          </a:prstGeom>
          <a:solidFill>
            <a:srgbClr val="618F6D"/>
          </a:solidFill>
          <a:ln/>
        </p:spPr>
        <p:txBody>
          <a:bodyPr/>
          <a:lstStyle/>
          <a:p>
            <a:endParaRPr lang="en-NZ"/>
          </a:p>
        </p:txBody>
      </p:sp>
      <p:sp>
        <p:nvSpPr>
          <p:cNvPr id="9" name="Text 7"/>
          <p:cNvSpPr/>
          <p:nvPr/>
        </p:nvSpPr>
        <p:spPr>
          <a:xfrm>
            <a:off x="1704975" y="3400425"/>
            <a:ext cx="4562475" cy="371475"/>
          </a:xfrm>
          <a:prstGeom prst="rect">
            <a:avLst/>
          </a:prstGeom>
          <a:noFill/>
          <a:ln/>
        </p:spPr>
        <p:txBody>
          <a:bodyPr wrap="square" lIns="25400" tIns="25400" rIns="25400" bIns="25400" rtlCol="0" anchor="t">
            <a:noAutofit/>
          </a:bodyPr>
          <a:lstStyle/>
          <a:p>
            <a:pPr marL="0" indent="0" algn="l">
              <a:lnSpc>
                <a:spcPct val="102941"/>
              </a:lnSpc>
              <a:buNone/>
            </a:pPr>
            <a:r>
              <a:rPr lang="en-US" sz="1880" dirty="0">
                <a:solidFill>
                  <a:srgbClr val="2C3A57"/>
                </a:solidFill>
                <a:latin typeface="Open Sans" pitchFamily="34" charset="0"/>
                <a:ea typeface="Open Sans" pitchFamily="34" charset="-122"/>
                <a:cs typeface="Open Sans" pitchFamily="34" charset="-120"/>
              </a:rPr>
              <a:t>Ship rate increased 13% vs prior year.</a:t>
            </a:r>
            <a:endParaRPr lang="en-US" sz="1880" dirty="0"/>
          </a:p>
        </p:txBody>
      </p:sp>
      <p:sp>
        <p:nvSpPr>
          <p:cNvPr id="10" name="Shape 8"/>
          <p:cNvSpPr/>
          <p:nvPr/>
        </p:nvSpPr>
        <p:spPr>
          <a:xfrm>
            <a:off x="1447800" y="4038600"/>
            <a:ext cx="104775" cy="104775"/>
          </a:xfrm>
          <a:prstGeom prst="ellipse">
            <a:avLst/>
          </a:prstGeom>
          <a:solidFill>
            <a:srgbClr val="618F6D"/>
          </a:solidFill>
          <a:ln/>
        </p:spPr>
        <p:txBody>
          <a:bodyPr/>
          <a:lstStyle/>
          <a:p>
            <a:endParaRPr lang="en-NZ"/>
          </a:p>
        </p:txBody>
      </p:sp>
      <p:sp>
        <p:nvSpPr>
          <p:cNvPr id="11" name="Text 9"/>
          <p:cNvSpPr/>
          <p:nvPr/>
        </p:nvSpPr>
        <p:spPr>
          <a:xfrm>
            <a:off x="1704975" y="3943350"/>
            <a:ext cx="4836700" cy="704850"/>
          </a:xfrm>
          <a:prstGeom prst="rect">
            <a:avLst/>
          </a:prstGeom>
          <a:noFill/>
          <a:ln/>
        </p:spPr>
        <p:txBody>
          <a:bodyPr wrap="square" lIns="25400" tIns="25400" rIns="25400" bIns="25400" rtlCol="0" anchor="t">
            <a:normAutofit/>
          </a:bodyPr>
          <a:lstStyle/>
          <a:p>
            <a:pPr marL="0" indent="0" algn="l">
              <a:lnSpc>
                <a:spcPct val="102941"/>
              </a:lnSpc>
              <a:buNone/>
            </a:pPr>
            <a:r>
              <a:rPr lang="en-US" sz="1875" dirty="0">
                <a:solidFill>
                  <a:srgbClr val="2C3A57"/>
                </a:solidFill>
                <a:latin typeface="Open Sans" pitchFamily="34" charset="0"/>
                <a:ea typeface="Open Sans" pitchFamily="34" charset="-122"/>
                <a:cs typeface="Open Sans" pitchFamily="34" charset="-120"/>
              </a:rPr>
              <a:t>Direct corelation between improving on-time vessel arrival and port productivity.</a:t>
            </a:r>
            <a:endParaRPr lang="en-US" sz="1875" dirty="0"/>
          </a:p>
        </p:txBody>
      </p:sp>
      <p:sp>
        <p:nvSpPr>
          <p:cNvPr id="12" name="Shape 10"/>
          <p:cNvSpPr/>
          <p:nvPr/>
        </p:nvSpPr>
        <p:spPr>
          <a:xfrm>
            <a:off x="1447800" y="4914900"/>
            <a:ext cx="104775" cy="104775"/>
          </a:xfrm>
          <a:prstGeom prst="ellipse">
            <a:avLst/>
          </a:prstGeom>
          <a:solidFill>
            <a:srgbClr val="618F6D"/>
          </a:solidFill>
          <a:ln/>
        </p:spPr>
        <p:txBody>
          <a:bodyPr/>
          <a:lstStyle/>
          <a:p>
            <a:endParaRPr lang="en-NZ"/>
          </a:p>
        </p:txBody>
      </p:sp>
      <p:sp>
        <p:nvSpPr>
          <p:cNvPr id="13" name="Text 11"/>
          <p:cNvSpPr/>
          <p:nvPr/>
        </p:nvSpPr>
        <p:spPr>
          <a:xfrm>
            <a:off x="1704975" y="4819650"/>
            <a:ext cx="4836700" cy="1038225"/>
          </a:xfrm>
          <a:prstGeom prst="rect">
            <a:avLst/>
          </a:prstGeom>
          <a:noFill/>
          <a:ln/>
        </p:spPr>
        <p:txBody>
          <a:bodyPr wrap="square" lIns="25400" tIns="25400" rIns="25400" bIns="25400" rtlCol="0" anchor="t">
            <a:normAutofit/>
          </a:bodyPr>
          <a:lstStyle/>
          <a:p>
            <a:pPr marL="0" indent="0" algn="l">
              <a:lnSpc>
                <a:spcPct val="102941"/>
              </a:lnSpc>
              <a:buNone/>
            </a:pPr>
            <a:r>
              <a:rPr lang="en-US" sz="1875" dirty="0">
                <a:solidFill>
                  <a:srgbClr val="2C3A57"/>
                </a:solidFill>
                <a:latin typeface="Open Sans" pitchFamily="34" charset="0"/>
                <a:ea typeface="Open Sans" pitchFamily="34" charset="-122"/>
                <a:cs typeface="Open Sans" pitchFamily="34" charset="-120"/>
              </a:rPr>
              <a:t>NZ port productivity issues are amplified at Tauranga, as final call on the majority shipping services.</a:t>
            </a:r>
            <a:endParaRPr lang="en-US" sz="1875" dirty="0"/>
          </a:p>
        </p:txBody>
      </p:sp>
      <p:sp>
        <p:nvSpPr>
          <p:cNvPr id="14" name="Shape 12"/>
          <p:cNvSpPr/>
          <p:nvPr/>
        </p:nvSpPr>
        <p:spPr>
          <a:xfrm>
            <a:off x="7315200" y="2914204"/>
            <a:ext cx="9906000" cy="2746325"/>
          </a:xfrm>
          <a:prstGeom prst="roundRect">
            <a:avLst>
              <a:gd name="adj" fmla="val 4162"/>
            </a:avLst>
          </a:prstGeom>
          <a:solidFill>
            <a:srgbClr val="FFFFFF"/>
          </a:solidFill>
          <a:ln w="9525">
            <a:solidFill>
              <a:srgbClr val="DCE3E8"/>
            </a:solidFill>
            <a:prstDash val="solid"/>
          </a:ln>
          <a:effectLst>
            <a:outerShdw blurRad="95250" dist="19050" dir="5400000" algn="bl" rotWithShape="0">
              <a:srgbClr val="0A357C">
                <a:alpha val="7000"/>
              </a:srgbClr>
            </a:outerShdw>
          </a:effectLst>
        </p:spPr>
        <p:txBody>
          <a:bodyPr/>
          <a:lstStyle/>
          <a:p>
            <a:endParaRPr lang="en-NZ"/>
          </a:p>
        </p:txBody>
      </p:sp>
      <p:pic>
        <p:nvPicPr>
          <p:cNvPr id="15" name="Image 0" descr="preencoded.png"/>
          <p:cNvPicPr>
            <a:picLocks noChangeAspect="1"/>
          </p:cNvPicPr>
          <p:nvPr/>
        </p:nvPicPr>
        <p:blipFill>
          <a:blip r:embed="rId3"/>
          <a:stretch>
            <a:fillRect/>
          </a:stretch>
        </p:blipFill>
        <p:spPr>
          <a:xfrm>
            <a:off x="6977310" y="2714179"/>
            <a:ext cx="11037567" cy="2746326"/>
          </a:xfrm>
          <a:prstGeom prst="rect">
            <a:avLst/>
          </a:prstGeom>
        </p:spPr>
      </p:pic>
      <p:sp>
        <p:nvSpPr>
          <p:cNvPr id="16" name="Shape 13"/>
          <p:cNvSpPr/>
          <p:nvPr/>
        </p:nvSpPr>
        <p:spPr>
          <a:xfrm>
            <a:off x="7315200" y="5965329"/>
            <a:ext cx="9906000" cy="2740819"/>
          </a:xfrm>
          <a:prstGeom prst="roundRect">
            <a:avLst>
              <a:gd name="adj" fmla="val 4170"/>
            </a:avLst>
          </a:prstGeom>
          <a:solidFill>
            <a:srgbClr val="FFFFFF"/>
          </a:solidFill>
          <a:ln w="9525">
            <a:solidFill>
              <a:srgbClr val="DCE3E8"/>
            </a:solidFill>
            <a:prstDash val="solid"/>
          </a:ln>
          <a:effectLst>
            <a:outerShdw blurRad="95250" dist="19050" dir="5400000" algn="bl" rotWithShape="0">
              <a:srgbClr val="0A357C">
                <a:alpha val="7000"/>
              </a:srgbClr>
            </a:outerShdw>
          </a:effectLst>
        </p:spPr>
        <p:txBody>
          <a:bodyPr/>
          <a:lstStyle/>
          <a:p>
            <a:endParaRPr lang="en-NZ"/>
          </a:p>
        </p:txBody>
      </p:sp>
      <p:pic>
        <p:nvPicPr>
          <p:cNvPr id="17" name="Image 1" descr="preencoded.png"/>
          <p:cNvPicPr>
            <a:picLocks noChangeAspect="1"/>
          </p:cNvPicPr>
          <p:nvPr/>
        </p:nvPicPr>
        <p:blipFill>
          <a:blip r:embed="rId4"/>
          <a:stretch>
            <a:fillRect/>
          </a:stretch>
        </p:blipFill>
        <p:spPr>
          <a:xfrm>
            <a:off x="6977310" y="6041084"/>
            <a:ext cx="11116739" cy="2740819"/>
          </a:xfrm>
          <a:prstGeom prst="rect">
            <a:avLst/>
          </a:prstGeom>
        </p:spPr>
      </p:pic>
      <p:pic>
        <p:nvPicPr>
          <p:cNvPr id="18" name="Image 2" descr="preencoded.png"/>
          <p:cNvPicPr>
            <a:picLocks noChangeAspect="1"/>
          </p:cNvPicPr>
          <p:nvPr/>
        </p:nvPicPr>
        <p:blipFill>
          <a:blip r:embed="rId5"/>
          <a:stretch>
            <a:fillRect/>
          </a:stretch>
        </p:blipFill>
        <p:spPr>
          <a:xfrm>
            <a:off x="1066800" y="9410700"/>
            <a:ext cx="486966" cy="419100"/>
          </a:xfrm>
          <a:prstGeom prst="rect">
            <a:avLst/>
          </a:prstGeom>
        </p:spPr>
      </p:pic>
      <p:sp>
        <p:nvSpPr>
          <p:cNvPr id="19" name="Text 14"/>
          <p:cNvSpPr/>
          <p:nvPr/>
        </p:nvSpPr>
        <p:spPr>
          <a:xfrm>
            <a:off x="16981438" y="9477375"/>
            <a:ext cx="315962" cy="323850"/>
          </a:xfrm>
          <a:prstGeom prst="rect">
            <a:avLst/>
          </a:prstGeom>
          <a:noFill/>
          <a:ln/>
        </p:spPr>
        <p:txBody>
          <a:bodyPr wrap="square" lIns="25400" tIns="25400" rIns="25400" bIns="25400" rtlCol="0" anchor="t">
            <a:normAutofit/>
          </a:bodyPr>
          <a:lstStyle/>
          <a:p>
            <a:pPr marL="0" indent="0" algn="l">
              <a:buNone/>
            </a:pPr>
            <a:r>
              <a:rPr lang="en-US" sz="1650" b="1" dirty="0">
                <a:solidFill>
                  <a:srgbClr val="8A93A6"/>
                </a:solidFill>
                <a:latin typeface="Open Sans" pitchFamily="34" charset="0"/>
                <a:ea typeface="Open Sans" pitchFamily="34" charset="-122"/>
                <a:cs typeface="Open Sans" pitchFamily="34" charset="-120"/>
              </a:rPr>
              <a:t>15</a:t>
            </a:r>
            <a:endParaRPr lang="en-US" sz="16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066800" y="762000"/>
            <a:ext cx="17769840" cy="390525"/>
          </a:xfrm>
          <a:prstGeom prst="rect">
            <a:avLst/>
          </a:prstGeom>
          <a:noFill/>
          <a:ln/>
        </p:spPr>
        <p:txBody>
          <a:bodyPr wrap="square" lIns="25400" tIns="25400" rIns="25400" bIns="25400" rtlCol="0" anchor="t">
            <a:normAutofit/>
          </a:bodyPr>
          <a:lstStyle/>
          <a:p>
            <a:pPr marL="0" indent="0" algn="l">
              <a:buNone/>
            </a:pPr>
            <a:r>
              <a:rPr lang="en-US" sz="2025" b="1" dirty="0">
                <a:solidFill>
                  <a:srgbClr val="618F6D"/>
                </a:solidFill>
                <a:latin typeface="Open Sans" pitchFamily="34" charset="0"/>
                <a:ea typeface="Open Sans" pitchFamily="34" charset="-122"/>
                <a:cs typeface="Open Sans" pitchFamily="34" charset="-120"/>
              </a:rPr>
              <a:t>For the year ended 30 June 2026</a:t>
            </a:r>
            <a:endParaRPr lang="en-US" sz="2025" dirty="0"/>
          </a:p>
        </p:txBody>
      </p:sp>
      <p:sp>
        <p:nvSpPr>
          <p:cNvPr id="3" name="Text 1"/>
          <p:cNvSpPr/>
          <p:nvPr/>
        </p:nvSpPr>
        <p:spPr>
          <a:xfrm>
            <a:off x="1066800" y="1247775"/>
            <a:ext cx="17769840" cy="762000"/>
          </a:xfrm>
          <a:prstGeom prst="rect">
            <a:avLst/>
          </a:prstGeom>
          <a:noFill/>
          <a:ln/>
        </p:spPr>
        <p:txBody>
          <a:bodyPr wrap="square" lIns="25400" tIns="25400" rIns="25400" bIns="25400" rtlCol="0" anchor="t">
            <a:normAutofit/>
          </a:bodyPr>
          <a:lstStyle/>
          <a:p>
            <a:pPr marL="0" indent="0" algn="l">
              <a:buNone/>
            </a:pPr>
            <a:r>
              <a:rPr lang="en-US" sz="4200" b="1" kern="0" spc="-84" dirty="0">
                <a:solidFill>
                  <a:srgbClr val="0A357C"/>
                </a:solidFill>
                <a:latin typeface="Open Sans" pitchFamily="34" charset="0"/>
                <a:ea typeface="Open Sans" pitchFamily="34" charset="-122"/>
                <a:cs typeface="Open Sans" pitchFamily="34" charset="-120"/>
              </a:rPr>
              <a:t>Service delivery and productivity</a:t>
            </a:r>
            <a:endParaRPr lang="en-US" sz="4200" dirty="0"/>
          </a:p>
        </p:txBody>
      </p:sp>
      <p:sp>
        <p:nvSpPr>
          <p:cNvPr id="4" name="Shape 2"/>
          <p:cNvSpPr/>
          <p:nvPr/>
        </p:nvSpPr>
        <p:spPr>
          <a:xfrm>
            <a:off x="1066800" y="2105025"/>
            <a:ext cx="16154400" cy="28575"/>
          </a:xfrm>
          <a:prstGeom prst="rect">
            <a:avLst/>
          </a:prstGeom>
          <a:solidFill>
            <a:srgbClr val="DBF0EC"/>
          </a:solidFill>
          <a:ln/>
        </p:spPr>
        <p:txBody>
          <a:bodyPr/>
          <a:lstStyle/>
          <a:p>
            <a:endParaRPr lang="en-NZ"/>
          </a:p>
        </p:txBody>
      </p:sp>
      <p:sp>
        <p:nvSpPr>
          <p:cNvPr id="5" name="Shape 3"/>
          <p:cNvSpPr/>
          <p:nvPr/>
        </p:nvSpPr>
        <p:spPr>
          <a:xfrm>
            <a:off x="1066800" y="2476500"/>
            <a:ext cx="5715000" cy="6143625"/>
          </a:xfrm>
          <a:prstGeom prst="roundRect">
            <a:avLst>
              <a:gd name="adj" fmla="val 2000"/>
            </a:avLst>
          </a:prstGeom>
          <a:solidFill>
            <a:srgbClr val="DBF0EC"/>
          </a:solidFill>
          <a:ln/>
        </p:spPr>
        <p:txBody>
          <a:bodyPr/>
          <a:lstStyle/>
          <a:p>
            <a:endParaRPr lang="en-NZ"/>
          </a:p>
        </p:txBody>
      </p:sp>
      <p:sp>
        <p:nvSpPr>
          <p:cNvPr id="6" name="Shape 4"/>
          <p:cNvSpPr/>
          <p:nvPr/>
        </p:nvSpPr>
        <p:spPr>
          <a:xfrm>
            <a:off x="1447800" y="2952750"/>
            <a:ext cx="104775" cy="104775"/>
          </a:xfrm>
          <a:prstGeom prst="ellipse">
            <a:avLst/>
          </a:prstGeom>
          <a:solidFill>
            <a:srgbClr val="618F6D"/>
          </a:solidFill>
          <a:ln/>
        </p:spPr>
        <p:txBody>
          <a:bodyPr/>
          <a:lstStyle/>
          <a:p>
            <a:endParaRPr lang="en-NZ"/>
          </a:p>
        </p:txBody>
      </p:sp>
      <p:sp>
        <p:nvSpPr>
          <p:cNvPr id="7" name="Text 5"/>
          <p:cNvSpPr/>
          <p:nvPr/>
        </p:nvSpPr>
        <p:spPr>
          <a:xfrm>
            <a:off x="1704975" y="2857500"/>
            <a:ext cx="4836700" cy="741164"/>
          </a:xfrm>
          <a:prstGeom prst="rect">
            <a:avLst/>
          </a:prstGeom>
          <a:noFill/>
          <a:ln/>
        </p:spPr>
        <p:txBody>
          <a:bodyPr wrap="square" lIns="25400" tIns="25400" rIns="25400" bIns="25400" rtlCol="0" anchor="t">
            <a:normAutofit/>
          </a:bodyPr>
          <a:lstStyle/>
          <a:p>
            <a:pPr marL="0" indent="0" algn="l">
              <a:lnSpc>
                <a:spcPct val="102556"/>
              </a:lnSpc>
              <a:buNone/>
            </a:pPr>
            <a:r>
              <a:rPr lang="en-US" sz="1950" dirty="0">
                <a:solidFill>
                  <a:srgbClr val="2C3A57"/>
                </a:solidFill>
                <a:latin typeface="Open Sans" pitchFamily="34" charset="0"/>
                <a:ea typeface="Open Sans" pitchFamily="34" charset="-122"/>
                <a:cs typeface="Open Sans" pitchFamily="34" charset="-120"/>
              </a:rPr>
              <a:t>On-time vessel arrival for FY26 71% vs 62% prior year.</a:t>
            </a:r>
            <a:endParaRPr lang="en-US" sz="1950" dirty="0"/>
          </a:p>
        </p:txBody>
      </p:sp>
      <p:sp>
        <p:nvSpPr>
          <p:cNvPr id="8" name="Shape 6"/>
          <p:cNvSpPr/>
          <p:nvPr/>
        </p:nvSpPr>
        <p:spPr>
          <a:xfrm>
            <a:off x="1447800" y="3884414"/>
            <a:ext cx="104775" cy="104775"/>
          </a:xfrm>
          <a:prstGeom prst="ellipse">
            <a:avLst/>
          </a:prstGeom>
          <a:solidFill>
            <a:srgbClr val="618F6D"/>
          </a:solidFill>
          <a:ln/>
        </p:spPr>
        <p:txBody>
          <a:bodyPr/>
          <a:lstStyle/>
          <a:p>
            <a:endParaRPr lang="en-NZ"/>
          </a:p>
        </p:txBody>
      </p:sp>
      <p:sp>
        <p:nvSpPr>
          <p:cNvPr id="9" name="Text 7"/>
          <p:cNvSpPr/>
          <p:nvPr/>
        </p:nvSpPr>
        <p:spPr>
          <a:xfrm>
            <a:off x="1704975" y="3789164"/>
            <a:ext cx="4836700" cy="1092696"/>
          </a:xfrm>
          <a:prstGeom prst="rect">
            <a:avLst/>
          </a:prstGeom>
          <a:noFill/>
          <a:ln/>
        </p:spPr>
        <p:txBody>
          <a:bodyPr wrap="square" lIns="25400" tIns="25400" rIns="25400" bIns="25400" rtlCol="0" anchor="t">
            <a:normAutofit/>
          </a:bodyPr>
          <a:lstStyle/>
          <a:p>
            <a:pPr marL="0" indent="0" algn="l">
              <a:lnSpc>
                <a:spcPct val="102556"/>
              </a:lnSpc>
              <a:buNone/>
            </a:pPr>
            <a:r>
              <a:rPr lang="en-US" sz="1950" dirty="0">
                <a:solidFill>
                  <a:srgbClr val="2C3A57"/>
                </a:solidFill>
                <a:latin typeface="Open Sans" pitchFamily="34" charset="0"/>
                <a:ea typeface="Open Sans" pitchFamily="34" charset="-122"/>
                <a:cs typeface="Open Sans" pitchFamily="34" charset="-120"/>
              </a:rPr>
              <a:t>New dwell and rolled container incentives significantly reduced yard congestion.</a:t>
            </a:r>
            <a:endParaRPr lang="en-US" sz="1950" dirty="0"/>
          </a:p>
        </p:txBody>
      </p:sp>
      <p:sp>
        <p:nvSpPr>
          <p:cNvPr id="10" name="Shape 8"/>
          <p:cNvSpPr/>
          <p:nvPr/>
        </p:nvSpPr>
        <p:spPr>
          <a:xfrm>
            <a:off x="1447800" y="5167610"/>
            <a:ext cx="104775" cy="104775"/>
          </a:xfrm>
          <a:prstGeom prst="ellipse">
            <a:avLst/>
          </a:prstGeom>
          <a:solidFill>
            <a:srgbClr val="618F6D"/>
          </a:solidFill>
          <a:ln/>
        </p:spPr>
        <p:txBody>
          <a:bodyPr/>
          <a:lstStyle/>
          <a:p>
            <a:endParaRPr lang="en-NZ"/>
          </a:p>
        </p:txBody>
      </p:sp>
      <p:sp>
        <p:nvSpPr>
          <p:cNvPr id="11" name="Text 9"/>
          <p:cNvSpPr/>
          <p:nvPr/>
        </p:nvSpPr>
        <p:spPr>
          <a:xfrm>
            <a:off x="1704975" y="5072360"/>
            <a:ext cx="4836700" cy="741164"/>
          </a:xfrm>
          <a:prstGeom prst="rect">
            <a:avLst/>
          </a:prstGeom>
          <a:noFill/>
          <a:ln/>
        </p:spPr>
        <p:txBody>
          <a:bodyPr wrap="square" lIns="25400" tIns="25400" rIns="25400" bIns="25400" rtlCol="0" anchor="t">
            <a:normAutofit/>
          </a:bodyPr>
          <a:lstStyle/>
          <a:p>
            <a:pPr marL="0" indent="0" algn="l">
              <a:lnSpc>
                <a:spcPct val="102556"/>
              </a:lnSpc>
              <a:buNone/>
            </a:pPr>
            <a:r>
              <a:rPr lang="en-US" sz="1950" dirty="0">
                <a:solidFill>
                  <a:srgbClr val="2C3A57"/>
                </a:solidFill>
                <a:latin typeface="Open Sans" pitchFamily="34" charset="0"/>
                <a:ea typeface="Open Sans" pitchFamily="34" charset="-122"/>
                <a:cs typeface="Open Sans" pitchFamily="34" charset="-120"/>
              </a:rPr>
              <a:t>Yard congestion improved 9% to 11,069 TEU.</a:t>
            </a:r>
            <a:endParaRPr lang="en-US" sz="1950" dirty="0"/>
          </a:p>
        </p:txBody>
      </p:sp>
      <p:sp>
        <p:nvSpPr>
          <p:cNvPr id="12" name="Shape 10"/>
          <p:cNvSpPr/>
          <p:nvPr/>
        </p:nvSpPr>
        <p:spPr>
          <a:xfrm>
            <a:off x="1447800" y="6099274"/>
            <a:ext cx="104775" cy="104775"/>
          </a:xfrm>
          <a:prstGeom prst="ellipse">
            <a:avLst/>
          </a:prstGeom>
          <a:solidFill>
            <a:srgbClr val="618F6D"/>
          </a:solidFill>
          <a:ln/>
        </p:spPr>
        <p:txBody>
          <a:bodyPr/>
          <a:lstStyle/>
          <a:p>
            <a:endParaRPr lang="en-NZ"/>
          </a:p>
        </p:txBody>
      </p:sp>
      <p:sp>
        <p:nvSpPr>
          <p:cNvPr id="13" name="Text 11"/>
          <p:cNvSpPr/>
          <p:nvPr/>
        </p:nvSpPr>
        <p:spPr>
          <a:xfrm>
            <a:off x="1704975" y="6004024"/>
            <a:ext cx="4836700" cy="741164"/>
          </a:xfrm>
          <a:prstGeom prst="rect">
            <a:avLst/>
          </a:prstGeom>
          <a:noFill/>
          <a:ln/>
        </p:spPr>
        <p:txBody>
          <a:bodyPr wrap="square" lIns="25400" tIns="25400" rIns="25400" bIns="25400" rtlCol="0" anchor="t">
            <a:normAutofit/>
          </a:bodyPr>
          <a:lstStyle/>
          <a:p>
            <a:pPr marL="0" indent="0" algn="l">
              <a:lnSpc>
                <a:spcPct val="102556"/>
              </a:lnSpc>
              <a:buNone/>
            </a:pPr>
            <a:r>
              <a:rPr lang="en-US" sz="1950" dirty="0">
                <a:solidFill>
                  <a:srgbClr val="2C3A57"/>
                </a:solidFill>
                <a:latin typeface="Open Sans" pitchFamily="34" charset="0"/>
                <a:ea typeface="Open Sans" pitchFamily="34" charset="-122"/>
                <a:cs typeface="Open Sans" pitchFamily="34" charset="-120"/>
              </a:rPr>
              <a:t>Emulation work to develop yard strategies targeting rehandle reduction.</a:t>
            </a:r>
            <a:endParaRPr lang="en-US" sz="1950" dirty="0"/>
          </a:p>
        </p:txBody>
      </p:sp>
      <p:sp>
        <p:nvSpPr>
          <p:cNvPr id="14" name="Shape 12"/>
          <p:cNvSpPr/>
          <p:nvPr/>
        </p:nvSpPr>
        <p:spPr>
          <a:xfrm>
            <a:off x="7315200" y="2476500"/>
            <a:ext cx="9906000" cy="6667500"/>
          </a:xfrm>
          <a:prstGeom prst="roundRect">
            <a:avLst>
              <a:gd name="adj" fmla="val 1714"/>
            </a:avLst>
          </a:prstGeom>
          <a:solidFill>
            <a:srgbClr val="FFFFFF"/>
          </a:solidFill>
          <a:ln w="9525">
            <a:solidFill>
              <a:srgbClr val="DCE3E8"/>
            </a:solidFill>
            <a:prstDash val="solid"/>
          </a:ln>
          <a:effectLst>
            <a:outerShdw blurRad="95250" dist="19050" dir="5400000" algn="bl" rotWithShape="0">
              <a:srgbClr val="0A357C">
                <a:alpha val="7000"/>
              </a:srgbClr>
            </a:outerShdw>
          </a:effectLst>
        </p:spPr>
        <p:txBody>
          <a:bodyPr/>
          <a:lstStyle/>
          <a:p>
            <a:endParaRPr lang="en-NZ"/>
          </a:p>
        </p:txBody>
      </p:sp>
      <p:pic>
        <p:nvPicPr>
          <p:cNvPr id="15" name="Image 0" descr="preencoded.png"/>
          <p:cNvPicPr>
            <a:picLocks noChangeAspect="1"/>
          </p:cNvPicPr>
          <p:nvPr/>
        </p:nvPicPr>
        <p:blipFill>
          <a:blip r:embed="rId3"/>
          <a:srcRect l="-1" r="-1"/>
          <a:stretch/>
        </p:blipFill>
        <p:spPr>
          <a:xfrm>
            <a:off x="7260051" y="2782421"/>
            <a:ext cx="10404492" cy="5837704"/>
          </a:xfrm>
          <a:prstGeom prst="rect">
            <a:avLst/>
          </a:prstGeom>
        </p:spPr>
      </p:pic>
      <p:pic>
        <p:nvPicPr>
          <p:cNvPr id="16" name="Image 1" descr="preencoded.png"/>
          <p:cNvPicPr>
            <a:picLocks noChangeAspect="1"/>
          </p:cNvPicPr>
          <p:nvPr/>
        </p:nvPicPr>
        <p:blipFill>
          <a:blip r:embed="rId4"/>
          <a:stretch>
            <a:fillRect/>
          </a:stretch>
        </p:blipFill>
        <p:spPr>
          <a:xfrm>
            <a:off x="1066800" y="9410700"/>
            <a:ext cx="486966" cy="419100"/>
          </a:xfrm>
          <a:prstGeom prst="rect">
            <a:avLst/>
          </a:prstGeom>
        </p:spPr>
      </p:pic>
      <p:sp>
        <p:nvSpPr>
          <p:cNvPr id="17" name="Text 13"/>
          <p:cNvSpPr/>
          <p:nvPr/>
        </p:nvSpPr>
        <p:spPr>
          <a:xfrm>
            <a:off x="16981438" y="9477375"/>
            <a:ext cx="315962" cy="323850"/>
          </a:xfrm>
          <a:prstGeom prst="rect">
            <a:avLst/>
          </a:prstGeom>
          <a:noFill/>
          <a:ln/>
        </p:spPr>
        <p:txBody>
          <a:bodyPr wrap="square" lIns="25400" tIns="25400" rIns="25400" bIns="25400" rtlCol="0" anchor="t">
            <a:normAutofit/>
          </a:bodyPr>
          <a:lstStyle/>
          <a:p>
            <a:pPr marL="0" indent="0" algn="l">
              <a:buNone/>
            </a:pPr>
            <a:r>
              <a:rPr lang="en-US" sz="1650" b="1" dirty="0">
                <a:solidFill>
                  <a:srgbClr val="8A93A6"/>
                </a:solidFill>
                <a:latin typeface="Open Sans" pitchFamily="34" charset="0"/>
                <a:ea typeface="Open Sans" pitchFamily="34" charset="-122"/>
                <a:cs typeface="Open Sans" pitchFamily="34" charset="-120"/>
              </a:rPr>
              <a:t>16</a:t>
            </a:r>
            <a:endParaRPr lang="en-US" sz="16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066800" y="762000"/>
            <a:ext cx="17769840" cy="390525"/>
          </a:xfrm>
          <a:prstGeom prst="rect">
            <a:avLst/>
          </a:prstGeom>
          <a:noFill/>
          <a:ln/>
        </p:spPr>
        <p:txBody>
          <a:bodyPr wrap="square" lIns="25400" tIns="25400" rIns="25400" bIns="25400" rtlCol="0" anchor="t">
            <a:normAutofit/>
          </a:bodyPr>
          <a:lstStyle/>
          <a:p>
            <a:pPr marL="0" indent="0" algn="l">
              <a:buNone/>
            </a:pPr>
            <a:r>
              <a:rPr lang="en-US" sz="2025" b="1" dirty="0">
                <a:solidFill>
                  <a:srgbClr val="618F6D"/>
                </a:solidFill>
                <a:latin typeface="Open Sans" pitchFamily="34" charset="0"/>
                <a:ea typeface="Open Sans" pitchFamily="34" charset="-122"/>
                <a:cs typeface="Open Sans" pitchFamily="34" charset="-120"/>
              </a:rPr>
              <a:t>Update August 2026</a:t>
            </a:r>
            <a:endParaRPr lang="en-US" sz="2025" dirty="0"/>
          </a:p>
        </p:txBody>
      </p:sp>
      <p:sp>
        <p:nvSpPr>
          <p:cNvPr id="3" name="Text 1"/>
          <p:cNvSpPr/>
          <p:nvPr/>
        </p:nvSpPr>
        <p:spPr>
          <a:xfrm>
            <a:off x="1066800" y="1247775"/>
            <a:ext cx="17769840" cy="762000"/>
          </a:xfrm>
          <a:prstGeom prst="rect">
            <a:avLst/>
          </a:prstGeom>
          <a:noFill/>
          <a:ln/>
        </p:spPr>
        <p:txBody>
          <a:bodyPr wrap="square" lIns="25400" tIns="25400" rIns="25400" bIns="25400" rtlCol="0" anchor="t">
            <a:normAutofit/>
          </a:bodyPr>
          <a:lstStyle/>
          <a:p>
            <a:pPr marL="0" indent="0" algn="l">
              <a:buNone/>
            </a:pPr>
            <a:r>
              <a:rPr lang="en-US" sz="4200" b="1" kern="0" spc="-84" dirty="0">
                <a:solidFill>
                  <a:srgbClr val="0A357C"/>
                </a:solidFill>
                <a:latin typeface="Open Sans" pitchFamily="34" charset="0"/>
                <a:ea typeface="Open Sans" pitchFamily="34" charset="-122"/>
                <a:cs typeface="Open Sans" pitchFamily="34" charset="-120"/>
              </a:rPr>
              <a:t>Stella Passage resource consent</a:t>
            </a:r>
            <a:endParaRPr lang="en-US" sz="4200" dirty="0"/>
          </a:p>
        </p:txBody>
      </p:sp>
      <p:sp>
        <p:nvSpPr>
          <p:cNvPr id="4" name="Shape 2"/>
          <p:cNvSpPr/>
          <p:nvPr/>
        </p:nvSpPr>
        <p:spPr>
          <a:xfrm>
            <a:off x="1066800" y="2105025"/>
            <a:ext cx="16154400" cy="28575"/>
          </a:xfrm>
          <a:prstGeom prst="rect">
            <a:avLst/>
          </a:prstGeom>
          <a:solidFill>
            <a:srgbClr val="DBF0EC"/>
          </a:solidFill>
          <a:ln/>
        </p:spPr>
        <p:txBody>
          <a:bodyPr/>
          <a:lstStyle/>
          <a:p>
            <a:endParaRPr lang="en-NZ"/>
          </a:p>
        </p:txBody>
      </p:sp>
      <p:sp>
        <p:nvSpPr>
          <p:cNvPr id="5" name="Shape 3"/>
          <p:cNvSpPr/>
          <p:nvPr/>
        </p:nvSpPr>
        <p:spPr>
          <a:xfrm>
            <a:off x="1066800" y="2552700"/>
            <a:ext cx="133350" cy="133350"/>
          </a:xfrm>
          <a:prstGeom prst="ellipse">
            <a:avLst/>
          </a:prstGeom>
          <a:solidFill>
            <a:srgbClr val="0A357C"/>
          </a:solidFill>
          <a:ln/>
        </p:spPr>
        <p:txBody>
          <a:bodyPr/>
          <a:lstStyle/>
          <a:p>
            <a:endParaRPr lang="en-NZ"/>
          </a:p>
        </p:txBody>
      </p:sp>
      <p:sp>
        <p:nvSpPr>
          <p:cNvPr id="6" name="Text 4"/>
          <p:cNvSpPr/>
          <p:nvPr/>
        </p:nvSpPr>
        <p:spPr>
          <a:xfrm>
            <a:off x="1409700" y="2476500"/>
            <a:ext cx="5696213" cy="372368"/>
          </a:xfrm>
          <a:prstGeom prst="rect">
            <a:avLst/>
          </a:prstGeom>
          <a:noFill/>
          <a:ln/>
        </p:spPr>
        <p:txBody>
          <a:bodyPr wrap="square" lIns="25400" tIns="25400" rIns="25400" bIns="25400" rtlCol="0" anchor="t">
            <a:normAutofit/>
          </a:bodyPr>
          <a:lstStyle/>
          <a:p>
            <a:pPr marL="0" indent="0" algn="l">
              <a:lnSpc>
                <a:spcPct val="97500"/>
              </a:lnSpc>
              <a:buNone/>
            </a:pPr>
            <a:r>
              <a:rPr lang="en-US" sz="1950" dirty="0">
                <a:solidFill>
                  <a:srgbClr val="2C3A57"/>
                </a:solidFill>
                <a:latin typeface="Open Sans" pitchFamily="34" charset="0"/>
                <a:ea typeface="Open Sans" pitchFamily="34" charset="-122"/>
                <a:cs typeface="Open Sans" pitchFamily="34" charset="-120"/>
              </a:rPr>
              <a:t>New Fast-track application lodged January 2026.</a:t>
            </a:r>
            <a:endParaRPr lang="en-US" sz="1950" dirty="0"/>
          </a:p>
        </p:txBody>
      </p:sp>
      <p:sp>
        <p:nvSpPr>
          <p:cNvPr id="7" name="Shape 5"/>
          <p:cNvSpPr/>
          <p:nvPr/>
        </p:nvSpPr>
        <p:spPr>
          <a:xfrm>
            <a:off x="1066800" y="3134618"/>
            <a:ext cx="133350" cy="133350"/>
          </a:xfrm>
          <a:prstGeom prst="ellipse">
            <a:avLst/>
          </a:prstGeom>
          <a:solidFill>
            <a:srgbClr val="0A357C"/>
          </a:solidFill>
          <a:ln/>
        </p:spPr>
        <p:txBody>
          <a:bodyPr/>
          <a:lstStyle/>
          <a:p>
            <a:endParaRPr lang="en-NZ"/>
          </a:p>
        </p:txBody>
      </p:sp>
      <p:sp>
        <p:nvSpPr>
          <p:cNvPr id="8" name="Text 6"/>
          <p:cNvSpPr/>
          <p:nvPr/>
        </p:nvSpPr>
        <p:spPr>
          <a:xfrm>
            <a:off x="1409700" y="3058418"/>
            <a:ext cx="6121908" cy="402729"/>
          </a:xfrm>
          <a:prstGeom prst="rect">
            <a:avLst/>
          </a:prstGeom>
          <a:noFill/>
          <a:ln/>
        </p:spPr>
        <p:txBody>
          <a:bodyPr wrap="square" lIns="25400" tIns="25400" rIns="25400" bIns="25400" rtlCol="0" anchor="t">
            <a:normAutofit/>
          </a:bodyPr>
          <a:lstStyle/>
          <a:p>
            <a:pPr marL="0" indent="0" algn="l">
              <a:lnSpc>
                <a:spcPct val="97500"/>
              </a:lnSpc>
              <a:buNone/>
            </a:pPr>
            <a:r>
              <a:rPr lang="en-US" sz="1950" dirty="0">
                <a:solidFill>
                  <a:srgbClr val="2C3A57"/>
                </a:solidFill>
                <a:latin typeface="Open Sans" pitchFamily="34" charset="0"/>
                <a:ea typeface="Open Sans" pitchFamily="34" charset="-122"/>
                <a:cs typeface="Open Sans" pitchFamily="34" charset="-120"/>
              </a:rPr>
              <a:t>EPA completeness decision received February 2026.</a:t>
            </a:r>
            <a:endParaRPr lang="en-US" sz="1950" dirty="0"/>
          </a:p>
        </p:txBody>
      </p:sp>
      <p:sp>
        <p:nvSpPr>
          <p:cNvPr id="9" name="Shape 7"/>
          <p:cNvSpPr/>
          <p:nvPr/>
        </p:nvSpPr>
        <p:spPr>
          <a:xfrm>
            <a:off x="1066800" y="3774579"/>
            <a:ext cx="133350" cy="133350"/>
          </a:xfrm>
          <a:prstGeom prst="ellipse">
            <a:avLst/>
          </a:prstGeom>
          <a:solidFill>
            <a:srgbClr val="0A357C"/>
          </a:solidFill>
          <a:ln/>
        </p:spPr>
        <p:txBody>
          <a:bodyPr/>
          <a:lstStyle/>
          <a:p>
            <a:endParaRPr lang="en-NZ"/>
          </a:p>
        </p:txBody>
      </p:sp>
      <p:sp>
        <p:nvSpPr>
          <p:cNvPr id="10" name="Text 8"/>
          <p:cNvSpPr/>
          <p:nvPr/>
        </p:nvSpPr>
        <p:spPr>
          <a:xfrm>
            <a:off x="1409700" y="3670697"/>
            <a:ext cx="3808257" cy="372368"/>
          </a:xfrm>
          <a:prstGeom prst="rect">
            <a:avLst/>
          </a:prstGeom>
          <a:noFill/>
          <a:ln/>
        </p:spPr>
        <p:txBody>
          <a:bodyPr wrap="square" lIns="25400" tIns="25400" rIns="25400" bIns="25400" rtlCol="0" anchor="t">
            <a:normAutofit/>
          </a:bodyPr>
          <a:lstStyle/>
          <a:p>
            <a:pPr marL="0" indent="0" algn="l">
              <a:lnSpc>
                <a:spcPct val="97500"/>
              </a:lnSpc>
              <a:buNone/>
            </a:pPr>
            <a:r>
              <a:rPr lang="en-US" sz="1950" dirty="0">
                <a:solidFill>
                  <a:srgbClr val="2C3A57"/>
                </a:solidFill>
                <a:latin typeface="Open Sans" pitchFamily="34" charset="0"/>
                <a:ea typeface="Open Sans" pitchFamily="34" charset="-122"/>
                <a:cs typeface="Open Sans" pitchFamily="34" charset="-120"/>
              </a:rPr>
              <a:t>Panel appointment March 2026.</a:t>
            </a:r>
            <a:endParaRPr lang="en-US" sz="1950" dirty="0"/>
          </a:p>
        </p:txBody>
      </p:sp>
      <p:sp>
        <p:nvSpPr>
          <p:cNvPr id="11" name="Shape 9"/>
          <p:cNvSpPr/>
          <p:nvPr/>
        </p:nvSpPr>
        <p:spPr>
          <a:xfrm>
            <a:off x="1066800" y="4375845"/>
            <a:ext cx="133350" cy="133350"/>
          </a:xfrm>
          <a:prstGeom prst="ellipse">
            <a:avLst/>
          </a:prstGeom>
          <a:solidFill>
            <a:srgbClr val="0A357C"/>
          </a:solidFill>
          <a:ln/>
        </p:spPr>
        <p:txBody>
          <a:bodyPr/>
          <a:lstStyle/>
          <a:p>
            <a:endParaRPr lang="en-NZ"/>
          </a:p>
        </p:txBody>
      </p:sp>
      <p:sp>
        <p:nvSpPr>
          <p:cNvPr id="12" name="Text 10"/>
          <p:cNvSpPr/>
          <p:nvPr/>
        </p:nvSpPr>
        <p:spPr>
          <a:xfrm>
            <a:off x="1409700" y="4252615"/>
            <a:ext cx="6121908" cy="706636"/>
          </a:xfrm>
          <a:prstGeom prst="rect">
            <a:avLst/>
          </a:prstGeom>
          <a:noFill/>
          <a:ln/>
        </p:spPr>
        <p:txBody>
          <a:bodyPr wrap="square" lIns="25400" tIns="25400" rIns="25400" bIns="25400" rtlCol="0" anchor="t">
            <a:normAutofit/>
          </a:bodyPr>
          <a:lstStyle/>
          <a:p>
            <a:pPr marL="0" indent="0" algn="l">
              <a:lnSpc>
                <a:spcPct val="97500"/>
              </a:lnSpc>
              <a:buNone/>
            </a:pPr>
            <a:r>
              <a:rPr lang="en-US" sz="1950" dirty="0">
                <a:solidFill>
                  <a:srgbClr val="2C3A57"/>
                </a:solidFill>
                <a:latin typeface="Open Sans" pitchFamily="34" charset="0"/>
                <a:ea typeface="Open Sans" pitchFamily="34" charset="-122"/>
                <a:cs typeface="Open Sans" pitchFamily="34" charset="-120"/>
              </a:rPr>
              <a:t>Panel commencement and evaluation commenced April 2026.</a:t>
            </a:r>
            <a:endParaRPr lang="en-US" sz="1950" dirty="0"/>
          </a:p>
        </p:txBody>
      </p:sp>
      <p:sp>
        <p:nvSpPr>
          <p:cNvPr id="14" name="Text 12"/>
          <p:cNvSpPr/>
          <p:nvPr/>
        </p:nvSpPr>
        <p:spPr>
          <a:xfrm>
            <a:off x="1409700" y="5137547"/>
            <a:ext cx="6121908" cy="706636"/>
          </a:xfrm>
          <a:prstGeom prst="rect">
            <a:avLst/>
          </a:prstGeom>
          <a:noFill/>
          <a:ln/>
        </p:spPr>
        <p:txBody>
          <a:bodyPr wrap="square" lIns="25400" tIns="25400" rIns="25400" bIns="25400" rtlCol="0" anchor="t">
            <a:normAutofit/>
          </a:bodyPr>
          <a:lstStyle/>
          <a:p>
            <a:pPr marL="0" indent="0" algn="l">
              <a:lnSpc>
                <a:spcPct val="97500"/>
              </a:lnSpc>
              <a:buNone/>
            </a:pPr>
            <a:r>
              <a:rPr lang="en-US" sz="1950" b="1" dirty="0">
                <a:solidFill>
                  <a:srgbClr val="0A357C"/>
                </a:solidFill>
                <a:latin typeface="Open Sans" pitchFamily="34" charset="0"/>
                <a:ea typeface="Open Sans" pitchFamily="34" charset="-122"/>
                <a:cs typeface="Open Sans" pitchFamily="34" charset="-120"/>
              </a:rPr>
              <a:t>Panel draft decision received 17 August 2026 recommending consent to be granted.</a:t>
            </a:r>
            <a:endParaRPr lang="en-US" sz="1950" dirty="0"/>
          </a:p>
        </p:txBody>
      </p:sp>
      <p:sp>
        <p:nvSpPr>
          <p:cNvPr id="15" name="Shape 13"/>
          <p:cNvSpPr/>
          <p:nvPr/>
        </p:nvSpPr>
        <p:spPr>
          <a:xfrm>
            <a:off x="1066800" y="6005214"/>
            <a:ext cx="133350" cy="133350"/>
          </a:xfrm>
          <a:prstGeom prst="ellipse">
            <a:avLst/>
          </a:prstGeom>
          <a:solidFill>
            <a:srgbClr val="0A357C"/>
          </a:solidFill>
          <a:ln/>
        </p:spPr>
        <p:txBody>
          <a:bodyPr/>
          <a:lstStyle/>
          <a:p>
            <a:endParaRPr lang="en-NZ"/>
          </a:p>
        </p:txBody>
      </p:sp>
      <p:sp>
        <p:nvSpPr>
          <p:cNvPr id="16" name="Text 14"/>
          <p:cNvSpPr/>
          <p:nvPr/>
        </p:nvSpPr>
        <p:spPr>
          <a:xfrm>
            <a:off x="1409700" y="5952380"/>
            <a:ext cx="4865816" cy="372368"/>
          </a:xfrm>
          <a:prstGeom prst="rect">
            <a:avLst/>
          </a:prstGeom>
          <a:noFill/>
          <a:ln/>
        </p:spPr>
        <p:txBody>
          <a:bodyPr wrap="square" lIns="25400" tIns="25400" rIns="25400" bIns="25400" rtlCol="0" anchor="t">
            <a:normAutofit/>
          </a:bodyPr>
          <a:lstStyle/>
          <a:p>
            <a:pPr marL="0" indent="0" algn="l">
              <a:lnSpc>
                <a:spcPct val="97500"/>
              </a:lnSpc>
              <a:buNone/>
            </a:pPr>
            <a:r>
              <a:rPr lang="en-US" sz="1950" b="1" dirty="0">
                <a:solidFill>
                  <a:srgbClr val="0A357C"/>
                </a:solidFill>
                <a:latin typeface="Open Sans" pitchFamily="34" charset="0"/>
                <a:ea typeface="Open Sans" pitchFamily="34" charset="-122"/>
                <a:cs typeface="Open Sans" pitchFamily="34" charset="-120"/>
              </a:rPr>
              <a:t>Final decision due 7 September 2026.</a:t>
            </a:r>
            <a:endParaRPr lang="en-US" sz="1950" dirty="0"/>
          </a:p>
        </p:txBody>
      </p:sp>
      <p:sp>
        <p:nvSpPr>
          <p:cNvPr id="17" name="Shape 15"/>
          <p:cNvSpPr/>
          <p:nvPr/>
        </p:nvSpPr>
        <p:spPr>
          <a:xfrm>
            <a:off x="7886700" y="2476500"/>
            <a:ext cx="9334500" cy="6667500"/>
          </a:xfrm>
          <a:prstGeom prst="roundRect">
            <a:avLst>
              <a:gd name="adj" fmla="val 1714"/>
            </a:avLst>
          </a:prstGeom>
          <a:solidFill>
            <a:srgbClr val="FFFFFF"/>
          </a:solidFill>
          <a:ln w="9525">
            <a:solidFill>
              <a:srgbClr val="DCE3E8"/>
            </a:solidFill>
            <a:prstDash val="solid"/>
          </a:ln>
        </p:spPr>
        <p:txBody>
          <a:bodyPr/>
          <a:lstStyle/>
          <a:p>
            <a:endParaRPr lang="en-NZ"/>
          </a:p>
        </p:txBody>
      </p:sp>
      <p:pic>
        <p:nvPicPr>
          <p:cNvPr id="18" name="Image 0" descr="preencoded.png"/>
          <p:cNvPicPr>
            <a:picLocks noChangeAspect="1"/>
          </p:cNvPicPr>
          <p:nvPr/>
        </p:nvPicPr>
        <p:blipFill>
          <a:blip r:embed="rId3"/>
          <a:srcRect l="-1" r="-1"/>
          <a:stretch/>
        </p:blipFill>
        <p:spPr>
          <a:xfrm>
            <a:off x="8048625" y="3077617"/>
            <a:ext cx="9010650" cy="5465266"/>
          </a:xfrm>
          <a:prstGeom prst="rect">
            <a:avLst/>
          </a:prstGeom>
        </p:spPr>
      </p:pic>
      <p:pic>
        <p:nvPicPr>
          <p:cNvPr id="19" name="Image 1" descr="preencoded.png"/>
          <p:cNvPicPr>
            <a:picLocks noChangeAspect="1"/>
          </p:cNvPicPr>
          <p:nvPr/>
        </p:nvPicPr>
        <p:blipFill>
          <a:blip r:embed="rId4"/>
          <a:stretch>
            <a:fillRect/>
          </a:stretch>
        </p:blipFill>
        <p:spPr>
          <a:xfrm>
            <a:off x="1066800" y="9410700"/>
            <a:ext cx="486966" cy="419100"/>
          </a:xfrm>
          <a:prstGeom prst="rect">
            <a:avLst/>
          </a:prstGeom>
        </p:spPr>
      </p:pic>
      <p:sp>
        <p:nvSpPr>
          <p:cNvPr id="20" name="Text 16"/>
          <p:cNvSpPr/>
          <p:nvPr/>
        </p:nvSpPr>
        <p:spPr>
          <a:xfrm>
            <a:off x="16981438" y="9477375"/>
            <a:ext cx="315962" cy="323850"/>
          </a:xfrm>
          <a:prstGeom prst="rect">
            <a:avLst/>
          </a:prstGeom>
          <a:noFill/>
          <a:ln/>
        </p:spPr>
        <p:txBody>
          <a:bodyPr wrap="square" lIns="25400" tIns="25400" rIns="25400" bIns="25400" rtlCol="0" anchor="t">
            <a:normAutofit/>
          </a:bodyPr>
          <a:lstStyle/>
          <a:p>
            <a:pPr marL="0" indent="0" algn="l">
              <a:buNone/>
            </a:pPr>
            <a:r>
              <a:rPr lang="en-US" sz="1650" b="1" dirty="0">
                <a:solidFill>
                  <a:srgbClr val="8A93A6"/>
                </a:solidFill>
                <a:latin typeface="Open Sans" pitchFamily="34" charset="0"/>
                <a:ea typeface="Open Sans" pitchFamily="34" charset="-122"/>
                <a:cs typeface="Open Sans" pitchFamily="34" charset="-120"/>
              </a:rPr>
              <a:t>17</a:t>
            </a:r>
            <a:endParaRPr lang="en-US" sz="1650" dirty="0"/>
          </a:p>
        </p:txBody>
      </p:sp>
      <p:sp>
        <p:nvSpPr>
          <p:cNvPr id="22" name="Shape 9">
            <a:extLst>
              <a:ext uri="{FF2B5EF4-FFF2-40B4-BE49-F238E27FC236}">
                <a16:creationId xmlns:a16="http://schemas.microsoft.com/office/drawing/2014/main" id="{6493509D-1425-D1D9-5582-900DE2102DDE}"/>
              </a:ext>
            </a:extLst>
          </p:cNvPr>
          <p:cNvSpPr/>
          <p:nvPr/>
        </p:nvSpPr>
        <p:spPr>
          <a:xfrm>
            <a:off x="1066800" y="5223867"/>
            <a:ext cx="133350" cy="133350"/>
          </a:xfrm>
          <a:prstGeom prst="ellipse">
            <a:avLst/>
          </a:prstGeom>
          <a:solidFill>
            <a:srgbClr val="0A357C"/>
          </a:solidFill>
          <a:ln/>
        </p:spPr>
        <p:txBody>
          <a:bodyPr/>
          <a:lstStyle/>
          <a:p>
            <a:endParaRPr lang="en-NZ"/>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9">
    <p:bg>
      <p:bgPr>
        <a:solidFill>
          <a:srgbClr val="0A357C"/>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l="17147" r="17147"/>
          <a:stretch/>
        </p:blipFill>
        <p:spPr>
          <a:xfrm>
            <a:off x="8778329" y="0"/>
            <a:ext cx="9509671" cy="10287000"/>
          </a:xfrm>
          <a:prstGeom prst="rect">
            <a:avLst/>
          </a:prstGeom>
        </p:spPr>
      </p:pic>
      <p:sp>
        <p:nvSpPr>
          <p:cNvPr id="3" name="Shape 0"/>
          <p:cNvSpPr/>
          <p:nvPr/>
        </p:nvSpPr>
        <p:spPr>
          <a:xfrm>
            <a:off x="0" y="0"/>
            <a:ext cx="10972800" cy="10287000"/>
          </a:xfrm>
          <a:prstGeom prst="rect">
            <a:avLst/>
          </a:prstGeom>
          <a:gradFill rotWithShape="1">
            <a:gsLst>
              <a:gs pos="0">
                <a:srgbClr val="0A357C">
                  <a:alpha val="100000"/>
                </a:srgbClr>
              </a:gs>
              <a:gs pos="82000">
                <a:srgbClr val="0A357C">
                  <a:alpha val="100000"/>
                </a:srgbClr>
              </a:gs>
              <a:gs pos="100000">
                <a:srgbClr val="0A357C">
                  <a:alpha val="0"/>
                </a:srgbClr>
              </a:gs>
            </a:gsLst>
            <a:lin ang="0" scaled="0"/>
          </a:gradFill>
          <a:ln/>
        </p:spPr>
        <p:txBody>
          <a:bodyPr/>
          <a:lstStyle/>
          <a:p>
            <a:endParaRPr lang="en-NZ"/>
          </a:p>
        </p:txBody>
      </p:sp>
      <p:sp>
        <p:nvSpPr>
          <p:cNvPr id="4" name="Text 1"/>
          <p:cNvSpPr/>
          <p:nvPr/>
        </p:nvSpPr>
        <p:spPr>
          <a:xfrm>
            <a:off x="1066800" y="762000"/>
            <a:ext cx="8482682" cy="381000"/>
          </a:xfrm>
          <a:prstGeom prst="rect">
            <a:avLst/>
          </a:prstGeom>
          <a:noFill/>
          <a:ln/>
        </p:spPr>
        <p:txBody>
          <a:bodyPr wrap="square" lIns="25400" tIns="25400" rIns="25400" bIns="25400" rtlCol="0" anchor="t">
            <a:normAutofit/>
          </a:bodyPr>
          <a:lstStyle/>
          <a:p>
            <a:pPr marL="0" indent="0" algn="l">
              <a:buNone/>
            </a:pPr>
            <a:r>
              <a:rPr lang="en-US" sz="1950" b="1" dirty="0">
                <a:solidFill>
                  <a:srgbClr val="AFDBBB"/>
                </a:solidFill>
                <a:latin typeface="Open Sans" pitchFamily="34" charset="0"/>
                <a:ea typeface="Open Sans" pitchFamily="34" charset="-122"/>
                <a:cs typeface="Open Sans" pitchFamily="34" charset="-120"/>
              </a:rPr>
              <a:t>Port of Tauranga - Terminal automation project</a:t>
            </a:r>
            <a:endParaRPr lang="en-US" sz="1950" dirty="0"/>
          </a:p>
        </p:txBody>
      </p:sp>
      <p:sp>
        <p:nvSpPr>
          <p:cNvPr id="5" name="Text 2"/>
          <p:cNvSpPr/>
          <p:nvPr/>
        </p:nvSpPr>
        <p:spPr>
          <a:xfrm>
            <a:off x="1066800" y="1352550"/>
            <a:ext cx="7942875" cy="1107877"/>
          </a:xfrm>
          <a:prstGeom prst="rect">
            <a:avLst/>
          </a:prstGeom>
          <a:noFill/>
          <a:ln/>
        </p:spPr>
        <p:txBody>
          <a:bodyPr wrap="square" lIns="25400" tIns="25400" rIns="25400" bIns="25400" rtlCol="0" anchor="t">
            <a:normAutofit/>
          </a:bodyPr>
          <a:lstStyle/>
          <a:p>
            <a:pPr marL="0" indent="0" algn="l">
              <a:lnSpc>
                <a:spcPct val="79099"/>
              </a:lnSpc>
              <a:buNone/>
            </a:pPr>
            <a:r>
              <a:rPr lang="en-US" sz="3900" b="1" kern="0" spc="-78" dirty="0">
                <a:solidFill>
                  <a:srgbClr val="FFFFFF"/>
                </a:solidFill>
                <a:latin typeface="Open Sans" pitchFamily="34" charset="0"/>
                <a:ea typeface="Open Sans" pitchFamily="34" charset="-122"/>
                <a:cs typeface="Open Sans" pitchFamily="34" charset="-120"/>
              </a:rPr>
              <a:t>Automated Stacking Cranes (ASCs)</a:t>
            </a:r>
            <a:endParaRPr lang="en-US" sz="3900" dirty="0"/>
          </a:p>
        </p:txBody>
      </p:sp>
      <p:sp>
        <p:nvSpPr>
          <p:cNvPr id="6" name="Shape 3"/>
          <p:cNvSpPr/>
          <p:nvPr/>
        </p:nvSpPr>
        <p:spPr>
          <a:xfrm>
            <a:off x="1066800" y="2669977"/>
            <a:ext cx="7711529" cy="28575"/>
          </a:xfrm>
          <a:prstGeom prst="rect">
            <a:avLst/>
          </a:prstGeom>
          <a:solidFill>
            <a:srgbClr val="AFDBBB">
              <a:alpha val="40000"/>
            </a:srgbClr>
          </a:solidFill>
          <a:ln/>
        </p:spPr>
        <p:txBody>
          <a:bodyPr/>
          <a:lstStyle/>
          <a:p>
            <a:endParaRPr lang="en-NZ"/>
          </a:p>
        </p:txBody>
      </p:sp>
      <p:sp>
        <p:nvSpPr>
          <p:cNvPr id="7" name="Text 4"/>
          <p:cNvSpPr/>
          <p:nvPr/>
        </p:nvSpPr>
        <p:spPr>
          <a:xfrm>
            <a:off x="1066800" y="2946202"/>
            <a:ext cx="8482682" cy="428625"/>
          </a:xfrm>
          <a:prstGeom prst="rect">
            <a:avLst/>
          </a:prstGeom>
          <a:noFill/>
          <a:ln/>
        </p:spPr>
        <p:txBody>
          <a:bodyPr wrap="square" lIns="25400" tIns="25400" rIns="25400" bIns="25400" rtlCol="0" anchor="t">
            <a:normAutofit/>
          </a:bodyPr>
          <a:lstStyle/>
          <a:p>
            <a:pPr marL="0" indent="0" algn="l">
              <a:buNone/>
            </a:pPr>
            <a:r>
              <a:rPr lang="en-US" sz="2250" b="1" dirty="0">
                <a:solidFill>
                  <a:srgbClr val="AFDBBB"/>
                </a:solidFill>
                <a:latin typeface="Open Sans" pitchFamily="34" charset="0"/>
                <a:ea typeface="Open Sans" pitchFamily="34" charset="-122"/>
                <a:cs typeface="Open Sans" pitchFamily="34" charset="-120"/>
              </a:rPr>
              <a:t>Progress update</a:t>
            </a:r>
            <a:endParaRPr lang="en-US" sz="2250" dirty="0"/>
          </a:p>
        </p:txBody>
      </p:sp>
      <p:sp>
        <p:nvSpPr>
          <p:cNvPr id="8" name="Shape 5"/>
          <p:cNvSpPr/>
          <p:nvPr/>
        </p:nvSpPr>
        <p:spPr>
          <a:xfrm>
            <a:off x="1066800" y="3679627"/>
            <a:ext cx="104775" cy="104775"/>
          </a:xfrm>
          <a:prstGeom prst="ellipse">
            <a:avLst/>
          </a:prstGeom>
          <a:solidFill>
            <a:srgbClr val="AFDBBB"/>
          </a:solidFill>
          <a:ln/>
        </p:spPr>
        <p:txBody>
          <a:bodyPr/>
          <a:lstStyle/>
          <a:p>
            <a:endParaRPr lang="en-NZ"/>
          </a:p>
        </p:txBody>
      </p:sp>
      <p:sp>
        <p:nvSpPr>
          <p:cNvPr id="9" name="Text 6"/>
          <p:cNvSpPr/>
          <p:nvPr/>
        </p:nvSpPr>
        <p:spPr>
          <a:xfrm>
            <a:off x="1323975" y="3584377"/>
            <a:ext cx="5503962" cy="371475"/>
          </a:xfrm>
          <a:prstGeom prst="rect">
            <a:avLst/>
          </a:prstGeom>
          <a:noFill/>
          <a:ln/>
        </p:spPr>
        <p:txBody>
          <a:bodyPr wrap="square" lIns="25400" tIns="25400" rIns="25400" bIns="25400" rtlCol="0" anchor="t">
            <a:normAutofit/>
          </a:bodyPr>
          <a:lstStyle/>
          <a:p>
            <a:pPr marL="0" indent="0" algn="l">
              <a:lnSpc>
                <a:spcPct val="102941"/>
              </a:lnSpc>
              <a:buNone/>
            </a:pPr>
            <a:r>
              <a:rPr lang="en-US" sz="1875" dirty="0">
                <a:solidFill>
                  <a:srgbClr val="FFFFFF">
                    <a:alpha val="92000"/>
                  </a:srgbClr>
                </a:solidFill>
                <a:latin typeface="Open Sans" pitchFamily="34" charset="0"/>
                <a:ea typeface="Open Sans" pitchFamily="34" charset="-122"/>
                <a:cs typeface="Open Sans" pitchFamily="34" charset="-120"/>
              </a:rPr>
              <a:t>Final-form contract nearing completion.</a:t>
            </a:r>
            <a:endParaRPr lang="en-US" sz="1875" dirty="0"/>
          </a:p>
        </p:txBody>
      </p:sp>
      <p:sp>
        <p:nvSpPr>
          <p:cNvPr id="10" name="Shape 7"/>
          <p:cNvSpPr/>
          <p:nvPr/>
        </p:nvSpPr>
        <p:spPr>
          <a:xfrm>
            <a:off x="1066800" y="4184452"/>
            <a:ext cx="104775" cy="104775"/>
          </a:xfrm>
          <a:prstGeom prst="ellipse">
            <a:avLst/>
          </a:prstGeom>
          <a:solidFill>
            <a:srgbClr val="AFDBBB"/>
          </a:solidFill>
          <a:ln/>
        </p:spPr>
        <p:txBody>
          <a:bodyPr/>
          <a:lstStyle/>
          <a:p>
            <a:endParaRPr lang="en-NZ"/>
          </a:p>
        </p:txBody>
      </p:sp>
      <p:sp>
        <p:nvSpPr>
          <p:cNvPr id="11" name="Text 8"/>
          <p:cNvSpPr/>
          <p:nvPr/>
        </p:nvSpPr>
        <p:spPr>
          <a:xfrm>
            <a:off x="1323975" y="4089202"/>
            <a:ext cx="7677985" cy="704850"/>
          </a:xfrm>
          <a:prstGeom prst="rect">
            <a:avLst/>
          </a:prstGeom>
          <a:noFill/>
          <a:ln/>
        </p:spPr>
        <p:txBody>
          <a:bodyPr wrap="square" lIns="25400" tIns="25400" rIns="25400" bIns="25400" rtlCol="0" anchor="t">
            <a:normAutofit/>
          </a:bodyPr>
          <a:lstStyle/>
          <a:p>
            <a:pPr marL="0" indent="0" algn="l">
              <a:lnSpc>
                <a:spcPct val="102941"/>
              </a:lnSpc>
              <a:buNone/>
            </a:pPr>
            <a:r>
              <a:rPr lang="en-US" sz="1875" dirty="0">
                <a:solidFill>
                  <a:srgbClr val="FFFFFF">
                    <a:alpha val="92000"/>
                  </a:srgbClr>
                </a:solidFill>
                <a:latin typeface="Open Sans" pitchFamily="34" charset="0"/>
                <a:ea typeface="Open Sans" pitchFamily="34" charset="-122"/>
                <a:cs typeface="Open Sans" pitchFamily="34" charset="-120"/>
              </a:rPr>
              <a:t>ASC emulation software has been implemented at the Tauranga Container Terminal to test ASC technology virtually.</a:t>
            </a:r>
            <a:endParaRPr lang="en-US" sz="1875" dirty="0"/>
          </a:p>
        </p:txBody>
      </p:sp>
      <p:sp>
        <p:nvSpPr>
          <p:cNvPr id="12" name="Shape 9"/>
          <p:cNvSpPr/>
          <p:nvPr/>
        </p:nvSpPr>
        <p:spPr>
          <a:xfrm>
            <a:off x="1066800" y="4910137"/>
            <a:ext cx="104775" cy="104775"/>
          </a:xfrm>
          <a:prstGeom prst="ellipse">
            <a:avLst/>
          </a:prstGeom>
          <a:solidFill>
            <a:srgbClr val="AFDBBB"/>
          </a:solidFill>
          <a:ln/>
        </p:spPr>
        <p:txBody>
          <a:bodyPr/>
          <a:lstStyle/>
          <a:p>
            <a:endParaRPr lang="en-NZ"/>
          </a:p>
        </p:txBody>
      </p:sp>
      <p:sp>
        <p:nvSpPr>
          <p:cNvPr id="13" name="Text 10"/>
          <p:cNvSpPr/>
          <p:nvPr/>
        </p:nvSpPr>
        <p:spPr>
          <a:xfrm>
            <a:off x="1323976" y="4805662"/>
            <a:ext cx="7911184" cy="428625"/>
          </a:xfrm>
          <a:prstGeom prst="rect">
            <a:avLst/>
          </a:prstGeom>
          <a:noFill/>
          <a:ln/>
        </p:spPr>
        <p:txBody>
          <a:bodyPr wrap="square" lIns="25400" tIns="25400" rIns="25400" bIns="25400" rtlCol="0" anchor="t">
            <a:noAutofit/>
          </a:bodyPr>
          <a:lstStyle/>
          <a:p>
            <a:pPr marL="0" indent="0" algn="l">
              <a:lnSpc>
                <a:spcPct val="102941"/>
              </a:lnSpc>
              <a:buNone/>
            </a:pPr>
            <a:r>
              <a:rPr lang="en-US" sz="1880" dirty="0">
                <a:solidFill>
                  <a:srgbClr val="FFFFFF">
                    <a:alpha val="92000"/>
                  </a:srgbClr>
                </a:solidFill>
                <a:latin typeface="Open Sans" pitchFamily="34" charset="0"/>
                <a:ea typeface="Open Sans" pitchFamily="34" charset="-122"/>
                <a:cs typeface="Open Sans" pitchFamily="34" charset="-120"/>
              </a:rPr>
              <a:t>Proof of concept for Hybrid terminal operation milestone achieved  </a:t>
            </a:r>
          </a:p>
          <a:p>
            <a:pPr marL="0" indent="0" algn="l">
              <a:lnSpc>
                <a:spcPct val="102941"/>
              </a:lnSpc>
              <a:buNone/>
            </a:pPr>
            <a:r>
              <a:rPr lang="en-US" sz="1880" dirty="0">
                <a:solidFill>
                  <a:srgbClr val="FFFFFF">
                    <a:alpha val="92000"/>
                  </a:srgbClr>
                </a:solidFill>
                <a:latin typeface="Open Sans" pitchFamily="34" charset="0"/>
                <a:ea typeface="Open Sans" pitchFamily="34" charset="-122"/>
                <a:cs typeface="Open Sans" pitchFamily="34" charset="-120"/>
              </a:rPr>
              <a:t>through emulation testing.</a:t>
            </a:r>
            <a:endParaRPr lang="en-US" sz="1880" dirty="0"/>
          </a:p>
        </p:txBody>
      </p:sp>
      <p:sp>
        <p:nvSpPr>
          <p:cNvPr id="14" name="Shape 11"/>
          <p:cNvSpPr/>
          <p:nvPr/>
        </p:nvSpPr>
        <p:spPr>
          <a:xfrm>
            <a:off x="1062037" y="5629423"/>
            <a:ext cx="104775" cy="104775"/>
          </a:xfrm>
          <a:prstGeom prst="ellipse">
            <a:avLst/>
          </a:prstGeom>
          <a:solidFill>
            <a:srgbClr val="AFDBBB"/>
          </a:solidFill>
          <a:ln/>
        </p:spPr>
        <p:txBody>
          <a:bodyPr/>
          <a:lstStyle/>
          <a:p>
            <a:endParaRPr lang="en-NZ"/>
          </a:p>
        </p:txBody>
      </p:sp>
      <p:sp>
        <p:nvSpPr>
          <p:cNvPr id="15" name="Text 12"/>
          <p:cNvSpPr/>
          <p:nvPr/>
        </p:nvSpPr>
        <p:spPr>
          <a:xfrm>
            <a:off x="1323975" y="5508427"/>
            <a:ext cx="6822162" cy="371475"/>
          </a:xfrm>
          <a:prstGeom prst="rect">
            <a:avLst/>
          </a:prstGeom>
          <a:noFill/>
          <a:ln/>
        </p:spPr>
        <p:txBody>
          <a:bodyPr wrap="square" lIns="25400" tIns="25400" rIns="25400" bIns="25400" rtlCol="0" anchor="t">
            <a:normAutofit/>
          </a:bodyPr>
          <a:lstStyle/>
          <a:p>
            <a:pPr marL="0" indent="0" algn="l">
              <a:lnSpc>
                <a:spcPct val="102941"/>
              </a:lnSpc>
              <a:buNone/>
            </a:pPr>
            <a:r>
              <a:rPr lang="en-US" sz="1875" dirty="0">
                <a:solidFill>
                  <a:srgbClr val="FFFFFF">
                    <a:alpha val="92000"/>
                  </a:srgbClr>
                </a:solidFill>
                <a:latin typeface="Open Sans" pitchFamily="34" charset="0"/>
                <a:ea typeface="Open Sans" pitchFamily="34" charset="-122"/>
                <a:cs typeface="Open Sans" pitchFamily="34" charset="-120"/>
              </a:rPr>
              <a:t>Deployment of ASCs linked to timing of berth extension.</a:t>
            </a:r>
            <a:endParaRPr lang="en-US" sz="1875" dirty="0"/>
          </a:p>
        </p:txBody>
      </p:sp>
      <p:sp>
        <p:nvSpPr>
          <p:cNvPr id="16" name="Shape 13"/>
          <p:cNvSpPr/>
          <p:nvPr/>
        </p:nvSpPr>
        <p:spPr>
          <a:xfrm>
            <a:off x="1066800" y="6032302"/>
            <a:ext cx="104775" cy="104775"/>
          </a:xfrm>
          <a:prstGeom prst="ellipse">
            <a:avLst/>
          </a:prstGeom>
          <a:solidFill>
            <a:srgbClr val="AFDBBB"/>
          </a:solidFill>
          <a:ln/>
        </p:spPr>
        <p:txBody>
          <a:bodyPr/>
          <a:lstStyle/>
          <a:p>
            <a:endParaRPr lang="en-NZ"/>
          </a:p>
        </p:txBody>
      </p:sp>
      <p:sp>
        <p:nvSpPr>
          <p:cNvPr id="17" name="Text 14"/>
          <p:cNvSpPr/>
          <p:nvPr/>
        </p:nvSpPr>
        <p:spPr>
          <a:xfrm>
            <a:off x="1323975" y="5937052"/>
            <a:ext cx="7677985" cy="1038225"/>
          </a:xfrm>
          <a:prstGeom prst="rect">
            <a:avLst/>
          </a:prstGeom>
          <a:noFill/>
          <a:ln/>
        </p:spPr>
        <p:txBody>
          <a:bodyPr wrap="square" lIns="25400" tIns="25400" rIns="25400" bIns="25400" rtlCol="0" anchor="t">
            <a:normAutofit/>
          </a:bodyPr>
          <a:lstStyle/>
          <a:p>
            <a:pPr marL="0" indent="0" algn="l">
              <a:lnSpc>
                <a:spcPct val="102941"/>
              </a:lnSpc>
              <a:buNone/>
            </a:pPr>
            <a:r>
              <a:rPr lang="en-US" sz="1875" dirty="0">
                <a:solidFill>
                  <a:srgbClr val="FFFFFF">
                    <a:alpha val="92000"/>
                  </a:srgbClr>
                </a:solidFill>
                <a:latin typeface="Open Sans" pitchFamily="34" charset="0"/>
                <a:ea typeface="Open Sans" pitchFamily="34" charset="-122"/>
                <a:cs typeface="Open Sans" pitchFamily="34" charset="-120"/>
              </a:rPr>
              <a:t>Staged bolt-on introduction of ASCs relative to volume growth requirements. Implementation planned over four phases (nine ASC blocks).</a:t>
            </a:r>
            <a:endParaRPr lang="en-US" sz="1875" dirty="0"/>
          </a:p>
        </p:txBody>
      </p:sp>
      <p:sp>
        <p:nvSpPr>
          <p:cNvPr id="18" name="Shape 15"/>
          <p:cNvSpPr/>
          <p:nvPr/>
        </p:nvSpPr>
        <p:spPr>
          <a:xfrm>
            <a:off x="1071696" y="7087221"/>
            <a:ext cx="104775" cy="104775"/>
          </a:xfrm>
          <a:prstGeom prst="ellipse">
            <a:avLst/>
          </a:prstGeom>
          <a:solidFill>
            <a:srgbClr val="AFDBBB"/>
          </a:solidFill>
          <a:ln/>
        </p:spPr>
        <p:txBody>
          <a:bodyPr/>
          <a:lstStyle/>
          <a:p>
            <a:endParaRPr lang="en-NZ"/>
          </a:p>
        </p:txBody>
      </p:sp>
      <p:sp>
        <p:nvSpPr>
          <p:cNvPr id="19" name="Text 16"/>
          <p:cNvSpPr/>
          <p:nvPr/>
        </p:nvSpPr>
        <p:spPr>
          <a:xfrm>
            <a:off x="1323975" y="6980862"/>
            <a:ext cx="6317933" cy="371475"/>
          </a:xfrm>
          <a:prstGeom prst="rect">
            <a:avLst/>
          </a:prstGeom>
          <a:noFill/>
          <a:ln/>
        </p:spPr>
        <p:txBody>
          <a:bodyPr wrap="square" lIns="25400" tIns="25400" rIns="25400" bIns="25400" rtlCol="0" anchor="t">
            <a:normAutofit/>
          </a:bodyPr>
          <a:lstStyle/>
          <a:p>
            <a:pPr marL="0" indent="0" algn="l">
              <a:lnSpc>
                <a:spcPct val="102941"/>
              </a:lnSpc>
              <a:buNone/>
            </a:pPr>
            <a:r>
              <a:rPr lang="en-US" sz="1875" dirty="0">
                <a:solidFill>
                  <a:srgbClr val="FFFFFF">
                    <a:alpha val="92000"/>
                  </a:srgbClr>
                </a:solidFill>
                <a:latin typeface="Open Sans" pitchFamily="34" charset="0"/>
                <a:ea typeface="Open Sans" pitchFamily="34" charset="-122"/>
                <a:cs typeface="Open Sans" pitchFamily="34" charset="-120"/>
              </a:rPr>
              <a:t>Stage one (two ASC blocks) cost circa ~ $100 million.</a:t>
            </a:r>
            <a:endParaRPr lang="en-US" sz="1875" dirty="0"/>
          </a:p>
        </p:txBody>
      </p:sp>
      <p:sp>
        <p:nvSpPr>
          <p:cNvPr id="20" name="Shape 17"/>
          <p:cNvSpPr/>
          <p:nvPr/>
        </p:nvSpPr>
        <p:spPr>
          <a:xfrm>
            <a:off x="1066800" y="8081962"/>
            <a:ext cx="7711529" cy="1062038"/>
          </a:xfrm>
          <a:custGeom>
            <a:avLst/>
            <a:gdLst/>
            <a:ahLst/>
            <a:cxnLst/>
            <a:rect l="l" t="t" r="r" b="b"/>
            <a:pathLst>
              <a:path w="7711529" h="1062038">
                <a:moveTo>
                  <a:pt x="0" y="0"/>
                </a:moveTo>
                <a:lnTo>
                  <a:pt x="7635329" y="0"/>
                </a:lnTo>
                <a:arcTo wR="76200" hR="76200" stAng="16200000" swAng="5400000"/>
                <a:lnTo>
                  <a:pt x="7711529" y="985838"/>
                </a:lnTo>
                <a:arcTo wR="76200" hR="76200" stAng="0" swAng="5400000"/>
                <a:lnTo>
                  <a:pt x="0" y="1062038"/>
                </a:lnTo>
                <a:lnTo>
                  <a:pt x="0" y="0"/>
                </a:lnTo>
                <a:close/>
              </a:path>
            </a:pathLst>
          </a:custGeom>
          <a:solidFill>
            <a:srgbClr val="AFDBBB">
              <a:alpha val="16000"/>
            </a:srgbClr>
          </a:solidFill>
          <a:ln/>
        </p:spPr>
        <p:txBody>
          <a:bodyPr/>
          <a:lstStyle/>
          <a:p>
            <a:endParaRPr lang="en-NZ"/>
          </a:p>
        </p:txBody>
      </p:sp>
      <p:sp>
        <p:nvSpPr>
          <p:cNvPr id="21" name="Shape 18"/>
          <p:cNvSpPr/>
          <p:nvPr/>
        </p:nvSpPr>
        <p:spPr>
          <a:xfrm>
            <a:off x="1066800" y="8081962"/>
            <a:ext cx="47625" cy="1062038"/>
          </a:xfrm>
          <a:prstGeom prst="rect">
            <a:avLst/>
          </a:prstGeom>
          <a:solidFill>
            <a:srgbClr val="AFDBBB"/>
          </a:solidFill>
          <a:ln/>
        </p:spPr>
        <p:txBody>
          <a:bodyPr/>
          <a:lstStyle/>
          <a:p>
            <a:endParaRPr lang="en-NZ"/>
          </a:p>
        </p:txBody>
      </p:sp>
      <p:sp>
        <p:nvSpPr>
          <p:cNvPr id="22" name="Text 19"/>
          <p:cNvSpPr/>
          <p:nvPr/>
        </p:nvSpPr>
        <p:spPr>
          <a:xfrm>
            <a:off x="1362075" y="8291512"/>
            <a:ext cx="7399950" cy="681038"/>
          </a:xfrm>
          <a:prstGeom prst="rect">
            <a:avLst/>
          </a:prstGeom>
          <a:noFill/>
          <a:ln/>
        </p:spPr>
        <p:txBody>
          <a:bodyPr wrap="square" lIns="25400" tIns="25400" rIns="25400" bIns="25400" rtlCol="0" anchor="t">
            <a:normAutofit/>
          </a:bodyPr>
          <a:lstStyle/>
          <a:p>
            <a:pPr marL="0" indent="0" algn="l">
              <a:lnSpc>
                <a:spcPct val="99265"/>
              </a:lnSpc>
              <a:buNone/>
            </a:pPr>
            <a:r>
              <a:rPr lang="en-US" sz="1875" b="1" dirty="0">
                <a:solidFill>
                  <a:srgbClr val="FFFFFF"/>
                </a:solidFill>
                <a:latin typeface="Open Sans" pitchFamily="34" charset="0"/>
                <a:ea typeface="Open Sans" pitchFamily="34" charset="-122"/>
                <a:cs typeface="Open Sans" pitchFamily="34" charset="-120"/>
              </a:rPr>
              <a:t>Fully electric ASCs ~75% reduction in emissions relative to a traditional straddle operation.</a:t>
            </a:r>
            <a:endParaRPr lang="en-US" sz="1875" dirty="0"/>
          </a:p>
        </p:txBody>
      </p:sp>
      <p:pic>
        <p:nvPicPr>
          <p:cNvPr id="23" name="Image 1" descr="preencoded.png"/>
          <p:cNvPicPr>
            <a:picLocks noChangeAspect="1"/>
          </p:cNvPicPr>
          <p:nvPr/>
        </p:nvPicPr>
        <p:blipFill>
          <a:blip r:embed="rId4"/>
          <a:stretch>
            <a:fillRect/>
          </a:stretch>
        </p:blipFill>
        <p:spPr>
          <a:xfrm>
            <a:off x="1066800" y="9410700"/>
            <a:ext cx="486966" cy="419100"/>
          </a:xfrm>
          <a:prstGeom prst="rect">
            <a:avLst/>
          </a:prstGeom>
        </p:spPr>
      </p:pic>
      <p:sp>
        <p:nvSpPr>
          <p:cNvPr id="24" name="Text 20"/>
          <p:cNvSpPr/>
          <p:nvPr/>
        </p:nvSpPr>
        <p:spPr>
          <a:xfrm>
            <a:off x="17514838" y="9544050"/>
            <a:ext cx="315962" cy="323850"/>
          </a:xfrm>
          <a:prstGeom prst="rect">
            <a:avLst/>
          </a:prstGeom>
          <a:noFill/>
          <a:ln/>
        </p:spPr>
        <p:txBody>
          <a:bodyPr wrap="square" lIns="25400" tIns="25400" rIns="25400" bIns="25400" rtlCol="0" anchor="t">
            <a:normAutofit/>
          </a:bodyPr>
          <a:lstStyle/>
          <a:p>
            <a:pPr marL="0" indent="0" algn="l">
              <a:buNone/>
            </a:pPr>
            <a:r>
              <a:rPr lang="en-US" sz="1650" b="1" dirty="0">
                <a:solidFill>
                  <a:srgbClr val="FFFFFF">
                    <a:alpha val="85000"/>
                  </a:srgbClr>
                </a:solidFill>
                <a:latin typeface="Open Sans" pitchFamily="34" charset="0"/>
                <a:ea typeface="Open Sans" pitchFamily="34" charset="-122"/>
                <a:cs typeface="Open Sans" pitchFamily="34" charset="-120"/>
              </a:rPr>
              <a:t>18</a:t>
            </a:r>
            <a:endParaRPr lang="en-US" sz="16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1066800" y="1247775"/>
            <a:ext cx="17769840" cy="762000"/>
          </a:xfrm>
          <a:prstGeom prst="rect">
            <a:avLst/>
          </a:prstGeom>
          <a:noFill/>
          <a:ln/>
        </p:spPr>
        <p:txBody>
          <a:bodyPr wrap="square" lIns="25400" tIns="25400" rIns="25400" bIns="25400" rtlCol="0" anchor="t">
            <a:normAutofit/>
          </a:bodyPr>
          <a:lstStyle/>
          <a:p>
            <a:pPr marL="0" indent="0" algn="l">
              <a:buNone/>
            </a:pPr>
            <a:r>
              <a:rPr lang="en-US" sz="4200" b="1" kern="0" spc="-84" dirty="0">
                <a:solidFill>
                  <a:srgbClr val="0A357C"/>
                </a:solidFill>
                <a:latin typeface="Open Sans" pitchFamily="34" charset="0"/>
                <a:ea typeface="Open Sans" pitchFamily="34" charset="-122"/>
                <a:cs typeface="Open Sans" pitchFamily="34" charset="-120"/>
              </a:rPr>
              <a:t>Northport Group</a:t>
            </a:r>
            <a:endParaRPr lang="en-US" sz="4200" dirty="0"/>
          </a:p>
        </p:txBody>
      </p:sp>
      <p:sp>
        <p:nvSpPr>
          <p:cNvPr id="4" name="Shape 2"/>
          <p:cNvSpPr/>
          <p:nvPr/>
        </p:nvSpPr>
        <p:spPr>
          <a:xfrm>
            <a:off x="1066800" y="2105025"/>
            <a:ext cx="16154400" cy="28575"/>
          </a:xfrm>
          <a:prstGeom prst="rect">
            <a:avLst/>
          </a:prstGeom>
          <a:solidFill>
            <a:srgbClr val="DBF0EC"/>
          </a:solidFill>
          <a:ln/>
        </p:spPr>
        <p:txBody>
          <a:bodyPr/>
          <a:lstStyle/>
          <a:p>
            <a:endParaRPr lang="en-NZ"/>
          </a:p>
        </p:txBody>
      </p:sp>
      <p:sp>
        <p:nvSpPr>
          <p:cNvPr id="5" name="Shape 3"/>
          <p:cNvSpPr/>
          <p:nvPr/>
        </p:nvSpPr>
        <p:spPr>
          <a:xfrm>
            <a:off x="1066800" y="2571750"/>
            <a:ext cx="104775" cy="104775"/>
          </a:xfrm>
          <a:prstGeom prst="ellipse">
            <a:avLst/>
          </a:prstGeom>
          <a:solidFill>
            <a:srgbClr val="618F6D"/>
          </a:solidFill>
          <a:ln/>
        </p:spPr>
        <p:txBody>
          <a:bodyPr/>
          <a:lstStyle/>
          <a:p>
            <a:endParaRPr lang="en-NZ"/>
          </a:p>
        </p:txBody>
      </p:sp>
      <p:sp>
        <p:nvSpPr>
          <p:cNvPr id="6" name="Text 4"/>
          <p:cNvSpPr/>
          <p:nvPr/>
        </p:nvSpPr>
        <p:spPr>
          <a:xfrm>
            <a:off x="1323975" y="2476500"/>
            <a:ext cx="4774629" cy="371475"/>
          </a:xfrm>
          <a:prstGeom prst="rect">
            <a:avLst/>
          </a:prstGeom>
          <a:noFill/>
          <a:ln/>
        </p:spPr>
        <p:txBody>
          <a:bodyPr wrap="square" lIns="25400" tIns="25400" rIns="25400" bIns="25400" rtlCol="0" anchor="t">
            <a:normAutofit/>
          </a:bodyPr>
          <a:lstStyle/>
          <a:p>
            <a:pPr marL="0" indent="0" algn="l">
              <a:lnSpc>
                <a:spcPct val="102941"/>
              </a:lnSpc>
              <a:buNone/>
            </a:pPr>
            <a:r>
              <a:rPr lang="en-US" sz="1875" dirty="0">
                <a:solidFill>
                  <a:srgbClr val="2C3A57"/>
                </a:solidFill>
                <a:latin typeface="Open Sans" pitchFamily="34" charset="0"/>
                <a:ea typeface="Open Sans" pitchFamily="34" charset="-122"/>
                <a:cs typeface="Open Sans" pitchFamily="34" charset="-120"/>
              </a:rPr>
              <a:t>Northport Group established July 2025.</a:t>
            </a:r>
            <a:endParaRPr lang="en-US" sz="1875" dirty="0"/>
          </a:p>
        </p:txBody>
      </p:sp>
      <p:sp>
        <p:nvSpPr>
          <p:cNvPr id="7" name="Shape 5"/>
          <p:cNvSpPr/>
          <p:nvPr/>
        </p:nvSpPr>
        <p:spPr>
          <a:xfrm>
            <a:off x="1066800" y="3095625"/>
            <a:ext cx="104775" cy="104775"/>
          </a:xfrm>
          <a:prstGeom prst="ellipse">
            <a:avLst/>
          </a:prstGeom>
          <a:solidFill>
            <a:srgbClr val="618F6D"/>
          </a:solidFill>
          <a:ln/>
        </p:spPr>
        <p:txBody>
          <a:bodyPr/>
          <a:lstStyle/>
          <a:p>
            <a:endParaRPr lang="en-NZ"/>
          </a:p>
        </p:txBody>
      </p:sp>
      <p:sp>
        <p:nvSpPr>
          <p:cNvPr id="8" name="Text 6"/>
          <p:cNvSpPr/>
          <p:nvPr/>
        </p:nvSpPr>
        <p:spPr>
          <a:xfrm>
            <a:off x="1323975" y="3000375"/>
            <a:ext cx="7779925" cy="704850"/>
          </a:xfrm>
          <a:prstGeom prst="rect">
            <a:avLst/>
          </a:prstGeom>
          <a:noFill/>
          <a:ln/>
        </p:spPr>
        <p:txBody>
          <a:bodyPr wrap="square" lIns="25400" tIns="25400" rIns="25400" bIns="25400" rtlCol="0" anchor="t">
            <a:normAutofit/>
          </a:bodyPr>
          <a:lstStyle/>
          <a:p>
            <a:pPr marL="0" indent="0" algn="l">
              <a:lnSpc>
                <a:spcPct val="102941"/>
              </a:lnSpc>
              <a:buNone/>
            </a:pPr>
            <a:r>
              <a:rPr lang="en-US" sz="1875" dirty="0">
                <a:solidFill>
                  <a:srgbClr val="2C3A57"/>
                </a:solidFill>
                <a:latin typeface="Open Sans" pitchFamily="34" charset="0"/>
                <a:ea typeface="Open Sans" pitchFamily="34" charset="-122"/>
                <a:cs typeface="Open Sans" pitchFamily="34" charset="-120"/>
              </a:rPr>
              <a:t>Northport's Vision for Growth resource consent granted October 2025.</a:t>
            </a:r>
            <a:endParaRPr lang="en-US" sz="1875" dirty="0"/>
          </a:p>
        </p:txBody>
      </p:sp>
      <p:sp>
        <p:nvSpPr>
          <p:cNvPr id="9" name="Shape 7"/>
          <p:cNvSpPr/>
          <p:nvPr/>
        </p:nvSpPr>
        <p:spPr>
          <a:xfrm>
            <a:off x="1066800" y="3952875"/>
            <a:ext cx="104775" cy="104775"/>
          </a:xfrm>
          <a:prstGeom prst="ellipse">
            <a:avLst/>
          </a:prstGeom>
          <a:solidFill>
            <a:srgbClr val="618F6D"/>
          </a:solidFill>
          <a:ln/>
        </p:spPr>
        <p:txBody>
          <a:bodyPr/>
          <a:lstStyle/>
          <a:p>
            <a:endParaRPr lang="en-NZ"/>
          </a:p>
        </p:txBody>
      </p:sp>
      <p:sp>
        <p:nvSpPr>
          <p:cNvPr id="10" name="Text 8"/>
          <p:cNvSpPr/>
          <p:nvPr/>
        </p:nvSpPr>
        <p:spPr>
          <a:xfrm>
            <a:off x="1323975" y="3857625"/>
            <a:ext cx="7779925" cy="704850"/>
          </a:xfrm>
          <a:prstGeom prst="rect">
            <a:avLst/>
          </a:prstGeom>
          <a:noFill/>
          <a:ln/>
        </p:spPr>
        <p:txBody>
          <a:bodyPr wrap="square" lIns="25400" tIns="25400" rIns="25400" bIns="25400" rtlCol="0" anchor="t">
            <a:normAutofit/>
          </a:bodyPr>
          <a:lstStyle/>
          <a:p>
            <a:pPr marL="0" indent="0" algn="l">
              <a:lnSpc>
                <a:spcPct val="102941"/>
              </a:lnSpc>
              <a:buNone/>
            </a:pPr>
            <a:r>
              <a:rPr lang="en-US" sz="1875" dirty="0">
                <a:solidFill>
                  <a:srgbClr val="2C3A57"/>
                </a:solidFill>
                <a:latin typeface="Open Sans" pitchFamily="34" charset="0"/>
                <a:ea typeface="Open Sans" pitchFamily="34" charset="-122"/>
                <a:cs typeface="Open Sans" pitchFamily="34" charset="-120"/>
              </a:rPr>
              <a:t>Government commitment to roading infrastructure investments improving connectivity to Northport.</a:t>
            </a:r>
            <a:endParaRPr lang="en-US" sz="1875" dirty="0"/>
          </a:p>
        </p:txBody>
      </p:sp>
      <p:sp>
        <p:nvSpPr>
          <p:cNvPr id="11" name="Shape 9"/>
          <p:cNvSpPr/>
          <p:nvPr/>
        </p:nvSpPr>
        <p:spPr>
          <a:xfrm>
            <a:off x="1066800" y="4810125"/>
            <a:ext cx="104775" cy="104775"/>
          </a:xfrm>
          <a:prstGeom prst="ellipse">
            <a:avLst/>
          </a:prstGeom>
          <a:solidFill>
            <a:srgbClr val="618F6D"/>
          </a:solidFill>
          <a:ln/>
        </p:spPr>
        <p:txBody>
          <a:bodyPr/>
          <a:lstStyle/>
          <a:p>
            <a:endParaRPr lang="en-NZ"/>
          </a:p>
        </p:txBody>
      </p:sp>
      <p:sp>
        <p:nvSpPr>
          <p:cNvPr id="12" name="Text 10"/>
          <p:cNvSpPr/>
          <p:nvPr/>
        </p:nvSpPr>
        <p:spPr>
          <a:xfrm>
            <a:off x="1323975" y="4714875"/>
            <a:ext cx="7779925" cy="1371600"/>
          </a:xfrm>
          <a:prstGeom prst="rect">
            <a:avLst/>
          </a:prstGeom>
          <a:noFill/>
          <a:ln/>
        </p:spPr>
        <p:txBody>
          <a:bodyPr wrap="square" lIns="25400" tIns="25400" rIns="25400" bIns="25400" rtlCol="0" anchor="t">
            <a:normAutofit/>
          </a:bodyPr>
          <a:lstStyle/>
          <a:p>
            <a:pPr marL="0" indent="0" algn="l">
              <a:lnSpc>
                <a:spcPct val="102941"/>
              </a:lnSpc>
              <a:buNone/>
            </a:pPr>
            <a:r>
              <a:rPr lang="en-US" sz="1875" dirty="0">
                <a:solidFill>
                  <a:srgbClr val="2C3A57"/>
                </a:solidFill>
                <a:latin typeface="Open Sans" pitchFamily="34" charset="0"/>
                <a:ea typeface="Open Sans" pitchFamily="34" charset="-122"/>
                <a:cs typeface="Open Sans" pitchFamily="34" charset="-120"/>
              </a:rPr>
              <a:t>Marsden rail spur currently under detailed engineering and cost evaluation by KiwiRail. KiwiRail has selected Acciona, Downer/HEB and Martinus Rail to compete on lower-cost design options before Government funding decision.</a:t>
            </a:r>
            <a:endParaRPr lang="en-US" sz="1875" dirty="0"/>
          </a:p>
        </p:txBody>
      </p:sp>
      <p:sp>
        <p:nvSpPr>
          <p:cNvPr id="13" name="Shape 11"/>
          <p:cNvSpPr/>
          <p:nvPr/>
        </p:nvSpPr>
        <p:spPr>
          <a:xfrm>
            <a:off x="1066800" y="6334125"/>
            <a:ext cx="104775" cy="104775"/>
          </a:xfrm>
          <a:prstGeom prst="ellipse">
            <a:avLst/>
          </a:prstGeom>
          <a:solidFill>
            <a:srgbClr val="618F6D"/>
          </a:solidFill>
          <a:ln/>
        </p:spPr>
        <p:txBody>
          <a:bodyPr/>
          <a:lstStyle/>
          <a:p>
            <a:endParaRPr lang="en-NZ"/>
          </a:p>
        </p:txBody>
      </p:sp>
      <p:sp>
        <p:nvSpPr>
          <p:cNvPr id="14" name="Text 12"/>
          <p:cNvSpPr/>
          <p:nvPr/>
        </p:nvSpPr>
        <p:spPr>
          <a:xfrm>
            <a:off x="1323975" y="6238875"/>
            <a:ext cx="7905929" cy="371475"/>
          </a:xfrm>
          <a:prstGeom prst="rect">
            <a:avLst/>
          </a:prstGeom>
          <a:noFill/>
          <a:ln/>
        </p:spPr>
        <p:txBody>
          <a:bodyPr wrap="square" lIns="25400" tIns="25400" rIns="25400" bIns="25400" rtlCol="0" anchor="t">
            <a:normAutofit/>
          </a:bodyPr>
          <a:lstStyle/>
          <a:p>
            <a:pPr marL="0" indent="0" algn="l">
              <a:lnSpc>
                <a:spcPct val="102941"/>
              </a:lnSpc>
              <a:buNone/>
            </a:pPr>
            <a:r>
              <a:rPr lang="en-US" sz="1875" dirty="0">
                <a:solidFill>
                  <a:srgbClr val="2C3A57"/>
                </a:solidFill>
                <a:latin typeface="Open Sans" pitchFamily="34" charset="0"/>
                <a:ea typeface="Open Sans" pitchFamily="34" charset="-122"/>
                <a:cs typeface="Open Sans" pitchFamily="34" charset="-120"/>
              </a:rPr>
              <a:t>Berth 3 container terminal extension linked to timing of rail spur.</a:t>
            </a:r>
            <a:endParaRPr lang="en-US" sz="1875" dirty="0"/>
          </a:p>
        </p:txBody>
      </p:sp>
      <p:sp>
        <p:nvSpPr>
          <p:cNvPr id="15" name="Shape 13"/>
          <p:cNvSpPr/>
          <p:nvPr/>
        </p:nvSpPr>
        <p:spPr>
          <a:xfrm>
            <a:off x="1066800" y="6858000"/>
            <a:ext cx="104775" cy="104775"/>
          </a:xfrm>
          <a:prstGeom prst="ellipse">
            <a:avLst/>
          </a:prstGeom>
          <a:solidFill>
            <a:srgbClr val="618F6D"/>
          </a:solidFill>
          <a:ln/>
        </p:spPr>
        <p:txBody>
          <a:bodyPr/>
          <a:lstStyle/>
          <a:p>
            <a:endParaRPr lang="en-NZ"/>
          </a:p>
        </p:txBody>
      </p:sp>
      <p:sp>
        <p:nvSpPr>
          <p:cNvPr id="16" name="Text 14"/>
          <p:cNvSpPr/>
          <p:nvPr/>
        </p:nvSpPr>
        <p:spPr>
          <a:xfrm>
            <a:off x="1323975" y="6762750"/>
            <a:ext cx="7779925" cy="704850"/>
          </a:xfrm>
          <a:prstGeom prst="rect">
            <a:avLst/>
          </a:prstGeom>
          <a:noFill/>
          <a:ln/>
        </p:spPr>
        <p:txBody>
          <a:bodyPr wrap="square" lIns="25400" tIns="25400" rIns="25400" bIns="25400" rtlCol="0" anchor="t">
            <a:normAutofit/>
          </a:bodyPr>
          <a:lstStyle/>
          <a:p>
            <a:pPr marL="0" indent="0" algn="l">
              <a:lnSpc>
                <a:spcPct val="102941"/>
              </a:lnSpc>
              <a:buNone/>
            </a:pPr>
            <a:r>
              <a:rPr lang="en-US" sz="1875" dirty="0">
                <a:solidFill>
                  <a:srgbClr val="2C3A57"/>
                </a:solidFill>
                <a:latin typeface="Open Sans" pitchFamily="34" charset="0"/>
                <a:ea typeface="Open Sans" pitchFamily="34" charset="-122"/>
                <a:cs typeface="Open Sans" pitchFamily="34" charset="-120"/>
              </a:rPr>
              <a:t>New Northport Group Chief Executive, Rhys Jones, commenced 1 July 2026.</a:t>
            </a:r>
            <a:endParaRPr lang="en-US" sz="1875" dirty="0"/>
          </a:p>
        </p:txBody>
      </p:sp>
      <p:sp>
        <p:nvSpPr>
          <p:cNvPr id="17" name="Text 15"/>
          <p:cNvSpPr/>
          <p:nvPr/>
        </p:nvSpPr>
        <p:spPr>
          <a:xfrm>
            <a:off x="9410700" y="2476500"/>
            <a:ext cx="8591550" cy="381000"/>
          </a:xfrm>
          <a:prstGeom prst="rect">
            <a:avLst/>
          </a:prstGeom>
          <a:noFill/>
          <a:ln/>
        </p:spPr>
        <p:txBody>
          <a:bodyPr wrap="square" lIns="25400" tIns="25400" rIns="25400" bIns="25400" rtlCol="0" anchor="t">
            <a:normAutofit/>
          </a:bodyPr>
          <a:lstStyle/>
          <a:p>
            <a:pPr marL="0" indent="0" algn="l">
              <a:buNone/>
            </a:pPr>
            <a:r>
              <a:rPr lang="en-US" sz="1950" b="1" dirty="0">
                <a:solidFill>
                  <a:srgbClr val="0A357C"/>
                </a:solidFill>
                <a:latin typeface="Open Sans" pitchFamily="34" charset="0"/>
                <a:ea typeface="Open Sans" pitchFamily="34" charset="-122"/>
                <a:cs typeface="Open Sans" pitchFamily="34" charset="-120"/>
              </a:rPr>
              <a:t>Current</a:t>
            </a:r>
            <a:endParaRPr lang="en-US" sz="1950" dirty="0"/>
          </a:p>
        </p:txBody>
      </p:sp>
      <p:sp>
        <p:nvSpPr>
          <p:cNvPr id="19" name="Text 16"/>
          <p:cNvSpPr/>
          <p:nvPr/>
        </p:nvSpPr>
        <p:spPr>
          <a:xfrm>
            <a:off x="9410700" y="5924550"/>
            <a:ext cx="8591550" cy="381000"/>
          </a:xfrm>
          <a:prstGeom prst="rect">
            <a:avLst/>
          </a:prstGeom>
          <a:noFill/>
          <a:ln/>
        </p:spPr>
        <p:txBody>
          <a:bodyPr wrap="square" lIns="25400" tIns="25400" rIns="25400" bIns="25400" rtlCol="0" anchor="t">
            <a:normAutofit/>
          </a:bodyPr>
          <a:lstStyle/>
          <a:p>
            <a:pPr marL="0" indent="0" algn="l">
              <a:buNone/>
            </a:pPr>
            <a:r>
              <a:rPr lang="en-US" sz="1950" b="1" dirty="0">
                <a:solidFill>
                  <a:srgbClr val="618F6D"/>
                </a:solidFill>
                <a:latin typeface="Open Sans" pitchFamily="34" charset="0"/>
                <a:ea typeface="Open Sans" pitchFamily="34" charset="-122"/>
                <a:cs typeface="Open Sans" pitchFamily="34" charset="-120"/>
              </a:rPr>
              <a:t>Future – now consented</a:t>
            </a:r>
            <a:endParaRPr lang="en-US" sz="1950" dirty="0"/>
          </a:p>
        </p:txBody>
      </p:sp>
      <p:pic>
        <p:nvPicPr>
          <p:cNvPr id="21" name="Image 2" descr="preencoded.png"/>
          <p:cNvPicPr>
            <a:picLocks noChangeAspect="1"/>
          </p:cNvPicPr>
          <p:nvPr/>
        </p:nvPicPr>
        <p:blipFill>
          <a:blip r:embed="rId3"/>
          <a:stretch>
            <a:fillRect/>
          </a:stretch>
        </p:blipFill>
        <p:spPr>
          <a:xfrm>
            <a:off x="1066800" y="9410700"/>
            <a:ext cx="486966" cy="419100"/>
          </a:xfrm>
          <a:prstGeom prst="rect">
            <a:avLst/>
          </a:prstGeom>
        </p:spPr>
      </p:pic>
      <p:sp>
        <p:nvSpPr>
          <p:cNvPr id="22" name="Text 17"/>
          <p:cNvSpPr/>
          <p:nvPr/>
        </p:nvSpPr>
        <p:spPr>
          <a:xfrm>
            <a:off x="16981438" y="9477375"/>
            <a:ext cx="315962" cy="323850"/>
          </a:xfrm>
          <a:prstGeom prst="rect">
            <a:avLst/>
          </a:prstGeom>
          <a:noFill/>
          <a:ln/>
        </p:spPr>
        <p:txBody>
          <a:bodyPr wrap="square" lIns="25400" tIns="25400" rIns="25400" bIns="25400" rtlCol="0" anchor="t">
            <a:normAutofit/>
          </a:bodyPr>
          <a:lstStyle/>
          <a:p>
            <a:pPr marL="0" indent="0" algn="l">
              <a:buNone/>
            </a:pPr>
            <a:r>
              <a:rPr lang="en-US" sz="1650" b="1" dirty="0">
                <a:solidFill>
                  <a:srgbClr val="8A93A6"/>
                </a:solidFill>
                <a:latin typeface="Open Sans" pitchFamily="34" charset="0"/>
                <a:ea typeface="Open Sans" pitchFamily="34" charset="-122"/>
                <a:cs typeface="Open Sans" pitchFamily="34" charset="-120"/>
              </a:rPr>
              <a:t>19</a:t>
            </a:r>
            <a:endParaRPr lang="en-US" sz="1650" dirty="0"/>
          </a:p>
        </p:txBody>
      </p:sp>
      <p:pic>
        <p:nvPicPr>
          <p:cNvPr id="23" name="Picture 22">
            <a:extLst>
              <a:ext uri="{FF2B5EF4-FFF2-40B4-BE49-F238E27FC236}">
                <a16:creationId xmlns:a16="http://schemas.microsoft.com/office/drawing/2014/main" id="{94DDE24E-08E6-B4DC-81C6-FACC1BAB4426}"/>
              </a:ext>
            </a:extLst>
          </p:cNvPr>
          <p:cNvPicPr>
            <a:picLocks noChangeAspect="1"/>
          </p:cNvPicPr>
          <p:nvPr/>
        </p:nvPicPr>
        <p:blipFill>
          <a:blip r:embed="rId4"/>
          <a:stretch>
            <a:fillRect/>
          </a:stretch>
        </p:blipFill>
        <p:spPr>
          <a:xfrm>
            <a:off x="9410701" y="2882510"/>
            <a:ext cx="7779924" cy="2737341"/>
          </a:xfrm>
          <a:prstGeom prst="rect">
            <a:avLst/>
          </a:prstGeom>
        </p:spPr>
      </p:pic>
      <p:pic>
        <p:nvPicPr>
          <p:cNvPr id="25" name="Picture 24">
            <a:extLst>
              <a:ext uri="{FF2B5EF4-FFF2-40B4-BE49-F238E27FC236}">
                <a16:creationId xmlns:a16="http://schemas.microsoft.com/office/drawing/2014/main" id="{D409CBD5-7A62-68AA-17C7-D200683A2A80}"/>
              </a:ext>
            </a:extLst>
          </p:cNvPr>
          <p:cNvPicPr>
            <a:picLocks noChangeAspect="1"/>
          </p:cNvPicPr>
          <p:nvPr/>
        </p:nvPicPr>
        <p:blipFill>
          <a:blip r:embed="rId5"/>
          <a:stretch>
            <a:fillRect/>
          </a:stretch>
        </p:blipFill>
        <p:spPr>
          <a:xfrm>
            <a:off x="9410700" y="6334125"/>
            <a:ext cx="7779925" cy="3002173"/>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066800" y="914400"/>
            <a:ext cx="17769840" cy="819150"/>
          </a:xfrm>
          <a:prstGeom prst="rect">
            <a:avLst/>
          </a:prstGeom>
          <a:noFill/>
          <a:ln/>
        </p:spPr>
        <p:txBody>
          <a:bodyPr wrap="square" lIns="25400" tIns="25400" rIns="25400" bIns="25400" rtlCol="0" anchor="t">
            <a:normAutofit/>
          </a:bodyPr>
          <a:lstStyle/>
          <a:p>
            <a:pPr marL="0" indent="0" algn="l">
              <a:buNone/>
            </a:pPr>
            <a:r>
              <a:rPr lang="en-US" sz="4500" b="1" kern="0" spc="-90" dirty="0">
                <a:solidFill>
                  <a:srgbClr val="0A357C"/>
                </a:solidFill>
                <a:latin typeface="Open Sans" pitchFamily="34" charset="0"/>
                <a:ea typeface="Open Sans" pitchFamily="34" charset="-122"/>
                <a:cs typeface="Open Sans" pitchFamily="34" charset="-120"/>
              </a:rPr>
              <a:t>Disclaimer</a:t>
            </a:r>
            <a:endParaRPr lang="en-US" sz="4500" dirty="0"/>
          </a:p>
        </p:txBody>
      </p:sp>
      <p:sp>
        <p:nvSpPr>
          <p:cNvPr id="3" name="Shape 1"/>
          <p:cNvSpPr/>
          <p:nvPr/>
        </p:nvSpPr>
        <p:spPr>
          <a:xfrm>
            <a:off x="1066800" y="1885950"/>
            <a:ext cx="16154400" cy="28575"/>
          </a:xfrm>
          <a:prstGeom prst="rect">
            <a:avLst/>
          </a:prstGeom>
          <a:solidFill>
            <a:srgbClr val="DBF0EC"/>
          </a:solidFill>
          <a:ln/>
        </p:spPr>
        <p:txBody>
          <a:bodyPr/>
          <a:lstStyle/>
          <a:p>
            <a:endParaRPr lang="en-NZ"/>
          </a:p>
        </p:txBody>
      </p:sp>
      <p:sp>
        <p:nvSpPr>
          <p:cNvPr id="4" name="Text 2"/>
          <p:cNvSpPr/>
          <p:nvPr/>
        </p:nvSpPr>
        <p:spPr>
          <a:xfrm>
            <a:off x="1066800" y="2447925"/>
            <a:ext cx="12165330" cy="1581150"/>
          </a:xfrm>
          <a:prstGeom prst="rect">
            <a:avLst/>
          </a:prstGeom>
          <a:noFill/>
          <a:ln/>
        </p:spPr>
        <p:txBody>
          <a:bodyPr wrap="square" lIns="25400" tIns="25400" rIns="25400" bIns="25400" rtlCol="0" anchor="t">
            <a:normAutofit/>
          </a:bodyPr>
          <a:lstStyle/>
          <a:p>
            <a:pPr marL="0" indent="0" algn="l">
              <a:lnSpc>
                <a:spcPct val="109459"/>
              </a:lnSpc>
              <a:buNone/>
            </a:pPr>
            <a:r>
              <a:rPr lang="en-US" sz="2025" dirty="0">
                <a:solidFill>
                  <a:srgbClr val="2C3A57"/>
                </a:solidFill>
                <a:latin typeface="Open Sans" pitchFamily="34" charset="0"/>
                <a:ea typeface="Open Sans" pitchFamily="34" charset="-122"/>
                <a:cs typeface="Open Sans" pitchFamily="34" charset="-120"/>
              </a:rPr>
              <a:t>The information in this presentation is for information purposes and has been prepared by Port of Tauranga Limited with due care and attention. However, neither the Company, nor any of its Directors, officers, employees, contractors or agents, shall have any liability whatsoever to any person, for any loss of damage resulting from the use or reliance on this presentation.</a:t>
            </a:r>
            <a:endParaRPr lang="en-US" sz="2025" dirty="0"/>
          </a:p>
        </p:txBody>
      </p:sp>
      <p:sp>
        <p:nvSpPr>
          <p:cNvPr id="5" name="Text 3"/>
          <p:cNvSpPr/>
          <p:nvPr/>
        </p:nvSpPr>
        <p:spPr>
          <a:xfrm>
            <a:off x="1066800" y="4314825"/>
            <a:ext cx="12165330" cy="1195388"/>
          </a:xfrm>
          <a:prstGeom prst="rect">
            <a:avLst/>
          </a:prstGeom>
          <a:noFill/>
          <a:ln/>
        </p:spPr>
        <p:txBody>
          <a:bodyPr wrap="square" lIns="25400" tIns="25400" rIns="25400" bIns="25400" rtlCol="0" anchor="t">
            <a:normAutofit/>
          </a:bodyPr>
          <a:lstStyle/>
          <a:p>
            <a:pPr marL="0" indent="0" algn="l">
              <a:lnSpc>
                <a:spcPct val="109459"/>
              </a:lnSpc>
              <a:buNone/>
            </a:pPr>
            <a:r>
              <a:rPr lang="en-US" sz="2025" dirty="0">
                <a:solidFill>
                  <a:srgbClr val="2C3A57"/>
                </a:solidFill>
                <a:latin typeface="Open Sans" pitchFamily="34" charset="0"/>
                <a:ea typeface="Open Sans" pitchFamily="34" charset="-122"/>
                <a:cs typeface="Open Sans" pitchFamily="34" charset="-120"/>
              </a:rPr>
              <a:t>The information contained in this presentation is not intended to be relied upon as advice to investors and does not take into account the investment objectives, financial situation or needs of any particular investor.</a:t>
            </a:r>
            <a:endParaRPr lang="en-US" sz="2025" dirty="0"/>
          </a:p>
        </p:txBody>
      </p:sp>
      <p:sp>
        <p:nvSpPr>
          <p:cNvPr id="6" name="Text 4"/>
          <p:cNvSpPr/>
          <p:nvPr/>
        </p:nvSpPr>
        <p:spPr>
          <a:xfrm>
            <a:off x="1066800" y="5795963"/>
            <a:ext cx="12165330" cy="809625"/>
          </a:xfrm>
          <a:prstGeom prst="rect">
            <a:avLst/>
          </a:prstGeom>
          <a:noFill/>
          <a:ln/>
        </p:spPr>
        <p:txBody>
          <a:bodyPr wrap="square" lIns="25400" tIns="25400" rIns="25400" bIns="25400" rtlCol="0" anchor="t">
            <a:normAutofit/>
          </a:bodyPr>
          <a:lstStyle/>
          <a:p>
            <a:pPr marL="0" indent="0" algn="l">
              <a:lnSpc>
                <a:spcPct val="109459"/>
              </a:lnSpc>
              <a:buNone/>
            </a:pPr>
            <a:r>
              <a:rPr lang="en-US" sz="2025" dirty="0">
                <a:solidFill>
                  <a:srgbClr val="2C3A57"/>
                </a:solidFill>
                <a:latin typeface="Open Sans" pitchFamily="34" charset="0"/>
                <a:ea typeface="Open Sans" pitchFamily="34" charset="-122"/>
                <a:cs typeface="Open Sans" pitchFamily="34" charset="-120"/>
              </a:rPr>
              <a:t>Past performance is not indicative of future performance, and no guarantee of future returns is implied or given.</a:t>
            </a:r>
            <a:endParaRPr lang="en-US" sz="2025" dirty="0"/>
          </a:p>
        </p:txBody>
      </p:sp>
      <p:sp>
        <p:nvSpPr>
          <p:cNvPr id="7" name="Text 5"/>
          <p:cNvSpPr/>
          <p:nvPr/>
        </p:nvSpPr>
        <p:spPr>
          <a:xfrm>
            <a:off x="1066800" y="6891338"/>
            <a:ext cx="12165330" cy="1195388"/>
          </a:xfrm>
          <a:prstGeom prst="rect">
            <a:avLst/>
          </a:prstGeom>
          <a:noFill/>
          <a:ln/>
        </p:spPr>
        <p:txBody>
          <a:bodyPr wrap="square" lIns="25400" tIns="25400" rIns="25400" bIns="25400" rtlCol="0" anchor="t">
            <a:normAutofit/>
          </a:bodyPr>
          <a:lstStyle/>
          <a:p>
            <a:pPr marL="0" indent="0" algn="l">
              <a:lnSpc>
                <a:spcPct val="109459"/>
              </a:lnSpc>
              <a:buNone/>
            </a:pPr>
            <a:r>
              <a:rPr lang="en-US" sz="2025" dirty="0">
                <a:solidFill>
                  <a:srgbClr val="2C3A57"/>
                </a:solidFill>
                <a:latin typeface="Open Sans" pitchFamily="34" charset="0"/>
                <a:ea typeface="Open Sans" pitchFamily="34" charset="-122"/>
                <a:cs typeface="Open Sans" pitchFamily="34" charset="-120"/>
              </a:rPr>
              <a:t>The information contained in this presentation should be considered in conjunction with the Company's latest audited financial statements which are available in the investor section of our website.</a:t>
            </a:r>
            <a:endParaRPr lang="en-US" sz="2025" dirty="0"/>
          </a:p>
        </p:txBody>
      </p:sp>
      <p:pic>
        <p:nvPicPr>
          <p:cNvPr id="8" name="Image 0" descr="preencoded.png"/>
          <p:cNvPicPr>
            <a:picLocks noChangeAspect="1"/>
          </p:cNvPicPr>
          <p:nvPr/>
        </p:nvPicPr>
        <p:blipFill>
          <a:blip r:embed="rId3"/>
          <a:stretch>
            <a:fillRect/>
          </a:stretch>
        </p:blipFill>
        <p:spPr>
          <a:xfrm>
            <a:off x="1066800" y="9410700"/>
            <a:ext cx="486966" cy="419100"/>
          </a:xfrm>
          <a:prstGeom prst="rect">
            <a:avLst/>
          </a:prstGeom>
        </p:spPr>
      </p:pic>
      <p:sp>
        <p:nvSpPr>
          <p:cNvPr id="9" name="Text 6"/>
          <p:cNvSpPr/>
          <p:nvPr/>
        </p:nvSpPr>
        <p:spPr>
          <a:xfrm>
            <a:off x="17101245" y="9477375"/>
            <a:ext cx="196155" cy="323850"/>
          </a:xfrm>
          <a:prstGeom prst="rect">
            <a:avLst/>
          </a:prstGeom>
          <a:noFill/>
          <a:ln/>
        </p:spPr>
        <p:txBody>
          <a:bodyPr wrap="square" lIns="25400" tIns="25400" rIns="25400" bIns="25400" rtlCol="0" anchor="t">
            <a:normAutofit/>
          </a:bodyPr>
          <a:lstStyle/>
          <a:p>
            <a:pPr marL="0" indent="0" algn="l">
              <a:buNone/>
            </a:pPr>
            <a:r>
              <a:rPr lang="en-US" sz="1650" b="1" dirty="0">
                <a:solidFill>
                  <a:srgbClr val="8A93A6"/>
                </a:solidFill>
                <a:latin typeface="Open Sans" pitchFamily="34" charset="0"/>
                <a:ea typeface="Open Sans" pitchFamily="34" charset="-122"/>
                <a:cs typeface="Open Sans" pitchFamily="34" charset="-120"/>
              </a:rPr>
              <a:t>2</a:t>
            </a:r>
            <a:endParaRPr lang="en-US" sz="16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1066800" y="1247775"/>
            <a:ext cx="15105608" cy="762000"/>
          </a:xfrm>
          <a:prstGeom prst="rect">
            <a:avLst/>
          </a:prstGeom>
          <a:noFill/>
          <a:ln/>
        </p:spPr>
        <p:txBody>
          <a:bodyPr wrap="square" lIns="25400" tIns="25400" rIns="25400" bIns="25400" rtlCol="0" anchor="t">
            <a:normAutofit/>
          </a:bodyPr>
          <a:lstStyle/>
          <a:p>
            <a:pPr marL="0" indent="0" algn="l">
              <a:buNone/>
            </a:pPr>
            <a:r>
              <a:rPr lang="en-US" sz="4200" b="1" kern="0" spc="-84" dirty="0">
                <a:solidFill>
                  <a:srgbClr val="0A357C"/>
                </a:solidFill>
                <a:latin typeface="Open Sans" pitchFamily="34" charset="0"/>
                <a:ea typeface="Open Sans" pitchFamily="34" charset="-122"/>
                <a:cs typeface="Open Sans" pitchFamily="34" charset="-120"/>
              </a:rPr>
              <a:t>Ruakura Inland Port</a:t>
            </a:r>
            <a:endParaRPr lang="en-US" sz="4200" dirty="0"/>
          </a:p>
        </p:txBody>
      </p:sp>
      <p:sp>
        <p:nvSpPr>
          <p:cNvPr id="5" name="Shape 2"/>
          <p:cNvSpPr/>
          <p:nvPr/>
        </p:nvSpPr>
        <p:spPr>
          <a:xfrm>
            <a:off x="1066800" y="2314575"/>
            <a:ext cx="16154400" cy="28575"/>
          </a:xfrm>
          <a:prstGeom prst="rect">
            <a:avLst/>
          </a:prstGeom>
          <a:solidFill>
            <a:srgbClr val="DBF0EC"/>
          </a:solidFill>
          <a:ln/>
        </p:spPr>
        <p:txBody>
          <a:bodyPr/>
          <a:lstStyle/>
          <a:p>
            <a:endParaRPr lang="en-NZ"/>
          </a:p>
        </p:txBody>
      </p:sp>
      <p:sp>
        <p:nvSpPr>
          <p:cNvPr id="6" name="Shape 3"/>
          <p:cNvSpPr/>
          <p:nvPr/>
        </p:nvSpPr>
        <p:spPr>
          <a:xfrm>
            <a:off x="1066800" y="3185517"/>
            <a:ext cx="6096000" cy="1766143"/>
          </a:xfrm>
          <a:prstGeom prst="roundRect">
            <a:avLst>
              <a:gd name="adj" fmla="val 6472"/>
            </a:avLst>
          </a:prstGeom>
          <a:solidFill>
            <a:srgbClr val="DBF0EC"/>
          </a:solidFill>
          <a:ln/>
        </p:spPr>
        <p:txBody>
          <a:bodyPr/>
          <a:lstStyle/>
          <a:p>
            <a:endParaRPr lang="en-NZ"/>
          </a:p>
        </p:txBody>
      </p:sp>
      <p:sp>
        <p:nvSpPr>
          <p:cNvPr id="7" name="Shape 4"/>
          <p:cNvSpPr/>
          <p:nvPr/>
        </p:nvSpPr>
        <p:spPr>
          <a:xfrm>
            <a:off x="1428750" y="3614142"/>
            <a:ext cx="114300" cy="114300"/>
          </a:xfrm>
          <a:prstGeom prst="ellipse">
            <a:avLst/>
          </a:prstGeom>
          <a:solidFill>
            <a:srgbClr val="618F6D"/>
          </a:solidFill>
          <a:ln/>
        </p:spPr>
        <p:txBody>
          <a:bodyPr/>
          <a:lstStyle/>
          <a:p>
            <a:endParaRPr lang="en-NZ"/>
          </a:p>
        </p:txBody>
      </p:sp>
      <p:sp>
        <p:nvSpPr>
          <p:cNvPr id="8" name="Text 5"/>
          <p:cNvSpPr/>
          <p:nvPr/>
        </p:nvSpPr>
        <p:spPr>
          <a:xfrm>
            <a:off x="1714500" y="3509367"/>
            <a:ext cx="5238941" cy="1156543"/>
          </a:xfrm>
          <a:prstGeom prst="rect">
            <a:avLst/>
          </a:prstGeom>
          <a:noFill/>
          <a:ln/>
        </p:spPr>
        <p:txBody>
          <a:bodyPr wrap="square" lIns="25400" tIns="25400" rIns="25400" bIns="25400" rtlCol="0" anchor="t">
            <a:normAutofit/>
          </a:bodyPr>
          <a:lstStyle/>
          <a:p>
            <a:pPr marL="0" indent="0" algn="l">
              <a:lnSpc>
                <a:spcPct val="105811"/>
              </a:lnSpc>
              <a:buNone/>
            </a:pPr>
            <a:r>
              <a:rPr lang="en-US" sz="2025" dirty="0">
                <a:solidFill>
                  <a:srgbClr val="2C3A57"/>
                </a:solidFill>
                <a:latin typeface="Open Sans" pitchFamily="34" charset="0"/>
                <a:ea typeface="Open Sans" pitchFamily="34" charset="-122"/>
                <a:cs typeface="Open Sans" pitchFamily="34" charset="-120"/>
              </a:rPr>
              <a:t>Ruakura Inland Port (RIP) profit of $0.354 million for the year, up from $0.132 million in FY2025.</a:t>
            </a:r>
            <a:endParaRPr lang="en-US" sz="2025" dirty="0"/>
          </a:p>
        </p:txBody>
      </p:sp>
      <p:sp>
        <p:nvSpPr>
          <p:cNvPr id="9" name="Shape 6"/>
          <p:cNvSpPr/>
          <p:nvPr/>
        </p:nvSpPr>
        <p:spPr>
          <a:xfrm>
            <a:off x="1066800" y="5218361"/>
            <a:ext cx="6096000" cy="1393329"/>
          </a:xfrm>
          <a:prstGeom prst="roundRect">
            <a:avLst>
              <a:gd name="adj" fmla="val 8203"/>
            </a:avLst>
          </a:prstGeom>
          <a:solidFill>
            <a:srgbClr val="DBF0EC"/>
          </a:solidFill>
          <a:ln/>
        </p:spPr>
        <p:txBody>
          <a:bodyPr/>
          <a:lstStyle/>
          <a:p>
            <a:endParaRPr lang="en-NZ"/>
          </a:p>
        </p:txBody>
      </p:sp>
      <p:sp>
        <p:nvSpPr>
          <p:cNvPr id="10" name="Shape 7"/>
          <p:cNvSpPr/>
          <p:nvPr/>
        </p:nvSpPr>
        <p:spPr>
          <a:xfrm>
            <a:off x="1428750" y="5646986"/>
            <a:ext cx="114300" cy="114300"/>
          </a:xfrm>
          <a:prstGeom prst="ellipse">
            <a:avLst/>
          </a:prstGeom>
          <a:solidFill>
            <a:srgbClr val="618F6D"/>
          </a:solidFill>
          <a:ln/>
        </p:spPr>
        <p:txBody>
          <a:bodyPr/>
          <a:lstStyle/>
          <a:p>
            <a:endParaRPr lang="en-NZ"/>
          </a:p>
        </p:txBody>
      </p:sp>
      <p:sp>
        <p:nvSpPr>
          <p:cNvPr id="11" name="Text 8"/>
          <p:cNvSpPr/>
          <p:nvPr/>
        </p:nvSpPr>
        <p:spPr>
          <a:xfrm>
            <a:off x="1714500" y="5542211"/>
            <a:ext cx="5238941" cy="783729"/>
          </a:xfrm>
          <a:prstGeom prst="rect">
            <a:avLst/>
          </a:prstGeom>
          <a:noFill/>
          <a:ln/>
        </p:spPr>
        <p:txBody>
          <a:bodyPr wrap="square" lIns="25400" tIns="25400" rIns="25400" bIns="25400" rtlCol="0" anchor="t">
            <a:normAutofit/>
          </a:bodyPr>
          <a:lstStyle/>
          <a:p>
            <a:pPr marL="0" indent="0" algn="l">
              <a:lnSpc>
                <a:spcPct val="105811"/>
              </a:lnSpc>
              <a:buNone/>
            </a:pPr>
            <a:r>
              <a:rPr lang="en-US" sz="2025" dirty="0">
                <a:solidFill>
                  <a:srgbClr val="2C3A57"/>
                </a:solidFill>
                <a:latin typeface="Open Sans" pitchFamily="34" charset="0"/>
                <a:ea typeface="Open Sans" pitchFamily="34" charset="-122"/>
                <a:cs typeface="Open Sans" pitchFamily="34" charset="-120"/>
              </a:rPr>
              <a:t>RIP handled 24,067 TEU for the year, up  6.8% from 22,525 TEU in FY205.</a:t>
            </a:r>
            <a:endParaRPr lang="en-US" sz="2025" dirty="0"/>
          </a:p>
        </p:txBody>
      </p:sp>
      <p:sp>
        <p:nvSpPr>
          <p:cNvPr id="12" name="Shape 9"/>
          <p:cNvSpPr/>
          <p:nvPr/>
        </p:nvSpPr>
        <p:spPr>
          <a:xfrm>
            <a:off x="1066800" y="6878389"/>
            <a:ext cx="6096000" cy="1766143"/>
          </a:xfrm>
          <a:prstGeom prst="roundRect">
            <a:avLst>
              <a:gd name="adj" fmla="val 6472"/>
            </a:avLst>
          </a:prstGeom>
          <a:solidFill>
            <a:srgbClr val="DBF0EC"/>
          </a:solidFill>
          <a:ln/>
        </p:spPr>
        <p:txBody>
          <a:bodyPr/>
          <a:lstStyle/>
          <a:p>
            <a:endParaRPr lang="en-NZ"/>
          </a:p>
        </p:txBody>
      </p:sp>
      <p:sp>
        <p:nvSpPr>
          <p:cNvPr id="13" name="Shape 10"/>
          <p:cNvSpPr/>
          <p:nvPr/>
        </p:nvSpPr>
        <p:spPr>
          <a:xfrm>
            <a:off x="1428750" y="7307014"/>
            <a:ext cx="114300" cy="114300"/>
          </a:xfrm>
          <a:prstGeom prst="ellipse">
            <a:avLst/>
          </a:prstGeom>
          <a:solidFill>
            <a:srgbClr val="618F6D"/>
          </a:solidFill>
          <a:ln/>
        </p:spPr>
        <p:txBody>
          <a:bodyPr/>
          <a:lstStyle/>
          <a:p>
            <a:endParaRPr lang="en-NZ"/>
          </a:p>
        </p:txBody>
      </p:sp>
      <p:sp>
        <p:nvSpPr>
          <p:cNvPr id="14" name="Text 11"/>
          <p:cNvSpPr/>
          <p:nvPr/>
        </p:nvSpPr>
        <p:spPr>
          <a:xfrm>
            <a:off x="1714500" y="7202239"/>
            <a:ext cx="5238941" cy="1156543"/>
          </a:xfrm>
          <a:prstGeom prst="rect">
            <a:avLst/>
          </a:prstGeom>
          <a:noFill/>
          <a:ln/>
        </p:spPr>
        <p:txBody>
          <a:bodyPr wrap="square" lIns="25400" tIns="25400" rIns="25400" bIns="25400" rtlCol="0" anchor="t">
            <a:normAutofit/>
          </a:bodyPr>
          <a:lstStyle/>
          <a:p>
            <a:pPr marL="0" indent="0" algn="l">
              <a:lnSpc>
                <a:spcPct val="105811"/>
              </a:lnSpc>
              <a:buNone/>
            </a:pPr>
            <a:r>
              <a:rPr lang="en-US" sz="2025" dirty="0">
                <a:solidFill>
                  <a:srgbClr val="2C3A57"/>
                </a:solidFill>
                <a:latin typeface="Open Sans" pitchFamily="34" charset="0"/>
                <a:ea typeface="Open Sans" pitchFamily="34" charset="-122"/>
                <a:cs typeface="Open Sans" pitchFamily="34" charset="-120"/>
              </a:rPr>
              <a:t>Tainui and Brookfield joint venture will aid development and support inland port customer container growth.</a:t>
            </a:r>
            <a:endParaRPr lang="en-US" sz="2025" dirty="0"/>
          </a:p>
        </p:txBody>
      </p:sp>
      <p:pic>
        <p:nvPicPr>
          <p:cNvPr id="15" name="Image 1" descr="preencoded.png"/>
          <p:cNvPicPr>
            <a:picLocks noChangeAspect="1"/>
          </p:cNvPicPr>
          <p:nvPr/>
        </p:nvPicPr>
        <p:blipFill>
          <a:blip r:embed="rId3"/>
          <a:srcRect t="12482" b="12482"/>
          <a:stretch/>
        </p:blipFill>
        <p:spPr>
          <a:xfrm>
            <a:off x="7696200" y="2686050"/>
            <a:ext cx="9525000" cy="6457950"/>
          </a:xfrm>
          <a:prstGeom prst="rect">
            <a:avLst/>
          </a:prstGeom>
        </p:spPr>
      </p:pic>
      <p:pic>
        <p:nvPicPr>
          <p:cNvPr id="16" name="Image 2" descr="preencoded.png"/>
          <p:cNvPicPr>
            <a:picLocks noChangeAspect="1"/>
          </p:cNvPicPr>
          <p:nvPr/>
        </p:nvPicPr>
        <p:blipFill>
          <a:blip r:embed="rId4"/>
          <a:stretch>
            <a:fillRect/>
          </a:stretch>
        </p:blipFill>
        <p:spPr>
          <a:xfrm>
            <a:off x="1066800" y="9410700"/>
            <a:ext cx="486966" cy="419100"/>
          </a:xfrm>
          <a:prstGeom prst="rect">
            <a:avLst/>
          </a:prstGeom>
        </p:spPr>
      </p:pic>
      <p:sp>
        <p:nvSpPr>
          <p:cNvPr id="17" name="Text 12"/>
          <p:cNvSpPr/>
          <p:nvPr/>
        </p:nvSpPr>
        <p:spPr>
          <a:xfrm>
            <a:off x="16981438" y="9477375"/>
            <a:ext cx="315962" cy="323850"/>
          </a:xfrm>
          <a:prstGeom prst="rect">
            <a:avLst/>
          </a:prstGeom>
          <a:noFill/>
          <a:ln/>
        </p:spPr>
        <p:txBody>
          <a:bodyPr wrap="square" lIns="25400" tIns="25400" rIns="25400" bIns="25400" rtlCol="0" anchor="t">
            <a:normAutofit/>
          </a:bodyPr>
          <a:lstStyle/>
          <a:p>
            <a:pPr marL="0" indent="0" algn="l">
              <a:buNone/>
            </a:pPr>
            <a:r>
              <a:rPr lang="en-US" sz="1650" b="1" dirty="0">
                <a:solidFill>
                  <a:srgbClr val="8A93A6"/>
                </a:solidFill>
                <a:latin typeface="Open Sans" pitchFamily="34" charset="0"/>
                <a:ea typeface="Open Sans" pitchFamily="34" charset="-122"/>
                <a:cs typeface="Open Sans" pitchFamily="34" charset="-120"/>
              </a:rPr>
              <a:t>20</a:t>
            </a:r>
            <a:endParaRPr lang="en-US" sz="1650" dirty="0"/>
          </a:p>
        </p:txBody>
      </p:sp>
      <p:pic>
        <p:nvPicPr>
          <p:cNvPr id="18" name="Picture 17">
            <a:extLst>
              <a:ext uri="{FF2B5EF4-FFF2-40B4-BE49-F238E27FC236}">
                <a16:creationId xmlns:a16="http://schemas.microsoft.com/office/drawing/2014/main" id="{36FD36C8-8EA6-6EA0-0654-45B5F1D6D54D}"/>
              </a:ext>
            </a:extLst>
          </p:cNvPr>
          <p:cNvPicPr>
            <a:picLocks noChangeAspect="1"/>
          </p:cNvPicPr>
          <p:nvPr/>
        </p:nvPicPr>
        <p:blipFill>
          <a:blip r:embed="rId5"/>
          <a:stretch>
            <a:fillRect/>
          </a:stretch>
        </p:blipFill>
        <p:spPr>
          <a:xfrm>
            <a:off x="13326491" y="1065562"/>
            <a:ext cx="3970909" cy="1077563"/>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066800" y="762000"/>
            <a:ext cx="17769840" cy="388620"/>
          </a:xfrm>
          <a:prstGeom prst="rect">
            <a:avLst/>
          </a:prstGeom>
          <a:noFill/>
          <a:ln/>
        </p:spPr>
        <p:txBody>
          <a:bodyPr wrap="square" lIns="25400" tIns="25400" rIns="25400" bIns="2540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25" b="1" i="0" u="none" strike="noStrike" kern="1200" cap="none" spc="0" normalizeH="0" baseline="0" noProof="0" dirty="0">
                <a:ln>
                  <a:noFill/>
                </a:ln>
                <a:solidFill>
                  <a:srgbClr val="618F6D"/>
                </a:solidFill>
                <a:effectLst/>
                <a:uLnTx/>
                <a:uFillTx/>
                <a:latin typeface="Open Sans" pitchFamily="34" charset="0"/>
                <a:ea typeface="Open Sans" pitchFamily="34" charset="-122"/>
                <a:cs typeface="Open Sans" pitchFamily="34" charset="-120"/>
              </a:rPr>
              <a:t>Funding the growth programme</a:t>
            </a:r>
            <a:endParaRPr kumimoji="0" lang="en-US" sz="202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 1"/>
          <p:cNvSpPr/>
          <p:nvPr/>
        </p:nvSpPr>
        <p:spPr>
          <a:xfrm>
            <a:off x="1066800" y="1245870"/>
            <a:ext cx="17769840" cy="769620"/>
          </a:xfrm>
          <a:prstGeom prst="rect">
            <a:avLst/>
          </a:prstGeom>
          <a:noFill/>
          <a:ln/>
        </p:spPr>
        <p:txBody>
          <a:bodyPr wrap="square" lIns="25400" tIns="25400" rIns="25400" bIns="2540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200" b="1" i="0" u="none" strike="noStrike" kern="0" cap="none" spc="-84" normalizeH="0" baseline="0" noProof="0" dirty="0">
                <a:ln>
                  <a:noFill/>
                </a:ln>
                <a:solidFill>
                  <a:srgbClr val="0A357C"/>
                </a:solidFill>
                <a:effectLst/>
                <a:uLnTx/>
                <a:uFillTx/>
                <a:latin typeface="Open Sans" pitchFamily="34" charset="0"/>
                <a:ea typeface="Open Sans" pitchFamily="34" charset="-122"/>
                <a:cs typeface="Open Sans" pitchFamily="34" charset="-120"/>
              </a:rPr>
              <a:t>Capital recycling</a:t>
            </a:r>
            <a:endParaRPr kumimoji="0" lang="en-US" sz="4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hape 2"/>
          <p:cNvSpPr/>
          <p:nvPr/>
        </p:nvSpPr>
        <p:spPr>
          <a:xfrm>
            <a:off x="1066800" y="2110740"/>
            <a:ext cx="16154400" cy="28575"/>
          </a:xfrm>
          <a:prstGeom prst="rect">
            <a:avLst/>
          </a:prstGeom>
          <a:solidFill>
            <a:srgbClr val="DBF0EC"/>
          </a:solidFill>
          <a:ln/>
        </p:spPr>
        <p:txBody>
          <a:bodyPr/>
          <a:lstStyle/>
          <a:p>
            <a:endParaRPr lang="en-NZ"/>
          </a:p>
        </p:txBody>
      </p:sp>
      <p:sp>
        <p:nvSpPr>
          <p:cNvPr id="5" name="Text 3"/>
          <p:cNvSpPr/>
          <p:nvPr/>
        </p:nvSpPr>
        <p:spPr>
          <a:xfrm>
            <a:off x="1066800" y="2463165"/>
            <a:ext cx="14716125" cy="849630"/>
          </a:xfrm>
          <a:prstGeom prst="rect">
            <a:avLst/>
          </a:prstGeom>
          <a:noFill/>
          <a:ln/>
        </p:spPr>
        <p:txBody>
          <a:bodyPr wrap="square" lIns="25400" tIns="25400" rIns="25400" bIns="25400" rtlCol="0" anchor="t">
            <a:normAutofit/>
          </a:bodyPr>
          <a:lstStyle/>
          <a:p>
            <a:pPr marL="0" marR="0" lvl="0" indent="0" algn="l" defTabSz="914400" rtl="0" eaLnBrk="1" fontAlgn="auto" latinLnBrk="0" hangingPunct="1">
              <a:lnSpc>
                <a:spcPct val="104412"/>
              </a:lnSpc>
              <a:spcBef>
                <a:spcPts val="0"/>
              </a:spcBef>
              <a:spcAft>
                <a:spcPts val="0"/>
              </a:spcAft>
              <a:buClrTx/>
              <a:buSzTx/>
              <a:buFontTx/>
              <a:buNone/>
              <a:tabLst/>
              <a:defRPr/>
            </a:pPr>
            <a:r>
              <a:rPr kumimoji="0" lang="en-US" sz="2250" b="0" i="0" u="none" strike="noStrike" kern="1200" cap="none" spc="0" normalizeH="0" baseline="0" noProof="0" dirty="0">
                <a:ln>
                  <a:noFill/>
                </a:ln>
                <a:solidFill>
                  <a:srgbClr val="2C3A57"/>
                </a:solidFill>
                <a:effectLst/>
                <a:uLnTx/>
                <a:uFillTx/>
                <a:latin typeface="Open Sans" pitchFamily="34" charset="0"/>
                <a:ea typeface="Open Sans" pitchFamily="34" charset="-122"/>
                <a:cs typeface="Open Sans" pitchFamily="34" charset="-120"/>
              </a:rPr>
              <a:t>Proceeds from non-strategic property sales will be redeployed into priority infrastructure projects, including Stella Passage, automation and dredging.</a:t>
            </a:r>
            <a:endParaRPr kumimoji="0" lang="en-US" sz="22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 name="Image 0" descr="preencoded.png"/>
          <p:cNvPicPr>
            <a:picLocks noChangeAspect="1"/>
          </p:cNvPicPr>
          <p:nvPr/>
        </p:nvPicPr>
        <p:blipFill>
          <a:blip r:embed="rId3"/>
          <a:srcRect l="22799" r="22799"/>
          <a:stretch/>
        </p:blipFill>
        <p:spPr>
          <a:xfrm>
            <a:off x="1066800" y="3598545"/>
            <a:ext cx="4914900" cy="5092065"/>
          </a:xfrm>
          <a:prstGeom prst="rect">
            <a:avLst/>
          </a:prstGeom>
        </p:spPr>
      </p:pic>
      <p:sp>
        <p:nvSpPr>
          <p:cNvPr id="7" name="Text 4"/>
          <p:cNvSpPr/>
          <p:nvPr/>
        </p:nvSpPr>
        <p:spPr>
          <a:xfrm>
            <a:off x="1066800" y="8862060"/>
            <a:ext cx="5406390" cy="320040"/>
          </a:xfrm>
          <a:prstGeom prst="rect">
            <a:avLst/>
          </a:prstGeom>
          <a:noFill/>
          <a:ln/>
        </p:spPr>
        <p:txBody>
          <a:bodyPr wrap="square" lIns="25400" tIns="25400" rIns="25400" bIns="2540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50" b="1" i="0" u="none" strike="noStrike" kern="1200" cap="none" spc="0" normalizeH="0" baseline="0" noProof="0" dirty="0">
                <a:ln>
                  <a:noFill/>
                </a:ln>
                <a:solidFill>
                  <a:srgbClr val="8A93A6"/>
                </a:solidFill>
                <a:effectLst/>
                <a:uLnTx/>
                <a:uFillTx/>
                <a:latin typeface="Open Sans" pitchFamily="34" charset="0"/>
                <a:ea typeface="Open Sans" pitchFamily="34" charset="-122"/>
                <a:cs typeface="Open Sans" pitchFamily="34" charset="-120"/>
              </a:rPr>
              <a:t>Rolleston, Christchurch</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 name="Image 1" descr="preencoded.png"/>
          <p:cNvPicPr>
            <a:picLocks noChangeAspect="1"/>
          </p:cNvPicPr>
          <p:nvPr/>
        </p:nvPicPr>
        <p:blipFill>
          <a:blip r:embed="rId4"/>
          <a:srcRect l="35801" r="35801"/>
          <a:stretch/>
        </p:blipFill>
        <p:spPr>
          <a:xfrm>
            <a:off x="6286500" y="3598545"/>
            <a:ext cx="4914900" cy="5092065"/>
          </a:xfrm>
          <a:prstGeom prst="rect">
            <a:avLst/>
          </a:prstGeom>
        </p:spPr>
      </p:pic>
      <p:sp>
        <p:nvSpPr>
          <p:cNvPr id="9" name="Text 5"/>
          <p:cNvSpPr/>
          <p:nvPr/>
        </p:nvSpPr>
        <p:spPr>
          <a:xfrm>
            <a:off x="6286500" y="8862060"/>
            <a:ext cx="5406390" cy="320040"/>
          </a:xfrm>
          <a:prstGeom prst="rect">
            <a:avLst/>
          </a:prstGeom>
          <a:noFill/>
          <a:ln/>
        </p:spPr>
        <p:txBody>
          <a:bodyPr wrap="square" lIns="25400" tIns="25400" rIns="25400" bIns="2540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50" b="1" i="0" u="none" strike="noStrike" kern="1200" cap="none" spc="0" normalizeH="0" baseline="0" noProof="0" dirty="0">
                <a:ln>
                  <a:noFill/>
                </a:ln>
                <a:solidFill>
                  <a:srgbClr val="8A93A6"/>
                </a:solidFill>
                <a:effectLst/>
                <a:uLnTx/>
                <a:uFillTx/>
                <a:latin typeface="Open Sans" pitchFamily="34" charset="0"/>
                <a:ea typeface="Open Sans" pitchFamily="34" charset="-122"/>
                <a:cs typeface="Open Sans" pitchFamily="34" charset="-120"/>
              </a:rPr>
              <a:t>South Auckland</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6"/>
          <p:cNvSpPr/>
          <p:nvPr/>
        </p:nvSpPr>
        <p:spPr>
          <a:xfrm>
            <a:off x="11506200" y="3598545"/>
            <a:ext cx="5715000" cy="5545455"/>
          </a:xfrm>
          <a:prstGeom prst="roundRect">
            <a:avLst>
              <a:gd name="adj" fmla="val 2061"/>
            </a:avLst>
          </a:prstGeom>
          <a:solidFill>
            <a:srgbClr val="DBF0EC"/>
          </a:solidFill>
          <a:ln/>
        </p:spPr>
        <p:txBody>
          <a:bodyPr/>
          <a:lstStyle/>
          <a:p>
            <a:endParaRPr lang="en-NZ"/>
          </a:p>
        </p:txBody>
      </p:sp>
      <p:sp>
        <p:nvSpPr>
          <p:cNvPr id="11" name="Shape 7"/>
          <p:cNvSpPr/>
          <p:nvPr/>
        </p:nvSpPr>
        <p:spPr>
          <a:xfrm>
            <a:off x="11887200" y="4875847"/>
            <a:ext cx="104775" cy="104775"/>
          </a:xfrm>
          <a:prstGeom prst="ellipse">
            <a:avLst/>
          </a:prstGeom>
          <a:solidFill>
            <a:srgbClr val="618F6D"/>
          </a:solidFill>
          <a:ln/>
        </p:spPr>
        <p:txBody>
          <a:bodyPr/>
          <a:lstStyle/>
          <a:p>
            <a:endParaRPr lang="en-NZ"/>
          </a:p>
        </p:txBody>
      </p:sp>
      <p:sp>
        <p:nvSpPr>
          <p:cNvPr id="12" name="Text 8"/>
          <p:cNvSpPr/>
          <p:nvPr/>
        </p:nvSpPr>
        <p:spPr>
          <a:xfrm>
            <a:off x="12144375" y="4771072"/>
            <a:ext cx="4836700" cy="1390650"/>
          </a:xfrm>
          <a:prstGeom prst="rect">
            <a:avLst/>
          </a:prstGeom>
          <a:noFill/>
          <a:ln/>
        </p:spPr>
        <p:txBody>
          <a:bodyPr wrap="square" lIns="25400" tIns="25400" rIns="25400" bIns="25400" rtlCol="0" anchor="t">
            <a:normAutofit/>
          </a:bodyPr>
          <a:lstStyle/>
          <a:p>
            <a:pPr marL="0" marR="0" lvl="0" indent="0" algn="l" defTabSz="914400" rtl="0" eaLnBrk="1" fontAlgn="auto" latinLnBrk="0" hangingPunct="1">
              <a:lnSpc>
                <a:spcPct val="105655"/>
              </a:lnSpc>
              <a:spcBef>
                <a:spcPts val="0"/>
              </a:spcBef>
              <a:spcAft>
                <a:spcPts val="0"/>
              </a:spcAft>
              <a:buClrTx/>
              <a:buSzTx/>
              <a:buFontTx/>
              <a:buNone/>
              <a:tabLst/>
              <a:defRPr/>
            </a:pPr>
            <a:r>
              <a:rPr kumimoji="0" lang="en-US" sz="1875" b="0" i="0" u="none" strike="noStrike" kern="1200" cap="none" spc="0" normalizeH="0" baseline="0" noProof="0" dirty="0">
                <a:ln>
                  <a:noFill/>
                </a:ln>
                <a:solidFill>
                  <a:srgbClr val="2C3A57"/>
                </a:solidFill>
                <a:effectLst/>
                <a:uLnTx/>
                <a:uFillTx/>
                <a:latin typeface="Open Sans" pitchFamily="34" charset="0"/>
                <a:ea typeface="Open Sans" pitchFamily="34" charset="-122"/>
                <a:cs typeface="Open Sans" pitchFamily="34" charset="-120"/>
              </a:rPr>
              <a:t>Properties in South Auckland and Rolleston near Christchurch are on the market as part of a capital recycling strategy.</a:t>
            </a:r>
            <a:endParaRPr kumimoji="0" lang="en-US" sz="187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Shape 9"/>
          <p:cNvSpPr/>
          <p:nvPr/>
        </p:nvSpPr>
        <p:spPr>
          <a:xfrm>
            <a:off x="11887200" y="6476048"/>
            <a:ext cx="104775" cy="104775"/>
          </a:xfrm>
          <a:prstGeom prst="ellipse">
            <a:avLst/>
          </a:prstGeom>
          <a:solidFill>
            <a:srgbClr val="618F6D"/>
          </a:solidFill>
          <a:ln/>
        </p:spPr>
        <p:txBody>
          <a:bodyPr/>
          <a:lstStyle/>
          <a:p>
            <a:endParaRPr lang="en-NZ"/>
          </a:p>
        </p:txBody>
      </p:sp>
      <p:sp>
        <p:nvSpPr>
          <p:cNvPr id="14" name="Text 10"/>
          <p:cNvSpPr/>
          <p:nvPr/>
        </p:nvSpPr>
        <p:spPr>
          <a:xfrm>
            <a:off x="12144375" y="6371273"/>
            <a:ext cx="4836700" cy="714375"/>
          </a:xfrm>
          <a:prstGeom prst="rect">
            <a:avLst/>
          </a:prstGeom>
          <a:noFill/>
          <a:ln/>
        </p:spPr>
        <p:txBody>
          <a:bodyPr wrap="square" lIns="25400" tIns="25400" rIns="25400" bIns="25400" rtlCol="0" anchor="t">
            <a:normAutofit/>
          </a:bodyPr>
          <a:lstStyle/>
          <a:p>
            <a:pPr marL="0" marR="0" lvl="0" indent="0" algn="l" defTabSz="914400" rtl="0" eaLnBrk="1" fontAlgn="auto" latinLnBrk="0" hangingPunct="1">
              <a:lnSpc>
                <a:spcPct val="105655"/>
              </a:lnSpc>
              <a:spcBef>
                <a:spcPts val="0"/>
              </a:spcBef>
              <a:spcAft>
                <a:spcPts val="0"/>
              </a:spcAft>
              <a:buClrTx/>
              <a:buSzTx/>
              <a:buFontTx/>
              <a:buNone/>
              <a:tabLst/>
              <a:defRPr/>
            </a:pPr>
            <a:r>
              <a:rPr kumimoji="0" lang="en-US" sz="1875" b="0" i="0" u="none" strike="noStrike" kern="1200" cap="none" spc="0" normalizeH="0" baseline="0" noProof="0" dirty="0">
                <a:ln>
                  <a:noFill/>
                </a:ln>
                <a:solidFill>
                  <a:srgbClr val="2C3A57"/>
                </a:solidFill>
                <a:effectLst/>
                <a:uLnTx/>
                <a:uFillTx/>
                <a:latin typeface="Open Sans" pitchFamily="34" charset="0"/>
                <a:ea typeface="Open Sans" pitchFamily="34" charset="-122"/>
                <a:cs typeface="Open Sans" pitchFamily="34" charset="-120"/>
              </a:rPr>
              <a:t>Premium logistics assets expected to attract strong investor interest.</a:t>
            </a:r>
            <a:endParaRPr kumimoji="0" lang="en-US" sz="187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Shape 11"/>
          <p:cNvSpPr/>
          <p:nvPr/>
        </p:nvSpPr>
        <p:spPr>
          <a:xfrm>
            <a:off x="11887200" y="7399973"/>
            <a:ext cx="104775" cy="104775"/>
          </a:xfrm>
          <a:prstGeom prst="ellipse">
            <a:avLst/>
          </a:prstGeom>
          <a:solidFill>
            <a:srgbClr val="618F6D"/>
          </a:solidFill>
          <a:ln/>
        </p:spPr>
        <p:txBody>
          <a:bodyPr/>
          <a:lstStyle/>
          <a:p>
            <a:endParaRPr lang="en-NZ"/>
          </a:p>
        </p:txBody>
      </p:sp>
      <p:sp>
        <p:nvSpPr>
          <p:cNvPr id="16" name="Text 12"/>
          <p:cNvSpPr/>
          <p:nvPr/>
        </p:nvSpPr>
        <p:spPr>
          <a:xfrm>
            <a:off x="12144375" y="7295198"/>
            <a:ext cx="4836700" cy="714375"/>
          </a:xfrm>
          <a:prstGeom prst="rect">
            <a:avLst/>
          </a:prstGeom>
          <a:noFill/>
          <a:ln/>
        </p:spPr>
        <p:txBody>
          <a:bodyPr wrap="square" lIns="25400" tIns="25400" rIns="25400" bIns="25400" rtlCol="0" anchor="t">
            <a:normAutofit/>
          </a:bodyPr>
          <a:lstStyle/>
          <a:p>
            <a:pPr marL="0" marR="0" lvl="0" indent="0" algn="l" defTabSz="914400" rtl="0" eaLnBrk="1" fontAlgn="auto" latinLnBrk="0" hangingPunct="1">
              <a:lnSpc>
                <a:spcPct val="105655"/>
              </a:lnSpc>
              <a:spcBef>
                <a:spcPts val="0"/>
              </a:spcBef>
              <a:spcAft>
                <a:spcPts val="0"/>
              </a:spcAft>
              <a:buClrTx/>
              <a:buSzTx/>
              <a:buFontTx/>
              <a:buNone/>
              <a:tabLst/>
              <a:defRPr/>
            </a:pPr>
            <a:r>
              <a:rPr kumimoji="0" lang="en-US" sz="1875" b="1" i="0" u="none" strike="noStrike" kern="1200" cap="none" spc="0" normalizeH="0" baseline="0" noProof="0" dirty="0">
                <a:ln>
                  <a:noFill/>
                </a:ln>
                <a:solidFill>
                  <a:srgbClr val="0A357C"/>
                </a:solidFill>
                <a:effectLst/>
                <a:uLnTx/>
                <a:uFillTx/>
                <a:latin typeface="Open Sans" pitchFamily="34" charset="0"/>
                <a:ea typeface="Open Sans" pitchFamily="34" charset="-122"/>
                <a:cs typeface="Open Sans" pitchFamily="34" charset="-120"/>
              </a:rPr>
              <a:t>Held for sale assets valued at ~ $148 million</a:t>
            </a:r>
            <a:endParaRPr kumimoji="0" lang="en-US" sz="187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7" name="Image 2" descr="preencoded.png"/>
          <p:cNvPicPr>
            <a:picLocks noChangeAspect="1"/>
          </p:cNvPicPr>
          <p:nvPr/>
        </p:nvPicPr>
        <p:blipFill>
          <a:blip r:embed="rId5"/>
          <a:stretch>
            <a:fillRect/>
          </a:stretch>
        </p:blipFill>
        <p:spPr>
          <a:xfrm>
            <a:off x="1066800" y="9486900"/>
            <a:ext cx="442674" cy="381000"/>
          </a:xfrm>
          <a:prstGeom prst="rect">
            <a:avLst/>
          </a:prstGeom>
        </p:spPr>
      </p:pic>
      <p:sp>
        <p:nvSpPr>
          <p:cNvPr id="18" name="Text 13"/>
          <p:cNvSpPr/>
          <p:nvPr/>
        </p:nvSpPr>
        <p:spPr>
          <a:xfrm>
            <a:off x="16981527" y="9536430"/>
            <a:ext cx="315873" cy="320040"/>
          </a:xfrm>
          <a:prstGeom prst="rect">
            <a:avLst/>
          </a:prstGeom>
          <a:noFill/>
          <a:ln/>
        </p:spPr>
        <p:txBody>
          <a:bodyPr wrap="square" lIns="25400" tIns="25400" rIns="25400" bIns="2540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50" b="1" dirty="0">
                <a:solidFill>
                  <a:srgbClr val="8A93A6"/>
                </a:solidFill>
                <a:latin typeface="Open Sans" pitchFamily="34" charset="0"/>
                <a:ea typeface="Open Sans" pitchFamily="34" charset="-122"/>
                <a:cs typeface="Open Sans" pitchFamily="34" charset="-120"/>
              </a:rPr>
              <a:t>21</a:t>
            </a:r>
            <a:endParaRPr kumimoji="0" lang="en-US" sz="16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066800" y="762000"/>
            <a:ext cx="13229972" cy="390525"/>
          </a:xfrm>
          <a:prstGeom prst="rect">
            <a:avLst/>
          </a:prstGeom>
          <a:noFill/>
          <a:ln/>
        </p:spPr>
        <p:txBody>
          <a:bodyPr wrap="square" lIns="25400" tIns="25400" rIns="25400" bIns="25400" rtlCol="0" anchor="t">
            <a:normAutofit/>
          </a:bodyPr>
          <a:lstStyle/>
          <a:p>
            <a:pPr marL="0" indent="0" algn="l">
              <a:buNone/>
            </a:pPr>
            <a:r>
              <a:rPr lang="en-US" sz="2025" b="1" dirty="0">
                <a:solidFill>
                  <a:srgbClr val="618F6D"/>
                </a:solidFill>
                <a:latin typeface="Open Sans" pitchFamily="34" charset="0"/>
                <a:ea typeface="Open Sans" pitchFamily="34" charset="-122"/>
                <a:cs typeface="Open Sans" pitchFamily="34" charset="-120"/>
              </a:rPr>
              <a:t>Sulphur Point</a:t>
            </a:r>
            <a:endParaRPr lang="en-US" sz="2025" dirty="0"/>
          </a:p>
        </p:txBody>
      </p:sp>
      <p:sp>
        <p:nvSpPr>
          <p:cNvPr id="3" name="Text 1"/>
          <p:cNvSpPr/>
          <p:nvPr/>
        </p:nvSpPr>
        <p:spPr>
          <a:xfrm>
            <a:off x="1066800" y="1247775"/>
            <a:ext cx="12388065" cy="1447800"/>
          </a:xfrm>
          <a:prstGeom prst="rect">
            <a:avLst/>
          </a:prstGeom>
          <a:noFill/>
          <a:ln/>
        </p:spPr>
        <p:txBody>
          <a:bodyPr wrap="square" lIns="25400" tIns="25400" rIns="25400" bIns="25400" rtlCol="0" anchor="t">
            <a:normAutofit/>
          </a:bodyPr>
          <a:lstStyle/>
          <a:p>
            <a:pPr marL="0" indent="0" algn="l">
              <a:buNone/>
            </a:pPr>
            <a:r>
              <a:rPr lang="en-US" sz="4050" b="1" kern="0" spc="-81" dirty="0">
                <a:solidFill>
                  <a:srgbClr val="0A357C"/>
                </a:solidFill>
                <a:latin typeface="Open Sans" pitchFamily="34" charset="0"/>
                <a:ea typeface="Open Sans" pitchFamily="34" charset="-122"/>
                <a:cs typeface="Open Sans" pitchFamily="34" charset="-120"/>
              </a:rPr>
              <a:t>New empty link facility being established at Sulphur Point</a:t>
            </a:r>
            <a:endParaRPr lang="en-US" sz="4050" dirty="0"/>
          </a:p>
        </p:txBody>
      </p:sp>
      <p:pic>
        <p:nvPicPr>
          <p:cNvPr id="4" name="Image 0" descr="preencoded.png"/>
          <p:cNvPicPr>
            <a:picLocks noChangeAspect="1"/>
          </p:cNvPicPr>
          <p:nvPr/>
        </p:nvPicPr>
        <p:blipFill>
          <a:blip r:embed="rId3"/>
          <a:srcRect/>
          <a:stretch/>
        </p:blipFill>
        <p:spPr>
          <a:xfrm>
            <a:off x="13475047" y="1933575"/>
            <a:ext cx="3746153" cy="723900"/>
          </a:xfrm>
          <a:prstGeom prst="rect">
            <a:avLst/>
          </a:prstGeom>
        </p:spPr>
      </p:pic>
      <p:sp>
        <p:nvSpPr>
          <p:cNvPr id="5" name="Shape 2"/>
          <p:cNvSpPr/>
          <p:nvPr/>
        </p:nvSpPr>
        <p:spPr>
          <a:xfrm>
            <a:off x="1066800" y="3000375"/>
            <a:ext cx="16154400" cy="28575"/>
          </a:xfrm>
          <a:prstGeom prst="rect">
            <a:avLst/>
          </a:prstGeom>
          <a:solidFill>
            <a:srgbClr val="DBF0EC"/>
          </a:solidFill>
          <a:ln/>
        </p:spPr>
        <p:txBody>
          <a:bodyPr/>
          <a:lstStyle/>
          <a:p>
            <a:endParaRPr lang="en-NZ"/>
          </a:p>
        </p:txBody>
      </p:sp>
      <p:sp>
        <p:nvSpPr>
          <p:cNvPr id="6" name="Shape 3"/>
          <p:cNvSpPr/>
          <p:nvPr/>
        </p:nvSpPr>
        <p:spPr>
          <a:xfrm>
            <a:off x="1066800" y="3467100"/>
            <a:ext cx="104775" cy="104775"/>
          </a:xfrm>
          <a:prstGeom prst="ellipse">
            <a:avLst/>
          </a:prstGeom>
          <a:solidFill>
            <a:srgbClr val="618F6D"/>
          </a:solidFill>
          <a:ln/>
        </p:spPr>
        <p:txBody>
          <a:bodyPr/>
          <a:lstStyle/>
          <a:p>
            <a:endParaRPr lang="en-NZ"/>
          </a:p>
        </p:txBody>
      </p:sp>
      <p:sp>
        <p:nvSpPr>
          <p:cNvPr id="7" name="Text 4"/>
          <p:cNvSpPr/>
          <p:nvPr/>
        </p:nvSpPr>
        <p:spPr>
          <a:xfrm>
            <a:off x="1323975" y="3371850"/>
            <a:ext cx="6602635" cy="1038225"/>
          </a:xfrm>
          <a:prstGeom prst="rect">
            <a:avLst/>
          </a:prstGeom>
          <a:noFill/>
          <a:ln/>
        </p:spPr>
        <p:txBody>
          <a:bodyPr wrap="square" lIns="25400" tIns="25400" rIns="25400" bIns="25400" rtlCol="0" anchor="t">
            <a:normAutofit/>
          </a:bodyPr>
          <a:lstStyle/>
          <a:p>
            <a:pPr marL="0" indent="0" algn="l">
              <a:lnSpc>
                <a:spcPct val="102941"/>
              </a:lnSpc>
              <a:buNone/>
            </a:pPr>
            <a:r>
              <a:rPr lang="en-US" sz="1875" dirty="0">
                <a:solidFill>
                  <a:srgbClr val="2C3A57"/>
                </a:solidFill>
                <a:latin typeface="Open Sans" pitchFamily="34" charset="0"/>
                <a:ea typeface="Open Sans" pitchFamily="34" charset="-122"/>
                <a:cs typeface="Open Sans" pitchFamily="34" charset="-120"/>
              </a:rPr>
              <a:t>Establishing an empty-container facility connected directly to Tauranga Container Terminal and operated by QM Logistics.</a:t>
            </a:r>
            <a:endParaRPr lang="en-US" sz="1875" dirty="0"/>
          </a:p>
        </p:txBody>
      </p:sp>
      <p:sp>
        <p:nvSpPr>
          <p:cNvPr id="8" name="Shape 5"/>
          <p:cNvSpPr/>
          <p:nvPr/>
        </p:nvSpPr>
        <p:spPr>
          <a:xfrm>
            <a:off x="1066800" y="4600575"/>
            <a:ext cx="104775" cy="104775"/>
          </a:xfrm>
          <a:prstGeom prst="ellipse">
            <a:avLst/>
          </a:prstGeom>
          <a:solidFill>
            <a:srgbClr val="618F6D"/>
          </a:solidFill>
          <a:ln/>
        </p:spPr>
        <p:txBody>
          <a:bodyPr/>
          <a:lstStyle/>
          <a:p>
            <a:endParaRPr lang="en-NZ"/>
          </a:p>
        </p:txBody>
      </p:sp>
      <p:sp>
        <p:nvSpPr>
          <p:cNvPr id="9" name="Text 6"/>
          <p:cNvSpPr/>
          <p:nvPr/>
        </p:nvSpPr>
        <p:spPr>
          <a:xfrm>
            <a:off x="1323975" y="4505325"/>
            <a:ext cx="5826636" cy="371475"/>
          </a:xfrm>
          <a:prstGeom prst="rect">
            <a:avLst/>
          </a:prstGeom>
          <a:noFill/>
          <a:ln/>
        </p:spPr>
        <p:txBody>
          <a:bodyPr wrap="square" lIns="25400" tIns="25400" rIns="25400" bIns="25400" rtlCol="0" anchor="t">
            <a:normAutofit/>
          </a:bodyPr>
          <a:lstStyle/>
          <a:p>
            <a:pPr marL="0" indent="0" algn="l">
              <a:lnSpc>
                <a:spcPct val="102941"/>
              </a:lnSpc>
              <a:buNone/>
            </a:pPr>
            <a:r>
              <a:rPr lang="en-US" sz="1875" dirty="0">
                <a:solidFill>
                  <a:srgbClr val="2C3A57"/>
                </a:solidFill>
                <a:latin typeface="Open Sans" pitchFamily="34" charset="0"/>
                <a:ea typeface="Open Sans" pitchFamily="34" charset="-122"/>
                <a:cs typeface="Open Sans" pitchFamily="34" charset="-120"/>
              </a:rPr>
              <a:t>Taking back land from existing depot operators.</a:t>
            </a:r>
            <a:endParaRPr lang="en-US" sz="1875" dirty="0"/>
          </a:p>
        </p:txBody>
      </p:sp>
      <p:sp>
        <p:nvSpPr>
          <p:cNvPr id="10" name="Shape 7"/>
          <p:cNvSpPr/>
          <p:nvPr/>
        </p:nvSpPr>
        <p:spPr>
          <a:xfrm>
            <a:off x="1066800" y="5067300"/>
            <a:ext cx="104775" cy="104775"/>
          </a:xfrm>
          <a:prstGeom prst="ellipse">
            <a:avLst/>
          </a:prstGeom>
          <a:solidFill>
            <a:srgbClr val="618F6D"/>
          </a:solidFill>
          <a:ln/>
        </p:spPr>
        <p:txBody>
          <a:bodyPr/>
          <a:lstStyle/>
          <a:p>
            <a:endParaRPr lang="en-NZ"/>
          </a:p>
        </p:txBody>
      </p:sp>
      <p:sp>
        <p:nvSpPr>
          <p:cNvPr id="11" name="Text 8"/>
          <p:cNvSpPr/>
          <p:nvPr/>
        </p:nvSpPr>
        <p:spPr>
          <a:xfrm>
            <a:off x="1323975" y="4972050"/>
            <a:ext cx="6602635" cy="1038225"/>
          </a:xfrm>
          <a:prstGeom prst="rect">
            <a:avLst/>
          </a:prstGeom>
          <a:noFill/>
          <a:ln/>
        </p:spPr>
        <p:txBody>
          <a:bodyPr wrap="square" lIns="25400" tIns="25400" rIns="25400" bIns="25400" rtlCol="0" anchor="t">
            <a:normAutofit/>
          </a:bodyPr>
          <a:lstStyle/>
          <a:p>
            <a:pPr marL="0" indent="0" algn="l">
              <a:lnSpc>
                <a:spcPct val="102941"/>
              </a:lnSpc>
              <a:buNone/>
            </a:pPr>
            <a:r>
              <a:rPr lang="en-US" sz="1875" dirty="0">
                <a:solidFill>
                  <a:srgbClr val="2C3A57"/>
                </a:solidFill>
                <a:latin typeface="Open Sans" pitchFamily="34" charset="0"/>
                <a:ea typeface="Open Sans" pitchFamily="34" charset="-122"/>
                <a:cs typeface="Open Sans" pitchFamily="34" charset="-120"/>
              </a:rPr>
              <a:t>Enables surplus export empties to move directly to the Port, avoiding unnecessary transit through an external depot.</a:t>
            </a:r>
            <a:endParaRPr lang="en-US" sz="1875" dirty="0"/>
          </a:p>
        </p:txBody>
      </p:sp>
      <p:sp>
        <p:nvSpPr>
          <p:cNvPr id="12" name="Shape 9"/>
          <p:cNvSpPr/>
          <p:nvPr/>
        </p:nvSpPr>
        <p:spPr>
          <a:xfrm>
            <a:off x="1066800" y="7007065"/>
            <a:ext cx="104775" cy="104775"/>
          </a:xfrm>
          <a:prstGeom prst="ellipse">
            <a:avLst/>
          </a:prstGeom>
          <a:solidFill>
            <a:srgbClr val="618F6D"/>
          </a:solidFill>
          <a:ln/>
        </p:spPr>
        <p:txBody>
          <a:bodyPr/>
          <a:lstStyle/>
          <a:p>
            <a:endParaRPr lang="en-NZ"/>
          </a:p>
        </p:txBody>
      </p:sp>
      <p:sp>
        <p:nvSpPr>
          <p:cNvPr id="13" name="Text 10"/>
          <p:cNvSpPr/>
          <p:nvPr/>
        </p:nvSpPr>
        <p:spPr>
          <a:xfrm>
            <a:off x="1310283" y="6879473"/>
            <a:ext cx="5766390" cy="371475"/>
          </a:xfrm>
          <a:prstGeom prst="rect">
            <a:avLst/>
          </a:prstGeom>
          <a:noFill/>
          <a:ln/>
        </p:spPr>
        <p:txBody>
          <a:bodyPr wrap="square" lIns="25400" tIns="25400" rIns="25400" bIns="25400" rtlCol="0" anchor="t">
            <a:normAutofit/>
          </a:bodyPr>
          <a:lstStyle/>
          <a:p>
            <a:pPr marL="0" indent="0" algn="l">
              <a:lnSpc>
                <a:spcPct val="102941"/>
              </a:lnSpc>
              <a:buNone/>
            </a:pPr>
            <a:r>
              <a:rPr lang="en-US" sz="1875" dirty="0">
                <a:solidFill>
                  <a:srgbClr val="2C3A57"/>
                </a:solidFill>
                <a:latin typeface="Open Sans" pitchFamily="34" charset="0"/>
                <a:ea typeface="Open Sans" pitchFamily="34" charset="-122"/>
                <a:cs typeface="Open Sans" pitchFamily="34" charset="-120"/>
              </a:rPr>
              <a:t>Expected terminal operational benefits include:</a:t>
            </a:r>
            <a:endParaRPr lang="en-US" sz="1875" dirty="0"/>
          </a:p>
        </p:txBody>
      </p:sp>
      <p:sp>
        <p:nvSpPr>
          <p:cNvPr id="14" name="Shape 11"/>
          <p:cNvSpPr/>
          <p:nvPr/>
        </p:nvSpPr>
        <p:spPr>
          <a:xfrm>
            <a:off x="1526143" y="7396428"/>
            <a:ext cx="85725" cy="85725"/>
          </a:xfrm>
          <a:prstGeom prst="rect">
            <a:avLst/>
          </a:prstGeom>
          <a:solidFill>
            <a:srgbClr val="AFDBBB"/>
          </a:solidFill>
          <a:ln/>
        </p:spPr>
        <p:txBody>
          <a:bodyPr/>
          <a:lstStyle/>
          <a:p>
            <a:endParaRPr lang="en-NZ"/>
          </a:p>
        </p:txBody>
      </p:sp>
      <p:sp>
        <p:nvSpPr>
          <p:cNvPr id="15" name="Text 12"/>
          <p:cNvSpPr/>
          <p:nvPr/>
        </p:nvSpPr>
        <p:spPr>
          <a:xfrm>
            <a:off x="1830006" y="7252672"/>
            <a:ext cx="5320605" cy="358080"/>
          </a:xfrm>
          <a:prstGeom prst="rect">
            <a:avLst/>
          </a:prstGeom>
          <a:noFill/>
          <a:ln/>
        </p:spPr>
        <p:txBody>
          <a:bodyPr wrap="square" lIns="25400" tIns="25400" rIns="25400" bIns="25400" rtlCol="0" anchor="t">
            <a:normAutofit/>
          </a:bodyPr>
          <a:lstStyle/>
          <a:p>
            <a:pPr marL="0" indent="0" algn="l">
              <a:lnSpc>
                <a:spcPct val="101818"/>
              </a:lnSpc>
              <a:buNone/>
            </a:pPr>
            <a:r>
              <a:rPr lang="en-US" sz="1800" dirty="0">
                <a:solidFill>
                  <a:srgbClr val="56627A"/>
                </a:solidFill>
                <a:latin typeface="Open Sans" pitchFamily="34" charset="0"/>
                <a:ea typeface="Open Sans" pitchFamily="34" charset="-122"/>
                <a:cs typeface="Open Sans" pitchFamily="34" charset="-120"/>
              </a:rPr>
              <a:t>reduced empty-container dwell and handling;</a:t>
            </a:r>
            <a:endParaRPr lang="en-US" sz="1800" dirty="0"/>
          </a:p>
        </p:txBody>
      </p:sp>
      <p:sp>
        <p:nvSpPr>
          <p:cNvPr id="16" name="Shape 13"/>
          <p:cNvSpPr/>
          <p:nvPr/>
        </p:nvSpPr>
        <p:spPr>
          <a:xfrm>
            <a:off x="1547122" y="7786687"/>
            <a:ext cx="85725" cy="85725"/>
          </a:xfrm>
          <a:prstGeom prst="rect">
            <a:avLst/>
          </a:prstGeom>
          <a:solidFill>
            <a:srgbClr val="AFDBBB"/>
          </a:solidFill>
          <a:ln/>
        </p:spPr>
        <p:txBody>
          <a:bodyPr/>
          <a:lstStyle/>
          <a:p>
            <a:endParaRPr lang="en-NZ"/>
          </a:p>
        </p:txBody>
      </p:sp>
      <p:sp>
        <p:nvSpPr>
          <p:cNvPr id="17" name="Text 14"/>
          <p:cNvSpPr/>
          <p:nvPr/>
        </p:nvSpPr>
        <p:spPr>
          <a:xfrm>
            <a:off x="1838325" y="7647891"/>
            <a:ext cx="5559132" cy="358080"/>
          </a:xfrm>
          <a:prstGeom prst="rect">
            <a:avLst/>
          </a:prstGeom>
          <a:noFill/>
          <a:ln/>
        </p:spPr>
        <p:txBody>
          <a:bodyPr wrap="square" lIns="25400" tIns="25400" rIns="25400" bIns="25400" rtlCol="0" anchor="t">
            <a:normAutofit/>
          </a:bodyPr>
          <a:lstStyle/>
          <a:p>
            <a:pPr marL="0" indent="0" algn="l">
              <a:lnSpc>
                <a:spcPct val="101818"/>
              </a:lnSpc>
              <a:buNone/>
            </a:pPr>
            <a:r>
              <a:rPr lang="en-US" sz="1800" dirty="0">
                <a:solidFill>
                  <a:srgbClr val="56627A"/>
                </a:solidFill>
                <a:latin typeface="Open Sans" pitchFamily="34" charset="0"/>
                <a:ea typeface="Open Sans" pitchFamily="34" charset="-122"/>
                <a:cs typeface="Open Sans" pitchFamily="34" charset="-120"/>
              </a:rPr>
              <a:t>reduced terminal truck and rail congestion; and</a:t>
            </a:r>
            <a:endParaRPr lang="en-US" sz="1800" dirty="0"/>
          </a:p>
        </p:txBody>
      </p:sp>
      <p:sp>
        <p:nvSpPr>
          <p:cNvPr id="18" name="Shape 15"/>
          <p:cNvSpPr/>
          <p:nvPr/>
        </p:nvSpPr>
        <p:spPr>
          <a:xfrm>
            <a:off x="1532196" y="8152178"/>
            <a:ext cx="85725" cy="85725"/>
          </a:xfrm>
          <a:prstGeom prst="rect">
            <a:avLst/>
          </a:prstGeom>
          <a:solidFill>
            <a:srgbClr val="AFDBBB"/>
          </a:solidFill>
          <a:ln/>
        </p:spPr>
        <p:txBody>
          <a:bodyPr/>
          <a:lstStyle/>
          <a:p>
            <a:endParaRPr lang="en-NZ"/>
          </a:p>
        </p:txBody>
      </p:sp>
      <p:sp>
        <p:nvSpPr>
          <p:cNvPr id="19" name="Text 16"/>
          <p:cNvSpPr/>
          <p:nvPr/>
        </p:nvSpPr>
        <p:spPr>
          <a:xfrm>
            <a:off x="1838325" y="8043110"/>
            <a:ext cx="6384563" cy="358080"/>
          </a:xfrm>
          <a:prstGeom prst="rect">
            <a:avLst/>
          </a:prstGeom>
          <a:noFill/>
          <a:ln/>
        </p:spPr>
        <p:txBody>
          <a:bodyPr wrap="square" lIns="25400" tIns="25400" rIns="25400" bIns="25400" rtlCol="0" anchor="t">
            <a:normAutofit/>
          </a:bodyPr>
          <a:lstStyle/>
          <a:p>
            <a:pPr marL="0" indent="0" algn="l">
              <a:lnSpc>
                <a:spcPct val="101818"/>
              </a:lnSpc>
              <a:buNone/>
            </a:pPr>
            <a:r>
              <a:rPr lang="en-US" sz="1800" dirty="0">
                <a:solidFill>
                  <a:srgbClr val="56627A"/>
                </a:solidFill>
                <a:latin typeface="Open Sans" pitchFamily="34" charset="0"/>
                <a:ea typeface="Open Sans" pitchFamily="34" charset="-122"/>
                <a:cs typeface="Open Sans" pitchFamily="34" charset="-120"/>
              </a:rPr>
              <a:t>greater control and flexibility as the terminal develops.</a:t>
            </a:r>
            <a:endParaRPr lang="en-US" sz="1800" dirty="0"/>
          </a:p>
        </p:txBody>
      </p:sp>
      <p:sp>
        <p:nvSpPr>
          <p:cNvPr id="20" name="Shape 17"/>
          <p:cNvSpPr/>
          <p:nvPr/>
        </p:nvSpPr>
        <p:spPr>
          <a:xfrm>
            <a:off x="1125525" y="8688018"/>
            <a:ext cx="104775" cy="104775"/>
          </a:xfrm>
          <a:prstGeom prst="ellipse">
            <a:avLst/>
          </a:prstGeom>
          <a:solidFill>
            <a:srgbClr val="618F6D"/>
          </a:solidFill>
          <a:ln/>
        </p:spPr>
        <p:txBody>
          <a:bodyPr/>
          <a:lstStyle/>
          <a:p>
            <a:endParaRPr lang="en-NZ"/>
          </a:p>
        </p:txBody>
      </p:sp>
      <p:sp>
        <p:nvSpPr>
          <p:cNvPr id="21" name="Text 18"/>
          <p:cNvSpPr/>
          <p:nvPr/>
        </p:nvSpPr>
        <p:spPr>
          <a:xfrm>
            <a:off x="1323975" y="8553631"/>
            <a:ext cx="6248846" cy="371475"/>
          </a:xfrm>
          <a:prstGeom prst="rect">
            <a:avLst/>
          </a:prstGeom>
          <a:noFill/>
          <a:ln/>
        </p:spPr>
        <p:txBody>
          <a:bodyPr wrap="square" lIns="25400" tIns="25400" rIns="25400" bIns="25400" rtlCol="0" anchor="t">
            <a:normAutofit/>
          </a:bodyPr>
          <a:lstStyle/>
          <a:p>
            <a:pPr marL="0" indent="0" algn="l">
              <a:lnSpc>
                <a:spcPct val="102941"/>
              </a:lnSpc>
              <a:buNone/>
            </a:pPr>
            <a:r>
              <a:rPr lang="en-US" sz="1875" b="1" dirty="0">
                <a:solidFill>
                  <a:srgbClr val="0A357C"/>
                </a:solidFill>
                <a:latin typeface="Open Sans" pitchFamily="34" charset="0"/>
                <a:ea typeface="Open Sans" pitchFamily="34" charset="-122"/>
                <a:cs typeface="Open Sans" pitchFamily="34" charset="-120"/>
              </a:rPr>
              <a:t>Targeted commencement date 1 November 2026.</a:t>
            </a:r>
            <a:endParaRPr lang="en-US" sz="1875" dirty="0"/>
          </a:p>
        </p:txBody>
      </p:sp>
      <p:sp>
        <p:nvSpPr>
          <p:cNvPr id="22" name="Shape 19"/>
          <p:cNvSpPr/>
          <p:nvPr/>
        </p:nvSpPr>
        <p:spPr>
          <a:xfrm>
            <a:off x="8267700" y="3371850"/>
            <a:ext cx="8953500" cy="5772150"/>
          </a:xfrm>
          <a:prstGeom prst="roundRect">
            <a:avLst>
              <a:gd name="adj" fmla="val 1980"/>
            </a:avLst>
          </a:prstGeom>
          <a:solidFill>
            <a:srgbClr val="F4FAF9"/>
          </a:solidFill>
          <a:ln w="9525">
            <a:solidFill>
              <a:srgbClr val="DCE3E8"/>
            </a:solidFill>
            <a:prstDash val="solid"/>
          </a:ln>
        </p:spPr>
        <p:txBody>
          <a:bodyPr/>
          <a:lstStyle/>
          <a:p>
            <a:endParaRPr lang="en-NZ"/>
          </a:p>
        </p:txBody>
      </p:sp>
      <p:pic>
        <p:nvPicPr>
          <p:cNvPr id="23" name="Image 1" descr="preencoded.png"/>
          <p:cNvPicPr>
            <a:picLocks noChangeAspect="1"/>
          </p:cNvPicPr>
          <p:nvPr/>
        </p:nvPicPr>
        <p:blipFill>
          <a:blip r:embed="rId4"/>
          <a:srcRect l="-1" r="-1"/>
          <a:stretch/>
        </p:blipFill>
        <p:spPr>
          <a:xfrm>
            <a:off x="10736610" y="3572024"/>
            <a:ext cx="4015532" cy="5371802"/>
          </a:xfrm>
          <a:prstGeom prst="rect">
            <a:avLst/>
          </a:prstGeom>
        </p:spPr>
      </p:pic>
      <p:pic>
        <p:nvPicPr>
          <p:cNvPr id="24" name="Image 2" descr="preencoded.png"/>
          <p:cNvPicPr>
            <a:picLocks noChangeAspect="1"/>
          </p:cNvPicPr>
          <p:nvPr/>
        </p:nvPicPr>
        <p:blipFill>
          <a:blip r:embed="rId5"/>
          <a:stretch>
            <a:fillRect/>
          </a:stretch>
        </p:blipFill>
        <p:spPr>
          <a:xfrm>
            <a:off x="1066800" y="9410700"/>
            <a:ext cx="486966" cy="419100"/>
          </a:xfrm>
          <a:prstGeom prst="rect">
            <a:avLst/>
          </a:prstGeom>
        </p:spPr>
      </p:pic>
      <p:sp>
        <p:nvSpPr>
          <p:cNvPr id="25" name="Text 20"/>
          <p:cNvSpPr/>
          <p:nvPr/>
        </p:nvSpPr>
        <p:spPr>
          <a:xfrm>
            <a:off x="16981438" y="9477375"/>
            <a:ext cx="315962" cy="323850"/>
          </a:xfrm>
          <a:prstGeom prst="rect">
            <a:avLst/>
          </a:prstGeom>
          <a:noFill/>
          <a:ln/>
        </p:spPr>
        <p:txBody>
          <a:bodyPr wrap="square" lIns="25400" tIns="25400" rIns="25400" bIns="25400" rtlCol="0" anchor="t">
            <a:normAutofit/>
          </a:bodyPr>
          <a:lstStyle/>
          <a:p>
            <a:pPr marL="0" indent="0" algn="l">
              <a:buNone/>
            </a:pPr>
            <a:r>
              <a:rPr lang="en-US" sz="1650" b="1" dirty="0">
                <a:solidFill>
                  <a:srgbClr val="8A93A6"/>
                </a:solidFill>
                <a:latin typeface="Open Sans" pitchFamily="34" charset="0"/>
                <a:ea typeface="Open Sans" pitchFamily="34" charset="-122"/>
                <a:cs typeface="Open Sans" pitchFamily="34" charset="-120"/>
              </a:rPr>
              <a:t>22</a:t>
            </a:r>
            <a:endParaRPr lang="en-US" sz="1650" dirty="0"/>
          </a:p>
        </p:txBody>
      </p:sp>
      <p:sp>
        <p:nvSpPr>
          <p:cNvPr id="31" name="Shape 7">
            <a:extLst>
              <a:ext uri="{FF2B5EF4-FFF2-40B4-BE49-F238E27FC236}">
                <a16:creationId xmlns:a16="http://schemas.microsoft.com/office/drawing/2014/main" id="{AFB9902F-9CA3-9D99-8812-3EEAE8FC952F}"/>
              </a:ext>
            </a:extLst>
          </p:cNvPr>
          <p:cNvSpPr/>
          <p:nvPr/>
        </p:nvSpPr>
        <p:spPr>
          <a:xfrm>
            <a:off x="1073137" y="6153569"/>
            <a:ext cx="104775" cy="104775"/>
          </a:xfrm>
          <a:prstGeom prst="ellipse">
            <a:avLst/>
          </a:prstGeom>
          <a:solidFill>
            <a:srgbClr val="618F6D"/>
          </a:solidFill>
          <a:ln/>
        </p:spPr>
        <p:txBody>
          <a:bodyPr/>
          <a:lstStyle/>
          <a:p>
            <a:endParaRPr lang="en-NZ"/>
          </a:p>
        </p:txBody>
      </p:sp>
      <p:sp>
        <p:nvSpPr>
          <p:cNvPr id="33" name="Text 8">
            <a:extLst>
              <a:ext uri="{FF2B5EF4-FFF2-40B4-BE49-F238E27FC236}">
                <a16:creationId xmlns:a16="http://schemas.microsoft.com/office/drawing/2014/main" id="{FB967C72-3182-C463-2569-6733B3B1156A}"/>
              </a:ext>
            </a:extLst>
          </p:cNvPr>
          <p:cNvSpPr/>
          <p:nvPr/>
        </p:nvSpPr>
        <p:spPr>
          <a:xfrm>
            <a:off x="1323974" y="6010275"/>
            <a:ext cx="6602636" cy="651341"/>
          </a:xfrm>
          <a:prstGeom prst="rect">
            <a:avLst/>
          </a:prstGeom>
          <a:noFill/>
          <a:ln/>
        </p:spPr>
        <p:txBody>
          <a:bodyPr wrap="square" lIns="25400" tIns="25400" rIns="25400" bIns="25400" rtlCol="0" anchor="t">
            <a:normAutofit/>
          </a:bodyPr>
          <a:lstStyle/>
          <a:p>
            <a:pPr marL="0" indent="0" algn="l">
              <a:lnSpc>
                <a:spcPct val="102941"/>
              </a:lnSpc>
              <a:buNone/>
            </a:pPr>
            <a:r>
              <a:rPr lang="en-US" sz="1880" dirty="0">
                <a:solidFill>
                  <a:srgbClr val="2C3A57"/>
                </a:solidFill>
                <a:latin typeface="Open Sans" pitchFamily="34" charset="0"/>
                <a:ea typeface="Open Sans" pitchFamily="34" charset="-122"/>
                <a:cs typeface="Open Sans" pitchFamily="34" charset="-120"/>
              </a:rPr>
              <a:t>Import empties can be stacked and released efficiently using empty handling equipment.</a:t>
            </a:r>
            <a:endParaRPr lang="en-US" sz="188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0A357C"/>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t="11203" b="11203"/>
          <a:stretch/>
        </p:blipFill>
        <p:spPr>
          <a:xfrm>
            <a:off x="0" y="0"/>
            <a:ext cx="18288000" cy="10287000"/>
          </a:xfrm>
          <a:prstGeom prst="rect">
            <a:avLst/>
          </a:prstGeom>
        </p:spPr>
      </p:pic>
      <p:sp>
        <p:nvSpPr>
          <p:cNvPr id="3" name="Shape 0"/>
          <p:cNvSpPr/>
          <p:nvPr/>
        </p:nvSpPr>
        <p:spPr>
          <a:xfrm>
            <a:off x="0" y="0"/>
            <a:ext cx="18288000" cy="10287000"/>
          </a:xfrm>
          <a:prstGeom prst="rect">
            <a:avLst/>
          </a:prstGeom>
          <a:gradFill rotWithShape="1">
            <a:gsLst>
              <a:gs pos="0">
                <a:srgbClr val="0A357C">
                  <a:alpha val="95000"/>
                </a:srgbClr>
              </a:gs>
              <a:gs pos="44000">
                <a:srgbClr val="0A357C">
                  <a:alpha val="88000"/>
                </a:srgbClr>
              </a:gs>
              <a:gs pos="84000">
                <a:srgbClr val="0A357C">
                  <a:alpha val="24000"/>
                </a:srgbClr>
              </a:gs>
            </a:gsLst>
            <a:lin ang="0" scaled="0"/>
          </a:gradFill>
          <a:ln/>
        </p:spPr>
        <p:txBody>
          <a:bodyPr/>
          <a:lstStyle/>
          <a:p>
            <a:endParaRPr lang="en-NZ"/>
          </a:p>
        </p:txBody>
      </p:sp>
      <p:sp>
        <p:nvSpPr>
          <p:cNvPr id="4" name="Shape 1"/>
          <p:cNvSpPr/>
          <p:nvPr/>
        </p:nvSpPr>
        <p:spPr>
          <a:xfrm>
            <a:off x="1066800" y="3643313"/>
            <a:ext cx="1257300" cy="57150"/>
          </a:xfrm>
          <a:prstGeom prst="rect">
            <a:avLst/>
          </a:prstGeom>
          <a:solidFill>
            <a:srgbClr val="AFDBBB"/>
          </a:solidFill>
          <a:ln/>
        </p:spPr>
        <p:txBody>
          <a:bodyPr/>
          <a:lstStyle/>
          <a:p>
            <a:endParaRPr lang="en-NZ"/>
          </a:p>
        </p:txBody>
      </p:sp>
      <p:sp>
        <p:nvSpPr>
          <p:cNvPr id="5" name="Text 2"/>
          <p:cNvSpPr/>
          <p:nvPr/>
        </p:nvSpPr>
        <p:spPr>
          <a:xfrm>
            <a:off x="1066800" y="4081463"/>
            <a:ext cx="11525250" cy="1162050"/>
          </a:xfrm>
          <a:prstGeom prst="rect">
            <a:avLst/>
          </a:prstGeom>
          <a:noFill/>
          <a:ln/>
        </p:spPr>
        <p:txBody>
          <a:bodyPr wrap="square" lIns="25400" tIns="25400" rIns="25400" bIns="25400" rtlCol="0" anchor="t">
            <a:normAutofit/>
          </a:bodyPr>
          <a:lstStyle/>
          <a:p>
            <a:pPr marL="0" indent="0" algn="l">
              <a:lnSpc>
                <a:spcPct val="73292"/>
              </a:lnSpc>
              <a:buNone/>
            </a:pPr>
            <a:r>
              <a:rPr lang="en-US" sz="8850" b="1" kern="0" spc="-221" dirty="0">
                <a:solidFill>
                  <a:srgbClr val="FFFFFF"/>
                </a:solidFill>
                <a:latin typeface="Open Sans" pitchFamily="34" charset="0"/>
                <a:ea typeface="Open Sans" pitchFamily="34" charset="-122"/>
                <a:cs typeface="Open Sans" pitchFamily="34" charset="-120"/>
              </a:rPr>
              <a:t>Financial results</a:t>
            </a:r>
            <a:endParaRPr lang="en-US" sz="8850" dirty="0"/>
          </a:p>
        </p:txBody>
      </p:sp>
      <p:sp>
        <p:nvSpPr>
          <p:cNvPr id="6" name="Text 3"/>
          <p:cNvSpPr/>
          <p:nvPr/>
        </p:nvSpPr>
        <p:spPr>
          <a:xfrm>
            <a:off x="1066800" y="5586413"/>
            <a:ext cx="11525250" cy="581025"/>
          </a:xfrm>
          <a:prstGeom prst="rect">
            <a:avLst/>
          </a:prstGeom>
          <a:noFill/>
          <a:ln/>
        </p:spPr>
        <p:txBody>
          <a:bodyPr wrap="square" lIns="25400" tIns="25400" rIns="25400" bIns="25400" rtlCol="0" anchor="t">
            <a:normAutofit/>
          </a:bodyPr>
          <a:lstStyle/>
          <a:p>
            <a:pPr marL="0" indent="0" algn="l">
              <a:buNone/>
            </a:pPr>
            <a:r>
              <a:rPr lang="en-US" sz="3150" b="1" dirty="0">
                <a:solidFill>
                  <a:srgbClr val="AFDBBB"/>
                </a:solidFill>
                <a:latin typeface="Open Sans" pitchFamily="34" charset="0"/>
                <a:ea typeface="Open Sans" pitchFamily="34" charset="-122"/>
                <a:cs typeface="Open Sans" pitchFamily="34" charset="-120"/>
              </a:rPr>
              <a:t>Simon Kebbell</a:t>
            </a:r>
            <a:endParaRPr lang="en-US" sz="3150" dirty="0"/>
          </a:p>
        </p:txBody>
      </p:sp>
      <p:sp>
        <p:nvSpPr>
          <p:cNvPr id="7" name="Text 4"/>
          <p:cNvSpPr/>
          <p:nvPr/>
        </p:nvSpPr>
        <p:spPr>
          <a:xfrm>
            <a:off x="1066800" y="6205538"/>
            <a:ext cx="11525250" cy="476250"/>
          </a:xfrm>
          <a:prstGeom prst="rect">
            <a:avLst/>
          </a:prstGeom>
          <a:noFill/>
          <a:ln/>
        </p:spPr>
        <p:txBody>
          <a:bodyPr wrap="square" lIns="25400" tIns="25400" rIns="25400" bIns="25400" rtlCol="0" anchor="t">
            <a:normAutofit/>
          </a:bodyPr>
          <a:lstStyle/>
          <a:p>
            <a:pPr marL="0" indent="0" algn="l">
              <a:buNone/>
            </a:pPr>
            <a:r>
              <a:rPr lang="en-US" sz="2550" dirty="0">
                <a:solidFill>
                  <a:srgbClr val="FFFFFF">
                    <a:alpha val="78000"/>
                  </a:srgbClr>
                </a:solidFill>
                <a:latin typeface="Open Sans" pitchFamily="34" charset="0"/>
                <a:ea typeface="Open Sans" pitchFamily="34" charset="-122"/>
                <a:cs typeface="Open Sans" pitchFamily="34" charset="-120"/>
              </a:rPr>
              <a:t>CFO</a:t>
            </a:r>
            <a:endParaRPr lang="en-US" sz="2550" dirty="0"/>
          </a:p>
        </p:txBody>
      </p:sp>
      <p:pic>
        <p:nvPicPr>
          <p:cNvPr id="8" name="Image 1" descr="preencoded.png"/>
          <p:cNvPicPr>
            <a:picLocks noChangeAspect="1"/>
          </p:cNvPicPr>
          <p:nvPr/>
        </p:nvPicPr>
        <p:blipFill>
          <a:blip r:embed="rId4"/>
          <a:stretch>
            <a:fillRect/>
          </a:stretch>
        </p:blipFill>
        <p:spPr>
          <a:xfrm>
            <a:off x="1066800" y="9410700"/>
            <a:ext cx="486966" cy="419100"/>
          </a:xfrm>
          <a:prstGeom prst="rect">
            <a:avLst/>
          </a:prstGeom>
        </p:spPr>
      </p:pic>
      <p:sp>
        <p:nvSpPr>
          <p:cNvPr id="9" name="Text 5"/>
          <p:cNvSpPr/>
          <p:nvPr/>
        </p:nvSpPr>
        <p:spPr>
          <a:xfrm>
            <a:off x="16981438" y="9477375"/>
            <a:ext cx="315962" cy="323850"/>
          </a:xfrm>
          <a:prstGeom prst="rect">
            <a:avLst/>
          </a:prstGeom>
          <a:noFill/>
          <a:ln/>
        </p:spPr>
        <p:txBody>
          <a:bodyPr wrap="square" lIns="25400" tIns="25400" rIns="25400" bIns="25400" rtlCol="0" anchor="t">
            <a:normAutofit/>
          </a:bodyPr>
          <a:lstStyle/>
          <a:p>
            <a:pPr marL="0" indent="0" algn="l">
              <a:buNone/>
            </a:pPr>
            <a:r>
              <a:rPr lang="en-US" sz="1650" b="1" dirty="0">
                <a:solidFill>
                  <a:srgbClr val="FFFFFF">
                    <a:alpha val="60000"/>
                  </a:srgbClr>
                </a:solidFill>
                <a:latin typeface="Open Sans" pitchFamily="34" charset="0"/>
                <a:ea typeface="Open Sans" pitchFamily="34" charset="-122"/>
                <a:cs typeface="Open Sans" pitchFamily="34" charset="-120"/>
              </a:rPr>
              <a:t>23</a:t>
            </a:r>
            <a:endParaRPr lang="en-US" sz="165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066800" y="723900"/>
            <a:ext cx="17769840" cy="381000"/>
          </a:xfrm>
          <a:prstGeom prst="rect">
            <a:avLst/>
          </a:prstGeom>
          <a:noFill/>
          <a:ln/>
        </p:spPr>
        <p:txBody>
          <a:bodyPr wrap="square" lIns="25400" tIns="25400" rIns="25400" bIns="25400" rtlCol="0" anchor="t">
            <a:normAutofit/>
          </a:bodyPr>
          <a:lstStyle/>
          <a:p>
            <a:pPr marL="0" indent="0" algn="l">
              <a:buNone/>
            </a:pPr>
            <a:r>
              <a:rPr lang="en-US" sz="1950" b="1" dirty="0">
                <a:solidFill>
                  <a:srgbClr val="618F6D"/>
                </a:solidFill>
                <a:latin typeface="Open Sans" pitchFamily="34" charset="0"/>
                <a:ea typeface="Open Sans" pitchFamily="34" charset="-122"/>
                <a:cs typeface="Open Sans" pitchFamily="34" charset="-120"/>
              </a:rPr>
              <a:t>Strong revenue growth of 4.7% and operating costs down 6.2%</a:t>
            </a:r>
            <a:endParaRPr lang="en-US" sz="1950" dirty="0"/>
          </a:p>
        </p:txBody>
      </p:sp>
      <p:sp>
        <p:nvSpPr>
          <p:cNvPr id="3" name="Text 1"/>
          <p:cNvSpPr/>
          <p:nvPr/>
        </p:nvSpPr>
        <p:spPr>
          <a:xfrm>
            <a:off x="1066800" y="1181100"/>
            <a:ext cx="17769840" cy="742950"/>
          </a:xfrm>
          <a:prstGeom prst="rect">
            <a:avLst/>
          </a:prstGeom>
          <a:noFill/>
          <a:ln/>
        </p:spPr>
        <p:txBody>
          <a:bodyPr wrap="square" lIns="25400" tIns="25400" rIns="25400" bIns="25400" rtlCol="0" anchor="t">
            <a:normAutofit/>
          </a:bodyPr>
          <a:lstStyle/>
          <a:p>
            <a:pPr marL="0" indent="0" algn="l">
              <a:buNone/>
            </a:pPr>
            <a:r>
              <a:rPr lang="en-US" sz="4050" b="1" kern="0" spc="-81" dirty="0">
                <a:solidFill>
                  <a:srgbClr val="0A357C"/>
                </a:solidFill>
                <a:latin typeface="Open Sans" pitchFamily="34" charset="0"/>
                <a:ea typeface="Open Sans" pitchFamily="34" charset="-122"/>
                <a:cs typeface="Open Sans" pitchFamily="34" charset="-120"/>
              </a:rPr>
              <a:t>Group reported profit down 10.0%</a:t>
            </a:r>
            <a:endParaRPr lang="en-US" sz="4050" dirty="0"/>
          </a:p>
        </p:txBody>
      </p:sp>
      <p:sp>
        <p:nvSpPr>
          <p:cNvPr id="4" name="Shape 2"/>
          <p:cNvSpPr/>
          <p:nvPr/>
        </p:nvSpPr>
        <p:spPr>
          <a:xfrm>
            <a:off x="1066800" y="2000250"/>
            <a:ext cx="16154400" cy="28575"/>
          </a:xfrm>
          <a:prstGeom prst="rect">
            <a:avLst/>
          </a:prstGeom>
          <a:solidFill>
            <a:srgbClr val="DBF0EC"/>
          </a:solidFill>
          <a:ln/>
        </p:spPr>
        <p:txBody>
          <a:bodyPr/>
          <a:lstStyle/>
          <a:p>
            <a:endParaRPr lang="en-NZ"/>
          </a:p>
        </p:txBody>
      </p:sp>
      <p:sp>
        <p:nvSpPr>
          <p:cNvPr id="5" name="Shape 3"/>
          <p:cNvSpPr/>
          <p:nvPr/>
        </p:nvSpPr>
        <p:spPr>
          <a:xfrm>
            <a:off x="1066800" y="2419350"/>
            <a:ext cx="95250" cy="95250"/>
          </a:xfrm>
          <a:prstGeom prst="ellipse">
            <a:avLst/>
          </a:prstGeom>
          <a:solidFill>
            <a:srgbClr val="618F6D"/>
          </a:solidFill>
          <a:ln/>
        </p:spPr>
        <p:txBody>
          <a:bodyPr/>
          <a:lstStyle/>
          <a:p>
            <a:endParaRPr lang="en-NZ"/>
          </a:p>
        </p:txBody>
      </p:sp>
      <p:sp>
        <p:nvSpPr>
          <p:cNvPr id="6" name="Text 4"/>
          <p:cNvSpPr/>
          <p:nvPr/>
        </p:nvSpPr>
        <p:spPr>
          <a:xfrm>
            <a:off x="1295400" y="2333625"/>
            <a:ext cx="6043422" cy="1247180"/>
          </a:xfrm>
          <a:prstGeom prst="rect">
            <a:avLst/>
          </a:prstGeom>
          <a:noFill/>
          <a:ln/>
        </p:spPr>
        <p:txBody>
          <a:bodyPr wrap="square" lIns="25400" tIns="25400" rIns="25400" bIns="25400" rtlCol="0" anchor="t">
            <a:normAutofit/>
          </a:bodyPr>
          <a:lstStyle/>
          <a:p>
            <a:pPr marL="0" indent="0" algn="l">
              <a:lnSpc>
                <a:spcPct val="99188"/>
              </a:lnSpc>
              <a:buNone/>
            </a:pPr>
            <a:r>
              <a:rPr lang="en-US" sz="1725" dirty="0">
                <a:solidFill>
                  <a:srgbClr val="2C3A57"/>
                </a:solidFill>
                <a:latin typeface="Open Sans" pitchFamily="34" charset="0"/>
                <a:ea typeface="Open Sans" pitchFamily="34" charset="-122"/>
                <a:cs typeface="Open Sans" pitchFamily="34" charset="-120"/>
              </a:rPr>
              <a:t>Strong operating revenue growth delivered across all operating units. Revenue growth was impacted by the MetroPort model change, which removed rail income from reported revenue.</a:t>
            </a:r>
            <a:endParaRPr lang="en-US" sz="1725" dirty="0"/>
          </a:p>
        </p:txBody>
      </p:sp>
      <p:sp>
        <p:nvSpPr>
          <p:cNvPr id="7" name="Shape 5"/>
          <p:cNvSpPr/>
          <p:nvPr/>
        </p:nvSpPr>
        <p:spPr>
          <a:xfrm>
            <a:off x="1066800" y="3799880"/>
            <a:ext cx="95250" cy="95250"/>
          </a:xfrm>
          <a:prstGeom prst="ellipse">
            <a:avLst/>
          </a:prstGeom>
          <a:solidFill>
            <a:srgbClr val="618F6D"/>
          </a:solidFill>
          <a:ln/>
        </p:spPr>
        <p:txBody>
          <a:bodyPr/>
          <a:lstStyle/>
          <a:p>
            <a:endParaRPr lang="en-NZ"/>
          </a:p>
        </p:txBody>
      </p:sp>
      <p:sp>
        <p:nvSpPr>
          <p:cNvPr id="8" name="Text 6"/>
          <p:cNvSpPr/>
          <p:nvPr/>
        </p:nvSpPr>
        <p:spPr>
          <a:xfrm>
            <a:off x="1295400" y="3714155"/>
            <a:ext cx="6043422" cy="642640"/>
          </a:xfrm>
          <a:prstGeom prst="rect">
            <a:avLst/>
          </a:prstGeom>
          <a:noFill/>
          <a:ln/>
        </p:spPr>
        <p:txBody>
          <a:bodyPr wrap="square" lIns="25400" tIns="25400" rIns="25400" bIns="25400" rtlCol="0" anchor="t">
            <a:normAutofit/>
          </a:bodyPr>
          <a:lstStyle/>
          <a:p>
            <a:pPr marL="0" indent="0" algn="l">
              <a:lnSpc>
                <a:spcPct val="99188"/>
              </a:lnSpc>
              <a:buNone/>
            </a:pPr>
            <a:r>
              <a:rPr lang="en-US" sz="1725" dirty="0">
                <a:solidFill>
                  <a:srgbClr val="2C3A57"/>
                </a:solidFill>
                <a:latin typeface="Open Sans" pitchFamily="34" charset="0"/>
                <a:ea typeface="Open Sans" pitchFamily="34" charset="-122"/>
                <a:cs typeface="Open Sans" pitchFamily="34" charset="-120"/>
              </a:rPr>
              <a:t>Operating costs decreased by $14.5 million (6.2%), due to the change in the MetroPort model.</a:t>
            </a:r>
            <a:endParaRPr lang="en-US" sz="1725" dirty="0"/>
          </a:p>
        </p:txBody>
      </p:sp>
      <p:sp>
        <p:nvSpPr>
          <p:cNvPr id="9" name="Shape 7"/>
          <p:cNvSpPr/>
          <p:nvPr/>
        </p:nvSpPr>
        <p:spPr>
          <a:xfrm>
            <a:off x="1066800" y="4575870"/>
            <a:ext cx="95250" cy="95250"/>
          </a:xfrm>
          <a:prstGeom prst="ellipse">
            <a:avLst/>
          </a:prstGeom>
          <a:solidFill>
            <a:srgbClr val="618F6D"/>
          </a:solidFill>
          <a:ln/>
        </p:spPr>
        <p:txBody>
          <a:bodyPr/>
          <a:lstStyle/>
          <a:p>
            <a:endParaRPr lang="en-NZ"/>
          </a:p>
        </p:txBody>
      </p:sp>
      <p:sp>
        <p:nvSpPr>
          <p:cNvPr id="10" name="Text 8"/>
          <p:cNvSpPr/>
          <p:nvPr/>
        </p:nvSpPr>
        <p:spPr>
          <a:xfrm>
            <a:off x="1295400" y="4490145"/>
            <a:ext cx="6043422" cy="1247180"/>
          </a:xfrm>
          <a:prstGeom prst="rect">
            <a:avLst/>
          </a:prstGeom>
          <a:noFill/>
          <a:ln/>
        </p:spPr>
        <p:txBody>
          <a:bodyPr wrap="square" lIns="25400" tIns="25400" rIns="25400" bIns="25400" rtlCol="0" anchor="t">
            <a:normAutofit/>
          </a:bodyPr>
          <a:lstStyle/>
          <a:p>
            <a:pPr marL="0" indent="0" algn="l">
              <a:lnSpc>
                <a:spcPct val="99188"/>
              </a:lnSpc>
              <a:buNone/>
            </a:pPr>
            <a:r>
              <a:rPr lang="en-US" sz="1725" dirty="0">
                <a:solidFill>
                  <a:srgbClr val="2C3A57"/>
                </a:solidFill>
                <a:latin typeface="Open Sans" pitchFamily="34" charset="0"/>
                <a:ea typeface="Open Sans" pitchFamily="34" charset="-122"/>
                <a:cs typeface="Open Sans" pitchFamily="34" charset="-120"/>
              </a:rPr>
              <a:t>Depreciation and amortisation up $3.3 million (7.6%), mainly due to higher building depreciation, including increased depreciation on the terminal sheds scheduled for removal.</a:t>
            </a:r>
            <a:endParaRPr lang="en-US" sz="1725" dirty="0"/>
          </a:p>
        </p:txBody>
      </p:sp>
      <p:sp>
        <p:nvSpPr>
          <p:cNvPr id="11" name="Shape 9"/>
          <p:cNvSpPr/>
          <p:nvPr/>
        </p:nvSpPr>
        <p:spPr>
          <a:xfrm>
            <a:off x="1066800" y="5956399"/>
            <a:ext cx="95250" cy="95250"/>
          </a:xfrm>
          <a:prstGeom prst="ellipse">
            <a:avLst/>
          </a:prstGeom>
          <a:solidFill>
            <a:srgbClr val="618F6D"/>
          </a:solidFill>
          <a:ln/>
        </p:spPr>
        <p:txBody>
          <a:bodyPr/>
          <a:lstStyle/>
          <a:p>
            <a:endParaRPr lang="en-NZ"/>
          </a:p>
        </p:txBody>
      </p:sp>
      <p:sp>
        <p:nvSpPr>
          <p:cNvPr id="12" name="Text 10"/>
          <p:cNvSpPr/>
          <p:nvPr/>
        </p:nvSpPr>
        <p:spPr>
          <a:xfrm>
            <a:off x="1295400" y="5870674"/>
            <a:ext cx="6043422" cy="944910"/>
          </a:xfrm>
          <a:prstGeom prst="rect">
            <a:avLst/>
          </a:prstGeom>
          <a:noFill/>
          <a:ln/>
        </p:spPr>
        <p:txBody>
          <a:bodyPr wrap="square" lIns="25400" tIns="25400" rIns="25400" bIns="25400" rtlCol="0" anchor="t">
            <a:normAutofit/>
          </a:bodyPr>
          <a:lstStyle/>
          <a:p>
            <a:pPr marL="0" indent="0" algn="l">
              <a:lnSpc>
                <a:spcPct val="99188"/>
              </a:lnSpc>
              <a:buNone/>
            </a:pPr>
            <a:r>
              <a:rPr lang="en-US" sz="1725" dirty="0">
                <a:solidFill>
                  <a:srgbClr val="2C3A57"/>
                </a:solidFill>
                <a:latin typeface="Open Sans" pitchFamily="34" charset="0"/>
                <a:ea typeface="Open Sans" pitchFamily="34" charset="-122"/>
                <a:cs typeface="Open Sans" pitchFamily="34" charset="-120"/>
              </a:rPr>
              <a:t>Net finance costs down 13.0% reflecting lower wholesale interest rates and increased interest income on loans to Equity Accounted Investees (EAIs).</a:t>
            </a:r>
            <a:endParaRPr lang="en-US" sz="1725" dirty="0"/>
          </a:p>
        </p:txBody>
      </p:sp>
      <p:sp>
        <p:nvSpPr>
          <p:cNvPr id="13" name="Shape 11"/>
          <p:cNvSpPr/>
          <p:nvPr/>
        </p:nvSpPr>
        <p:spPr>
          <a:xfrm>
            <a:off x="1066800" y="7034659"/>
            <a:ext cx="95250" cy="95250"/>
          </a:xfrm>
          <a:prstGeom prst="ellipse">
            <a:avLst/>
          </a:prstGeom>
          <a:solidFill>
            <a:srgbClr val="618F6D"/>
          </a:solidFill>
          <a:ln/>
        </p:spPr>
        <p:txBody>
          <a:bodyPr/>
          <a:lstStyle/>
          <a:p>
            <a:endParaRPr lang="en-NZ"/>
          </a:p>
        </p:txBody>
      </p:sp>
      <p:sp>
        <p:nvSpPr>
          <p:cNvPr id="14" name="Text 12"/>
          <p:cNvSpPr/>
          <p:nvPr/>
        </p:nvSpPr>
        <p:spPr>
          <a:xfrm>
            <a:off x="1295400" y="6948934"/>
            <a:ext cx="6043422" cy="642640"/>
          </a:xfrm>
          <a:prstGeom prst="rect">
            <a:avLst/>
          </a:prstGeom>
          <a:noFill/>
          <a:ln/>
        </p:spPr>
        <p:txBody>
          <a:bodyPr wrap="square" lIns="25400" tIns="25400" rIns="25400" bIns="25400" rtlCol="0" anchor="t">
            <a:normAutofit/>
          </a:bodyPr>
          <a:lstStyle/>
          <a:p>
            <a:pPr marL="0" indent="0" algn="l">
              <a:lnSpc>
                <a:spcPct val="99188"/>
              </a:lnSpc>
              <a:buNone/>
            </a:pPr>
            <a:r>
              <a:rPr lang="en-US" sz="1725" dirty="0">
                <a:solidFill>
                  <a:srgbClr val="2C3A57"/>
                </a:solidFill>
                <a:latin typeface="Open Sans" pitchFamily="34" charset="0"/>
                <a:ea typeface="Open Sans" pitchFamily="34" charset="-122"/>
                <a:cs typeface="Open Sans" pitchFamily="34" charset="-120"/>
              </a:rPr>
              <a:t>Strong contribution from EAIs with earnings up $4.8 million (77.3%).</a:t>
            </a:r>
            <a:endParaRPr lang="en-US" sz="1725" dirty="0"/>
          </a:p>
        </p:txBody>
      </p:sp>
      <p:sp>
        <p:nvSpPr>
          <p:cNvPr id="15" name="Shape 13"/>
          <p:cNvSpPr/>
          <p:nvPr/>
        </p:nvSpPr>
        <p:spPr>
          <a:xfrm>
            <a:off x="7658100" y="2333625"/>
            <a:ext cx="9563100" cy="7096125"/>
          </a:xfrm>
          <a:prstGeom prst="roundRect">
            <a:avLst>
              <a:gd name="adj" fmla="val 1611"/>
            </a:avLst>
          </a:prstGeom>
          <a:ln w="9525">
            <a:solidFill>
              <a:srgbClr val="DCE3E8"/>
            </a:solidFill>
            <a:prstDash val="solid"/>
          </a:ln>
        </p:spPr>
        <p:txBody>
          <a:bodyPr/>
          <a:lstStyle/>
          <a:p>
            <a:endParaRPr lang="en-NZ"/>
          </a:p>
        </p:txBody>
      </p:sp>
      <p:sp>
        <p:nvSpPr>
          <p:cNvPr id="16" name="Shape 14"/>
          <p:cNvSpPr/>
          <p:nvPr/>
        </p:nvSpPr>
        <p:spPr>
          <a:xfrm>
            <a:off x="7667625" y="2343150"/>
            <a:ext cx="9544050" cy="647700"/>
          </a:xfrm>
          <a:prstGeom prst="rect">
            <a:avLst/>
          </a:prstGeom>
          <a:solidFill>
            <a:srgbClr val="0A357C"/>
          </a:solidFill>
          <a:ln/>
        </p:spPr>
        <p:txBody>
          <a:bodyPr/>
          <a:lstStyle/>
          <a:p>
            <a:endParaRPr lang="en-NZ"/>
          </a:p>
        </p:txBody>
      </p:sp>
      <p:sp>
        <p:nvSpPr>
          <p:cNvPr id="17" name="Text 15"/>
          <p:cNvSpPr/>
          <p:nvPr/>
        </p:nvSpPr>
        <p:spPr>
          <a:xfrm>
            <a:off x="7877175" y="2514600"/>
            <a:ext cx="5055299" cy="342900"/>
          </a:xfrm>
          <a:prstGeom prst="rect">
            <a:avLst/>
          </a:prstGeom>
          <a:noFill/>
          <a:ln/>
        </p:spPr>
        <p:txBody>
          <a:bodyPr wrap="square" lIns="25400" tIns="25400" rIns="25400" bIns="25400" rtlCol="0" anchor="t">
            <a:normAutofit/>
          </a:bodyPr>
          <a:lstStyle/>
          <a:p>
            <a:pPr marL="0" indent="0" algn="l">
              <a:buNone/>
            </a:pPr>
            <a:r>
              <a:rPr lang="en-US" sz="1725" b="1" dirty="0">
                <a:solidFill>
                  <a:srgbClr val="FFFFFF"/>
                </a:solidFill>
                <a:latin typeface="Open Sans" pitchFamily="34" charset="0"/>
                <a:ea typeface="Open Sans" pitchFamily="34" charset="-122"/>
                <a:cs typeface="Open Sans" pitchFamily="34" charset="-120"/>
              </a:rPr>
              <a:t>30 June ($000s)</a:t>
            </a:r>
            <a:endParaRPr lang="en-US" sz="1725" dirty="0"/>
          </a:p>
        </p:txBody>
      </p:sp>
      <p:sp>
        <p:nvSpPr>
          <p:cNvPr id="18" name="Text 16"/>
          <p:cNvSpPr/>
          <p:nvPr/>
        </p:nvSpPr>
        <p:spPr>
          <a:xfrm>
            <a:off x="13058775" y="2514600"/>
            <a:ext cx="1181100" cy="342900"/>
          </a:xfrm>
          <a:prstGeom prst="rect">
            <a:avLst/>
          </a:prstGeom>
          <a:noFill/>
          <a:ln/>
        </p:spPr>
        <p:txBody>
          <a:bodyPr wrap="square" lIns="25400" tIns="25400" rIns="25400" bIns="25400" rtlCol="0" anchor="t">
            <a:normAutofit/>
          </a:bodyPr>
          <a:lstStyle/>
          <a:p>
            <a:pPr marL="0" indent="0" algn="r">
              <a:buNone/>
            </a:pPr>
            <a:r>
              <a:rPr lang="en-US" sz="1725" b="1" dirty="0">
                <a:solidFill>
                  <a:srgbClr val="FFFFFF"/>
                </a:solidFill>
                <a:latin typeface="Open Sans" pitchFamily="34" charset="0"/>
                <a:ea typeface="Open Sans" pitchFamily="34" charset="-122"/>
                <a:cs typeface="Open Sans" pitchFamily="34" charset="-120"/>
              </a:rPr>
              <a:t>2026</a:t>
            </a:r>
            <a:endParaRPr lang="en-US" sz="1725" dirty="0"/>
          </a:p>
        </p:txBody>
      </p:sp>
      <p:sp>
        <p:nvSpPr>
          <p:cNvPr id="19" name="Text 17"/>
          <p:cNvSpPr/>
          <p:nvPr/>
        </p:nvSpPr>
        <p:spPr>
          <a:xfrm>
            <a:off x="14468475" y="2514600"/>
            <a:ext cx="1181100" cy="342900"/>
          </a:xfrm>
          <a:prstGeom prst="rect">
            <a:avLst/>
          </a:prstGeom>
          <a:noFill/>
          <a:ln/>
        </p:spPr>
        <p:txBody>
          <a:bodyPr wrap="square" lIns="25400" tIns="25400" rIns="25400" bIns="25400" rtlCol="0" anchor="t">
            <a:normAutofit/>
          </a:bodyPr>
          <a:lstStyle/>
          <a:p>
            <a:pPr marL="0" indent="0" algn="r">
              <a:buNone/>
            </a:pPr>
            <a:r>
              <a:rPr lang="en-US" sz="1725" b="1" dirty="0">
                <a:solidFill>
                  <a:srgbClr val="FFFFFF"/>
                </a:solidFill>
                <a:latin typeface="Open Sans" pitchFamily="34" charset="0"/>
                <a:ea typeface="Open Sans" pitchFamily="34" charset="-122"/>
                <a:cs typeface="Open Sans" pitchFamily="34" charset="-120"/>
              </a:rPr>
              <a:t>2025</a:t>
            </a:r>
            <a:endParaRPr lang="en-US" sz="1725" dirty="0"/>
          </a:p>
        </p:txBody>
      </p:sp>
      <p:sp>
        <p:nvSpPr>
          <p:cNvPr id="20" name="Text 18"/>
          <p:cNvSpPr/>
          <p:nvPr/>
        </p:nvSpPr>
        <p:spPr>
          <a:xfrm>
            <a:off x="15878175" y="2514600"/>
            <a:ext cx="1123950" cy="342900"/>
          </a:xfrm>
          <a:prstGeom prst="rect">
            <a:avLst/>
          </a:prstGeom>
          <a:noFill/>
          <a:ln/>
        </p:spPr>
        <p:txBody>
          <a:bodyPr wrap="square" lIns="25400" tIns="25400" rIns="25400" bIns="25400" rtlCol="0" anchor="t">
            <a:normAutofit/>
          </a:bodyPr>
          <a:lstStyle/>
          <a:p>
            <a:pPr marL="0" indent="0" algn="r">
              <a:buNone/>
            </a:pPr>
            <a:r>
              <a:rPr lang="en-US" sz="1725" b="1" dirty="0">
                <a:solidFill>
                  <a:srgbClr val="FFFFFF"/>
                </a:solidFill>
                <a:latin typeface="Open Sans" pitchFamily="34" charset="0"/>
                <a:ea typeface="Open Sans" pitchFamily="34" charset="-122"/>
                <a:cs typeface="Open Sans" pitchFamily="34" charset="-120"/>
              </a:rPr>
              <a:t>Variance</a:t>
            </a:r>
            <a:endParaRPr lang="en-US" sz="1725" dirty="0"/>
          </a:p>
        </p:txBody>
      </p:sp>
      <p:sp>
        <p:nvSpPr>
          <p:cNvPr id="21" name="Shape 19"/>
          <p:cNvSpPr/>
          <p:nvPr/>
        </p:nvSpPr>
        <p:spPr>
          <a:xfrm>
            <a:off x="7667625" y="3533775"/>
            <a:ext cx="9544050" cy="9525"/>
          </a:xfrm>
          <a:prstGeom prst="rect">
            <a:avLst/>
          </a:prstGeom>
          <a:solidFill>
            <a:srgbClr val="EAF0F2"/>
          </a:solidFill>
          <a:ln/>
        </p:spPr>
        <p:txBody>
          <a:bodyPr/>
          <a:lstStyle/>
          <a:p>
            <a:endParaRPr lang="en-NZ"/>
          </a:p>
        </p:txBody>
      </p:sp>
      <p:sp>
        <p:nvSpPr>
          <p:cNvPr id="22" name="Text 20"/>
          <p:cNvSpPr/>
          <p:nvPr/>
        </p:nvSpPr>
        <p:spPr>
          <a:xfrm>
            <a:off x="7877175" y="3095625"/>
            <a:ext cx="5055299" cy="371475"/>
          </a:xfrm>
          <a:prstGeom prst="rect">
            <a:avLst/>
          </a:prstGeom>
          <a:noFill/>
          <a:ln/>
        </p:spPr>
        <p:txBody>
          <a:bodyPr wrap="square" lIns="25400" tIns="25400" rIns="25400" bIns="25400" rtlCol="0" anchor="t">
            <a:normAutofit/>
          </a:bodyPr>
          <a:lstStyle/>
          <a:p>
            <a:pPr marL="0" indent="0" algn="l">
              <a:buNone/>
            </a:pPr>
            <a:r>
              <a:rPr lang="en-US" sz="1725" dirty="0">
                <a:solidFill>
                  <a:srgbClr val="2C3A57"/>
                </a:solidFill>
                <a:latin typeface="Open Sans" pitchFamily="34" charset="0"/>
                <a:ea typeface="Open Sans" pitchFamily="34" charset="-122"/>
                <a:cs typeface="Open Sans" pitchFamily="34" charset="-120"/>
              </a:rPr>
              <a:t>Operating revenue</a:t>
            </a:r>
            <a:endParaRPr lang="en-US" sz="1725" dirty="0"/>
          </a:p>
        </p:txBody>
      </p:sp>
      <p:sp>
        <p:nvSpPr>
          <p:cNvPr id="23" name="Text 21"/>
          <p:cNvSpPr/>
          <p:nvPr/>
        </p:nvSpPr>
        <p:spPr>
          <a:xfrm>
            <a:off x="13058775" y="3105150"/>
            <a:ext cx="1181100" cy="352425"/>
          </a:xfrm>
          <a:prstGeom prst="rect">
            <a:avLst/>
          </a:prstGeom>
          <a:noFill/>
          <a:ln/>
        </p:spPr>
        <p:txBody>
          <a:bodyPr wrap="square" lIns="25400" tIns="25400" rIns="25400" bIns="25400" rtlCol="0" anchor="t">
            <a:normAutofit/>
          </a:bodyPr>
          <a:lstStyle/>
          <a:p>
            <a:pPr marL="0" indent="0" algn="r">
              <a:buNone/>
            </a:pPr>
            <a:r>
              <a:rPr lang="en-US" sz="1725" dirty="0">
                <a:solidFill>
                  <a:srgbClr val="2C3A57"/>
                </a:solidFill>
                <a:latin typeface="Open Sans" pitchFamily="34" charset="0"/>
                <a:ea typeface="Open Sans" pitchFamily="34" charset="-122"/>
                <a:cs typeface="Open Sans" pitchFamily="34" charset="-120"/>
              </a:rPr>
              <a:t>486,469</a:t>
            </a:r>
            <a:endParaRPr lang="en-US" sz="1725" dirty="0"/>
          </a:p>
        </p:txBody>
      </p:sp>
      <p:sp>
        <p:nvSpPr>
          <p:cNvPr id="24" name="Text 22"/>
          <p:cNvSpPr/>
          <p:nvPr/>
        </p:nvSpPr>
        <p:spPr>
          <a:xfrm>
            <a:off x="14468475" y="3105150"/>
            <a:ext cx="1181100" cy="352425"/>
          </a:xfrm>
          <a:prstGeom prst="rect">
            <a:avLst/>
          </a:prstGeom>
          <a:noFill/>
          <a:ln/>
        </p:spPr>
        <p:txBody>
          <a:bodyPr wrap="square" lIns="25400" tIns="25400" rIns="25400" bIns="25400" rtlCol="0" anchor="t">
            <a:normAutofit/>
          </a:bodyPr>
          <a:lstStyle/>
          <a:p>
            <a:pPr marL="0" indent="0" algn="r">
              <a:buNone/>
            </a:pPr>
            <a:r>
              <a:rPr lang="en-US" sz="1725" dirty="0">
                <a:solidFill>
                  <a:srgbClr val="2C3A57"/>
                </a:solidFill>
                <a:latin typeface="Open Sans" pitchFamily="34" charset="0"/>
                <a:ea typeface="Open Sans" pitchFamily="34" charset="-122"/>
                <a:cs typeface="Open Sans" pitchFamily="34" charset="-120"/>
              </a:rPr>
              <a:t>464,675</a:t>
            </a:r>
            <a:endParaRPr lang="en-US" sz="1725" dirty="0"/>
          </a:p>
        </p:txBody>
      </p:sp>
      <p:sp>
        <p:nvSpPr>
          <p:cNvPr id="25" name="Text 23"/>
          <p:cNvSpPr/>
          <p:nvPr/>
        </p:nvSpPr>
        <p:spPr>
          <a:xfrm>
            <a:off x="15878175" y="3095625"/>
            <a:ext cx="1123950" cy="342900"/>
          </a:xfrm>
          <a:prstGeom prst="rect">
            <a:avLst/>
          </a:prstGeom>
          <a:noFill/>
          <a:ln/>
        </p:spPr>
        <p:txBody>
          <a:bodyPr wrap="square" lIns="25400" tIns="25400" rIns="25400" bIns="25400" rtlCol="0" anchor="t">
            <a:normAutofit/>
          </a:bodyPr>
          <a:lstStyle/>
          <a:p>
            <a:pPr marL="0" indent="0" algn="r">
              <a:buNone/>
            </a:pPr>
            <a:r>
              <a:rPr lang="en-US" sz="1725" dirty="0">
                <a:solidFill>
                  <a:srgbClr val="2C3A57"/>
                </a:solidFill>
                <a:latin typeface="Open Sans" pitchFamily="34" charset="0"/>
                <a:ea typeface="Open Sans" pitchFamily="34" charset="-122"/>
                <a:cs typeface="Open Sans" pitchFamily="34" charset="-120"/>
              </a:rPr>
              <a:t>21,794</a:t>
            </a:r>
            <a:endParaRPr lang="en-US" sz="1725" dirty="0"/>
          </a:p>
        </p:txBody>
      </p:sp>
      <p:sp>
        <p:nvSpPr>
          <p:cNvPr id="26" name="Shape 24"/>
          <p:cNvSpPr/>
          <p:nvPr/>
        </p:nvSpPr>
        <p:spPr>
          <a:xfrm>
            <a:off x="7667625" y="3543300"/>
            <a:ext cx="9544050" cy="552450"/>
          </a:xfrm>
          <a:prstGeom prst="rect">
            <a:avLst/>
          </a:prstGeom>
          <a:solidFill>
            <a:srgbClr val="F4FAF9"/>
          </a:solidFill>
          <a:ln/>
        </p:spPr>
        <p:txBody>
          <a:bodyPr/>
          <a:lstStyle/>
          <a:p>
            <a:endParaRPr lang="en-NZ"/>
          </a:p>
        </p:txBody>
      </p:sp>
      <p:sp>
        <p:nvSpPr>
          <p:cNvPr id="27" name="Shape 25"/>
          <p:cNvSpPr/>
          <p:nvPr/>
        </p:nvSpPr>
        <p:spPr>
          <a:xfrm>
            <a:off x="7667625" y="4086225"/>
            <a:ext cx="9544050" cy="9525"/>
          </a:xfrm>
          <a:prstGeom prst="rect">
            <a:avLst/>
          </a:prstGeom>
          <a:solidFill>
            <a:srgbClr val="EAF0F2"/>
          </a:solidFill>
          <a:ln/>
        </p:spPr>
        <p:txBody>
          <a:bodyPr/>
          <a:lstStyle/>
          <a:p>
            <a:endParaRPr lang="en-NZ"/>
          </a:p>
        </p:txBody>
      </p:sp>
      <p:sp>
        <p:nvSpPr>
          <p:cNvPr id="28" name="Text 26"/>
          <p:cNvSpPr/>
          <p:nvPr/>
        </p:nvSpPr>
        <p:spPr>
          <a:xfrm>
            <a:off x="7877175" y="3648075"/>
            <a:ext cx="5055299" cy="371475"/>
          </a:xfrm>
          <a:prstGeom prst="rect">
            <a:avLst/>
          </a:prstGeom>
          <a:noFill/>
          <a:ln/>
        </p:spPr>
        <p:txBody>
          <a:bodyPr wrap="square" lIns="25400" tIns="25400" rIns="25400" bIns="25400" rtlCol="0" anchor="t">
            <a:normAutofit/>
          </a:bodyPr>
          <a:lstStyle/>
          <a:p>
            <a:pPr marL="0" indent="0" algn="l">
              <a:buNone/>
            </a:pPr>
            <a:r>
              <a:rPr lang="en-US" sz="1725" dirty="0">
                <a:solidFill>
                  <a:srgbClr val="2C3A57"/>
                </a:solidFill>
                <a:latin typeface="Open Sans" pitchFamily="34" charset="0"/>
                <a:ea typeface="Open Sans" pitchFamily="34" charset="-122"/>
                <a:cs typeface="Open Sans" pitchFamily="34" charset="-120"/>
              </a:rPr>
              <a:t>Operating costs</a:t>
            </a:r>
            <a:endParaRPr lang="en-US" sz="1725" dirty="0"/>
          </a:p>
        </p:txBody>
      </p:sp>
      <p:sp>
        <p:nvSpPr>
          <p:cNvPr id="29" name="Text 27"/>
          <p:cNvSpPr/>
          <p:nvPr/>
        </p:nvSpPr>
        <p:spPr>
          <a:xfrm>
            <a:off x="13058775" y="3657600"/>
            <a:ext cx="1181100" cy="352425"/>
          </a:xfrm>
          <a:prstGeom prst="rect">
            <a:avLst/>
          </a:prstGeom>
          <a:noFill/>
          <a:ln/>
        </p:spPr>
        <p:txBody>
          <a:bodyPr wrap="square" lIns="25400" tIns="25400" rIns="25400" bIns="25400" rtlCol="0" anchor="t">
            <a:normAutofit/>
          </a:bodyPr>
          <a:lstStyle/>
          <a:p>
            <a:pPr marL="0" indent="0" algn="r">
              <a:buNone/>
            </a:pPr>
            <a:r>
              <a:rPr lang="en-US" sz="1725" dirty="0">
                <a:solidFill>
                  <a:srgbClr val="2C3A57"/>
                </a:solidFill>
                <a:latin typeface="Open Sans" pitchFamily="34" charset="0"/>
                <a:ea typeface="Open Sans" pitchFamily="34" charset="-122"/>
                <a:cs typeface="Open Sans" pitchFamily="34" charset="-120"/>
              </a:rPr>
              <a:t>(221,737)</a:t>
            </a:r>
            <a:endParaRPr lang="en-US" sz="1725" dirty="0"/>
          </a:p>
        </p:txBody>
      </p:sp>
      <p:sp>
        <p:nvSpPr>
          <p:cNvPr id="30" name="Text 28"/>
          <p:cNvSpPr/>
          <p:nvPr/>
        </p:nvSpPr>
        <p:spPr>
          <a:xfrm>
            <a:off x="14468475" y="3657600"/>
            <a:ext cx="1181100" cy="352425"/>
          </a:xfrm>
          <a:prstGeom prst="rect">
            <a:avLst/>
          </a:prstGeom>
          <a:noFill/>
          <a:ln/>
        </p:spPr>
        <p:txBody>
          <a:bodyPr wrap="square" lIns="25400" tIns="25400" rIns="25400" bIns="25400" rtlCol="0" anchor="t">
            <a:normAutofit/>
          </a:bodyPr>
          <a:lstStyle/>
          <a:p>
            <a:pPr marL="0" indent="0" algn="r">
              <a:buNone/>
            </a:pPr>
            <a:r>
              <a:rPr lang="en-US" sz="1725" dirty="0">
                <a:solidFill>
                  <a:srgbClr val="2C3A57"/>
                </a:solidFill>
                <a:latin typeface="Open Sans" pitchFamily="34" charset="0"/>
                <a:ea typeface="Open Sans" pitchFamily="34" charset="-122"/>
                <a:cs typeface="Open Sans" pitchFamily="34" charset="-120"/>
              </a:rPr>
              <a:t>(236,276)</a:t>
            </a:r>
            <a:endParaRPr lang="en-US" sz="1725" dirty="0"/>
          </a:p>
        </p:txBody>
      </p:sp>
      <p:sp>
        <p:nvSpPr>
          <p:cNvPr id="31" name="Text 29"/>
          <p:cNvSpPr/>
          <p:nvPr/>
        </p:nvSpPr>
        <p:spPr>
          <a:xfrm>
            <a:off x="15878175" y="3648075"/>
            <a:ext cx="1123950" cy="342900"/>
          </a:xfrm>
          <a:prstGeom prst="rect">
            <a:avLst/>
          </a:prstGeom>
          <a:noFill/>
          <a:ln/>
        </p:spPr>
        <p:txBody>
          <a:bodyPr wrap="square" lIns="25400" tIns="25400" rIns="25400" bIns="25400" rtlCol="0" anchor="t">
            <a:normAutofit/>
          </a:bodyPr>
          <a:lstStyle/>
          <a:p>
            <a:pPr marL="0" indent="0" algn="r">
              <a:buNone/>
            </a:pPr>
            <a:r>
              <a:rPr lang="en-US" sz="1725" dirty="0">
                <a:solidFill>
                  <a:srgbClr val="2C3A57"/>
                </a:solidFill>
                <a:latin typeface="Open Sans" pitchFamily="34" charset="0"/>
                <a:ea typeface="Open Sans" pitchFamily="34" charset="-122"/>
                <a:cs typeface="Open Sans" pitchFamily="34" charset="-120"/>
              </a:rPr>
              <a:t>14,539</a:t>
            </a:r>
            <a:endParaRPr lang="en-US" sz="1725" dirty="0"/>
          </a:p>
        </p:txBody>
      </p:sp>
      <p:sp>
        <p:nvSpPr>
          <p:cNvPr id="32" name="Shape 30"/>
          <p:cNvSpPr/>
          <p:nvPr/>
        </p:nvSpPr>
        <p:spPr>
          <a:xfrm>
            <a:off x="7667625" y="4095750"/>
            <a:ext cx="9544050" cy="552450"/>
          </a:xfrm>
          <a:prstGeom prst="rect">
            <a:avLst/>
          </a:prstGeom>
          <a:solidFill>
            <a:srgbClr val="DBF0EC"/>
          </a:solidFill>
          <a:ln/>
        </p:spPr>
        <p:txBody>
          <a:bodyPr/>
          <a:lstStyle/>
          <a:p>
            <a:endParaRPr lang="en-NZ"/>
          </a:p>
        </p:txBody>
      </p:sp>
      <p:sp>
        <p:nvSpPr>
          <p:cNvPr id="33" name="Shape 31"/>
          <p:cNvSpPr/>
          <p:nvPr/>
        </p:nvSpPr>
        <p:spPr>
          <a:xfrm>
            <a:off x="7667625" y="4638675"/>
            <a:ext cx="9544050" cy="9525"/>
          </a:xfrm>
          <a:prstGeom prst="rect">
            <a:avLst/>
          </a:prstGeom>
          <a:solidFill>
            <a:srgbClr val="EAF0F2"/>
          </a:solidFill>
          <a:ln/>
        </p:spPr>
        <p:txBody>
          <a:bodyPr/>
          <a:lstStyle/>
          <a:p>
            <a:endParaRPr lang="en-NZ"/>
          </a:p>
        </p:txBody>
      </p:sp>
      <p:sp>
        <p:nvSpPr>
          <p:cNvPr id="34" name="Text 32"/>
          <p:cNvSpPr/>
          <p:nvPr/>
        </p:nvSpPr>
        <p:spPr>
          <a:xfrm>
            <a:off x="7877175" y="4200525"/>
            <a:ext cx="5055299" cy="371475"/>
          </a:xfrm>
          <a:prstGeom prst="rect">
            <a:avLst/>
          </a:prstGeom>
          <a:noFill/>
          <a:ln/>
        </p:spPr>
        <p:txBody>
          <a:bodyPr wrap="square" lIns="25400" tIns="25400" rIns="25400" bIns="25400" rtlCol="0" anchor="t">
            <a:normAutofit/>
          </a:bodyPr>
          <a:lstStyle/>
          <a:p>
            <a:pPr marL="0" indent="0" algn="l">
              <a:buNone/>
            </a:pPr>
            <a:r>
              <a:rPr lang="en-US" sz="1725" b="1" dirty="0">
                <a:solidFill>
                  <a:srgbClr val="0A357C"/>
                </a:solidFill>
                <a:latin typeface="Open Sans" pitchFamily="34" charset="0"/>
                <a:ea typeface="Open Sans" pitchFamily="34" charset="-122"/>
                <a:cs typeface="Open Sans" pitchFamily="34" charset="-120"/>
              </a:rPr>
              <a:t>Results from operating activities</a:t>
            </a:r>
            <a:endParaRPr lang="en-US" sz="1725" dirty="0"/>
          </a:p>
        </p:txBody>
      </p:sp>
      <p:sp>
        <p:nvSpPr>
          <p:cNvPr id="35" name="Text 33"/>
          <p:cNvSpPr/>
          <p:nvPr/>
        </p:nvSpPr>
        <p:spPr>
          <a:xfrm>
            <a:off x="13058775" y="4210050"/>
            <a:ext cx="1181100" cy="352425"/>
          </a:xfrm>
          <a:prstGeom prst="rect">
            <a:avLst/>
          </a:prstGeom>
          <a:noFill/>
          <a:ln/>
        </p:spPr>
        <p:txBody>
          <a:bodyPr wrap="square" lIns="25400" tIns="25400" rIns="25400" bIns="25400" rtlCol="0" anchor="t">
            <a:normAutofit/>
          </a:bodyPr>
          <a:lstStyle/>
          <a:p>
            <a:pPr marL="0" indent="0" algn="r">
              <a:buNone/>
            </a:pPr>
            <a:r>
              <a:rPr lang="en-US" sz="1725" b="1" dirty="0">
                <a:solidFill>
                  <a:srgbClr val="0A357C"/>
                </a:solidFill>
                <a:latin typeface="Open Sans" pitchFamily="34" charset="0"/>
                <a:ea typeface="Open Sans" pitchFamily="34" charset="-122"/>
                <a:cs typeface="Open Sans" pitchFamily="34" charset="-120"/>
              </a:rPr>
              <a:t>264,732</a:t>
            </a:r>
            <a:endParaRPr lang="en-US" sz="1725" dirty="0"/>
          </a:p>
        </p:txBody>
      </p:sp>
      <p:sp>
        <p:nvSpPr>
          <p:cNvPr id="36" name="Text 34"/>
          <p:cNvSpPr/>
          <p:nvPr/>
        </p:nvSpPr>
        <p:spPr>
          <a:xfrm>
            <a:off x="14468475" y="4210050"/>
            <a:ext cx="1181100" cy="352425"/>
          </a:xfrm>
          <a:prstGeom prst="rect">
            <a:avLst/>
          </a:prstGeom>
          <a:noFill/>
          <a:ln/>
        </p:spPr>
        <p:txBody>
          <a:bodyPr wrap="square" lIns="25400" tIns="25400" rIns="25400" bIns="25400" rtlCol="0" anchor="t">
            <a:normAutofit/>
          </a:bodyPr>
          <a:lstStyle/>
          <a:p>
            <a:pPr marL="0" indent="0" algn="r">
              <a:buNone/>
            </a:pPr>
            <a:r>
              <a:rPr lang="en-US" sz="1725" b="1" dirty="0">
                <a:solidFill>
                  <a:srgbClr val="0A357C"/>
                </a:solidFill>
                <a:latin typeface="Open Sans" pitchFamily="34" charset="0"/>
                <a:ea typeface="Open Sans" pitchFamily="34" charset="-122"/>
                <a:cs typeface="Open Sans" pitchFamily="34" charset="-120"/>
              </a:rPr>
              <a:t>228,399</a:t>
            </a:r>
            <a:endParaRPr lang="en-US" sz="1725" dirty="0"/>
          </a:p>
        </p:txBody>
      </p:sp>
      <p:sp>
        <p:nvSpPr>
          <p:cNvPr id="37" name="Text 35"/>
          <p:cNvSpPr/>
          <p:nvPr/>
        </p:nvSpPr>
        <p:spPr>
          <a:xfrm>
            <a:off x="15878175" y="4200525"/>
            <a:ext cx="1123950" cy="342900"/>
          </a:xfrm>
          <a:prstGeom prst="rect">
            <a:avLst/>
          </a:prstGeom>
          <a:noFill/>
          <a:ln/>
        </p:spPr>
        <p:txBody>
          <a:bodyPr wrap="square" lIns="25400" tIns="25400" rIns="25400" bIns="25400" rtlCol="0" anchor="t">
            <a:normAutofit/>
          </a:bodyPr>
          <a:lstStyle/>
          <a:p>
            <a:pPr marL="0" indent="0" algn="r">
              <a:buNone/>
            </a:pPr>
            <a:r>
              <a:rPr lang="en-US" sz="1725" b="1" dirty="0">
                <a:solidFill>
                  <a:srgbClr val="0A357C"/>
                </a:solidFill>
                <a:latin typeface="Open Sans" pitchFamily="34" charset="0"/>
                <a:ea typeface="Open Sans" pitchFamily="34" charset="-122"/>
                <a:cs typeface="Open Sans" pitchFamily="34" charset="-120"/>
              </a:rPr>
              <a:t>36,333</a:t>
            </a:r>
            <a:endParaRPr lang="en-US" sz="1725" dirty="0"/>
          </a:p>
        </p:txBody>
      </p:sp>
      <p:sp>
        <p:nvSpPr>
          <p:cNvPr id="38" name="Shape 36"/>
          <p:cNvSpPr/>
          <p:nvPr/>
        </p:nvSpPr>
        <p:spPr>
          <a:xfrm>
            <a:off x="7667625" y="5191125"/>
            <a:ext cx="9544050" cy="9525"/>
          </a:xfrm>
          <a:prstGeom prst="rect">
            <a:avLst/>
          </a:prstGeom>
          <a:solidFill>
            <a:srgbClr val="EAF0F2"/>
          </a:solidFill>
          <a:ln/>
        </p:spPr>
        <p:txBody>
          <a:bodyPr/>
          <a:lstStyle/>
          <a:p>
            <a:endParaRPr lang="en-NZ"/>
          </a:p>
        </p:txBody>
      </p:sp>
      <p:sp>
        <p:nvSpPr>
          <p:cNvPr id="39" name="Text 37"/>
          <p:cNvSpPr/>
          <p:nvPr/>
        </p:nvSpPr>
        <p:spPr>
          <a:xfrm>
            <a:off x="7877175" y="4752975"/>
            <a:ext cx="5055299" cy="371475"/>
          </a:xfrm>
          <a:prstGeom prst="rect">
            <a:avLst/>
          </a:prstGeom>
          <a:noFill/>
          <a:ln/>
        </p:spPr>
        <p:txBody>
          <a:bodyPr wrap="square" lIns="25400" tIns="25400" rIns="25400" bIns="25400" rtlCol="0" anchor="t">
            <a:normAutofit/>
          </a:bodyPr>
          <a:lstStyle/>
          <a:p>
            <a:pPr marL="0" indent="0" algn="l">
              <a:buNone/>
            </a:pPr>
            <a:r>
              <a:rPr lang="en-US" sz="1725" dirty="0">
                <a:solidFill>
                  <a:srgbClr val="2C3A57"/>
                </a:solidFill>
                <a:latin typeface="Open Sans" pitchFamily="34" charset="0"/>
                <a:ea typeface="Open Sans" pitchFamily="34" charset="-122"/>
                <a:cs typeface="Open Sans" pitchFamily="34" charset="-120"/>
              </a:rPr>
              <a:t>Depreciation and amortisation</a:t>
            </a:r>
            <a:endParaRPr lang="en-US" sz="1725" dirty="0"/>
          </a:p>
        </p:txBody>
      </p:sp>
      <p:sp>
        <p:nvSpPr>
          <p:cNvPr id="40" name="Text 38"/>
          <p:cNvSpPr/>
          <p:nvPr/>
        </p:nvSpPr>
        <p:spPr>
          <a:xfrm>
            <a:off x="13058775" y="4762500"/>
            <a:ext cx="1181100" cy="352425"/>
          </a:xfrm>
          <a:prstGeom prst="rect">
            <a:avLst/>
          </a:prstGeom>
          <a:noFill/>
          <a:ln/>
        </p:spPr>
        <p:txBody>
          <a:bodyPr wrap="square" lIns="25400" tIns="25400" rIns="25400" bIns="25400" rtlCol="0" anchor="t">
            <a:normAutofit/>
          </a:bodyPr>
          <a:lstStyle/>
          <a:p>
            <a:pPr marL="0" indent="0" algn="r">
              <a:buNone/>
            </a:pPr>
            <a:r>
              <a:rPr lang="en-US" sz="1725" dirty="0">
                <a:solidFill>
                  <a:srgbClr val="2C3A57"/>
                </a:solidFill>
                <a:latin typeface="Open Sans" pitchFamily="34" charset="0"/>
                <a:ea typeface="Open Sans" pitchFamily="34" charset="-122"/>
                <a:cs typeface="Open Sans" pitchFamily="34" charset="-120"/>
              </a:rPr>
              <a:t>(46,180)</a:t>
            </a:r>
            <a:endParaRPr lang="en-US" sz="1725" dirty="0"/>
          </a:p>
        </p:txBody>
      </p:sp>
      <p:sp>
        <p:nvSpPr>
          <p:cNvPr id="41" name="Text 39"/>
          <p:cNvSpPr/>
          <p:nvPr/>
        </p:nvSpPr>
        <p:spPr>
          <a:xfrm>
            <a:off x="14468475" y="4762500"/>
            <a:ext cx="1181100" cy="352425"/>
          </a:xfrm>
          <a:prstGeom prst="rect">
            <a:avLst/>
          </a:prstGeom>
          <a:noFill/>
          <a:ln/>
        </p:spPr>
        <p:txBody>
          <a:bodyPr wrap="square" lIns="25400" tIns="25400" rIns="25400" bIns="25400" rtlCol="0" anchor="t">
            <a:normAutofit/>
          </a:bodyPr>
          <a:lstStyle/>
          <a:p>
            <a:pPr marL="0" indent="0" algn="r">
              <a:buNone/>
            </a:pPr>
            <a:r>
              <a:rPr lang="en-US" sz="1725" dirty="0">
                <a:solidFill>
                  <a:srgbClr val="2C3A57"/>
                </a:solidFill>
                <a:latin typeface="Open Sans" pitchFamily="34" charset="0"/>
                <a:ea typeface="Open Sans" pitchFamily="34" charset="-122"/>
                <a:cs typeface="Open Sans" pitchFamily="34" charset="-120"/>
              </a:rPr>
              <a:t>(42,925)</a:t>
            </a:r>
            <a:endParaRPr lang="en-US" sz="1725" dirty="0"/>
          </a:p>
        </p:txBody>
      </p:sp>
      <p:sp>
        <p:nvSpPr>
          <p:cNvPr id="42" name="Text 40"/>
          <p:cNvSpPr/>
          <p:nvPr/>
        </p:nvSpPr>
        <p:spPr>
          <a:xfrm>
            <a:off x="15878175" y="4752975"/>
            <a:ext cx="1123950" cy="342900"/>
          </a:xfrm>
          <a:prstGeom prst="rect">
            <a:avLst/>
          </a:prstGeom>
          <a:noFill/>
          <a:ln/>
        </p:spPr>
        <p:txBody>
          <a:bodyPr wrap="square" lIns="25400" tIns="25400" rIns="25400" bIns="25400" rtlCol="0" anchor="t">
            <a:normAutofit/>
          </a:bodyPr>
          <a:lstStyle/>
          <a:p>
            <a:pPr marL="0" indent="0" algn="r">
              <a:buNone/>
            </a:pPr>
            <a:r>
              <a:rPr lang="en-US" sz="1725" dirty="0">
                <a:solidFill>
                  <a:srgbClr val="2C3A57"/>
                </a:solidFill>
                <a:latin typeface="Open Sans" pitchFamily="34" charset="0"/>
                <a:ea typeface="Open Sans" pitchFamily="34" charset="-122"/>
                <a:cs typeface="Open Sans" pitchFamily="34" charset="-120"/>
              </a:rPr>
              <a:t>(3,255)</a:t>
            </a:r>
            <a:endParaRPr lang="en-US" sz="1725" dirty="0"/>
          </a:p>
        </p:txBody>
      </p:sp>
      <p:sp>
        <p:nvSpPr>
          <p:cNvPr id="43" name="Shape 41"/>
          <p:cNvSpPr/>
          <p:nvPr/>
        </p:nvSpPr>
        <p:spPr>
          <a:xfrm>
            <a:off x="7667625" y="5200650"/>
            <a:ext cx="9544050" cy="552450"/>
          </a:xfrm>
          <a:prstGeom prst="rect">
            <a:avLst/>
          </a:prstGeom>
          <a:solidFill>
            <a:srgbClr val="F4FAF9"/>
          </a:solidFill>
          <a:ln/>
        </p:spPr>
        <p:txBody>
          <a:bodyPr/>
          <a:lstStyle/>
          <a:p>
            <a:endParaRPr lang="en-NZ"/>
          </a:p>
        </p:txBody>
      </p:sp>
      <p:sp>
        <p:nvSpPr>
          <p:cNvPr id="44" name="Shape 42"/>
          <p:cNvSpPr/>
          <p:nvPr/>
        </p:nvSpPr>
        <p:spPr>
          <a:xfrm>
            <a:off x="7667625" y="5743575"/>
            <a:ext cx="9544050" cy="9525"/>
          </a:xfrm>
          <a:prstGeom prst="rect">
            <a:avLst/>
          </a:prstGeom>
          <a:solidFill>
            <a:srgbClr val="EAF0F2"/>
          </a:solidFill>
          <a:ln/>
        </p:spPr>
        <p:txBody>
          <a:bodyPr/>
          <a:lstStyle/>
          <a:p>
            <a:endParaRPr lang="en-NZ"/>
          </a:p>
        </p:txBody>
      </p:sp>
      <p:sp>
        <p:nvSpPr>
          <p:cNvPr id="45" name="Text 43"/>
          <p:cNvSpPr/>
          <p:nvPr/>
        </p:nvSpPr>
        <p:spPr>
          <a:xfrm>
            <a:off x="7877175" y="5305425"/>
            <a:ext cx="5055299" cy="371475"/>
          </a:xfrm>
          <a:prstGeom prst="rect">
            <a:avLst/>
          </a:prstGeom>
          <a:noFill/>
          <a:ln/>
        </p:spPr>
        <p:txBody>
          <a:bodyPr wrap="square" lIns="25400" tIns="25400" rIns="25400" bIns="25400" rtlCol="0" anchor="t">
            <a:normAutofit/>
          </a:bodyPr>
          <a:lstStyle/>
          <a:p>
            <a:pPr marL="0" indent="0" algn="l">
              <a:buNone/>
            </a:pPr>
            <a:r>
              <a:rPr lang="en-US" sz="1725" dirty="0">
                <a:solidFill>
                  <a:srgbClr val="2C3A57"/>
                </a:solidFill>
                <a:latin typeface="Open Sans" pitchFamily="34" charset="0"/>
                <a:ea typeface="Open Sans" pitchFamily="34" charset="-122"/>
                <a:cs typeface="Open Sans" pitchFamily="34" charset="-120"/>
              </a:rPr>
              <a:t>Impairment of assets</a:t>
            </a:r>
            <a:endParaRPr lang="en-US" sz="1725" dirty="0"/>
          </a:p>
        </p:txBody>
      </p:sp>
      <p:sp>
        <p:nvSpPr>
          <p:cNvPr id="46" name="Text 44"/>
          <p:cNvSpPr/>
          <p:nvPr/>
        </p:nvSpPr>
        <p:spPr>
          <a:xfrm>
            <a:off x="13058775" y="5314950"/>
            <a:ext cx="1181100" cy="352425"/>
          </a:xfrm>
          <a:prstGeom prst="rect">
            <a:avLst/>
          </a:prstGeom>
          <a:noFill/>
          <a:ln/>
        </p:spPr>
        <p:txBody>
          <a:bodyPr wrap="square" lIns="25400" tIns="25400" rIns="25400" bIns="25400" rtlCol="0" anchor="t">
            <a:normAutofit/>
          </a:bodyPr>
          <a:lstStyle/>
          <a:p>
            <a:pPr marL="0" indent="0" algn="r">
              <a:buNone/>
            </a:pPr>
            <a:r>
              <a:rPr lang="en-US" sz="1725" dirty="0">
                <a:solidFill>
                  <a:srgbClr val="2C3A57"/>
                </a:solidFill>
                <a:latin typeface="Open Sans" pitchFamily="34" charset="0"/>
                <a:ea typeface="Open Sans" pitchFamily="34" charset="-122"/>
                <a:cs typeface="Open Sans" pitchFamily="34" charset="-120"/>
              </a:rPr>
              <a:t>(1,105)</a:t>
            </a:r>
            <a:endParaRPr lang="en-US" sz="1725" dirty="0"/>
          </a:p>
        </p:txBody>
      </p:sp>
      <p:sp>
        <p:nvSpPr>
          <p:cNvPr id="47" name="Text 45"/>
          <p:cNvSpPr/>
          <p:nvPr/>
        </p:nvSpPr>
        <p:spPr>
          <a:xfrm>
            <a:off x="14468475" y="5314950"/>
            <a:ext cx="1181100" cy="352425"/>
          </a:xfrm>
          <a:prstGeom prst="rect">
            <a:avLst/>
          </a:prstGeom>
          <a:noFill/>
          <a:ln/>
        </p:spPr>
        <p:txBody>
          <a:bodyPr wrap="square" lIns="25400" tIns="25400" rIns="25400" bIns="25400" rtlCol="0" anchor="t">
            <a:normAutofit/>
          </a:bodyPr>
          <a:lstStyle/>
          <a:p>
            <a:pPr marL="0" indent="0" algn="r">
              <a:buNone/>
            </a:pPr>
            <a:r>
              <a:rPr lang="en-US" sz="1725" dirty="0">
                <a:solidFill>
                  <a:srgbClr val="2C3A57"/>
                </a:solidFill>
                <a:latin typeface="Open Sans" pitchFamily="34" charset="0"/>
                <a:ea typeface="Open Sans" pitchFamily="34" charset="-122"/>
                <a:cs typeface="Open Sans" pitchFamily="34" charset="-120"/>
              </a:rPr>
              <a:t>(2,534)</a:t>
            </a:r>
            <a:endParaRPr lang="en-US" sz="1725" dirty="0"/>
          </a:p>
        </p:txBody>
      </p:sp>
      <p:sp>
        <p:nvSpPr>
          <p:cNvPr id="48" name="Text 46"/>
          <p:cNvSpPr/>
          <p:nvPr/>
        </p:nvSpPr>
        <p:spPr>
          <a:xfrm>
            <a:off x="15878175" y="5305425"/>
            <a:ext cx="1123950" cy="342900"/>
          </a:xfrm>
          <a:prstGeom prst="rect">
            <a:avLst/>
          </a:prstGeom>
          <a:noFill/>
          <a:ln/>
        </p:spPr>
        <p:txBody>
          <a:bodyPr wrap="square" lIns="25400" tIns="25400" rIns="25400" bIns="25400" rtlCol="0" anchor="t">
            <a:normAutofit/>
          </a:bodyPr>
          <a:lstStyle/>
          <a:p>
            <a:pPr marL="0" indent="0" algn="r">
              <a:buNone/>
            </a:pPr>
            <a:r>
              <a:rPr lang="en-US" sz="1725" dirty="0">
                <a:solidFill>
                  <a:srgbClr val="2C3A57"/>
                </a:solidFill>
                <a:latin typeface="Open Sans" pitchFamily="34" charset="0"/>
                <a:ea typeface="Open Sans" pitchFamily="34" charset="-122"/>
                <a:cs typeface="Open Sans" pitchFamily="34" charset="-120"/>
              </a:rPr>
              <a:t>1,429</a:t>
            </a:r>
            <a:endParaRPr lang="en-US" sz="1725" dirty="0"/>
          </a:p>
        </p:txBody>
      </p:sp>
      <p:sp>
        <p:nvSpPr>
          <p:cNvPr id="49" name="Shape 47"/>
          <p:cNvSpPr/>
          <p:nvPr/>
        </p:nvSpPr>
        <p:spPr>
          <a:xfrm>
            <a:off x="7667625" y="6296025"/>
            <a:ext cx="9544050" cy="9525"/>
          </a:xfrm>
          <a:prstGeom prst="rect">
            <a:avLst/>
          </a:prstGeom>
          <a:solidFill>
            <a:srgbClr val="EAF0F2"/>
          </a:solidFill>
          <a:ln/>
        </p:spPr>
        <p:txBody>
          <a:bodyPr/>
          <a:lstStyle/>
          <a:p>
            <a:endParaRPr lang="en-NZ"/>
          </a:p>
        </p:txBody>
      </p:sp>
      <p:sp>
        <p:nvSpPr>
          <p:cNvPr id="50" name="Text 48"/>
          <p:cNvSpPr/>
          <p:nvPr/>
        </p:nvSpPr>
        <p:spPr>
          <a:xfrm>
            <a:off x="7877175" y="5857875"/>
            <a:ext cx="5055299" cy="371475"/>
          </a:xfrm>
          <a:prstGeom prst="rect">
            <a:avLst/>
          </a:prstGeom>
          <a:noFill/>
          <a:ln/>
        </p:spPr>
        <p:txBody>
          <a:bodyPr wrap="square" lIns="25400" tIns="25400" rIns="25400" bIns="25400" rtlCol="0" anchor="t">
            <a:normAutofit/>
          </a:bodyPr>
          <a:lstStyle/>
          <a:p>
            <a:pPr marL="0" indent="0" algn="l">
              <a:buNone/>
            </a:pPr>
            <a:r>
              <a:rPr lang="en-US" sz="1725" dirty="0">
                <a:solidFill>
                  <a:srgbClr val="2C3A57"/>
                </a:solidFill>
                <a:latin typeface="Open Sans" pitchFamily="34" charset="0"/>
                <a:ea typeface="Open Sans" pitchFamily="34" charset="-122"/>
                <a:cs typeface="Open Sans" pitchFamily="34" charset="-120"/>
              </a:rPr>
              <a:t>Net finance costs</a:t>
            </a:r>
            <a:endParaRPr lang="en-US" sz="1725" dirty="0"/>
          </a:p>
        </p:txBody>
      </p:sp>
      <p:sp>
        <p:nvSpPr>
          <p:cNvPr id="51" name="Text 49"/>
          <p:cNvSpPr/>
          <p:nvPr/>
        </p:nvSpPr>
        <p:spPr>
          <a:xfrm>
            <a:off x="13058775" y="5867400"/>
            <a:ext cx="1181100" cy="352425"/>
          </a:xfrm>
          <a:prstGeom prst="rect">
            <a:avLst/>
          </a:prstGeom>
          <a:noFill/>
          <a:ln/>
        </p:spPr>
        <p:txBody>
          <a:bodyPr wrap="square" lIns="25400" tIns="25400" rIns="25400" bIns="25400" rtlCol="0" anchor="t">
            <a:normAutofit/>
          </a:bodyPr>
          <a:lstStyle/>
          <a:p>
            <a:pPr marL="0" indent="0" algn="r">
              <a:buNone/>
            </a:pPr>
            <a:r>
              <a:rPr lang="en-US" sz="1725" dirty="0">
                <a:solidFill>
                  <a:srgbClr val="2C3A57"/>
                </a:solidFill>
                <a:latin typeface="Open Sans" pitchFamily="34" charset="0"/>
                <a:ea typeface="Open Sans" pitchFamily="34" charset="-122"/>
                <a:cs typeface="Open Sans" pitchFamily="34" charset="-120"/>
              </a:rPr>
              <a:t>(17,242)</a:t>
            </a:r>
            <a:endParaRPr lang="en-US" sz="1725" dirty="0"/>
          </a:p>
        </p:txBody>
      </p:sp>
      <p:sp>
        <p:nvSpPr>
          <p:cNvPr id="52" name="Text 50"/>
          <p:cNvSpPr/>
          <p:nvPr/>
        </p:nvSpPr>
        <p:spPr>
          <a:xfrm>
            <a:off x="14468475" y="5867400"/>
            <a:ext cx="1181100" cy="352425"/>
          </a:xfrm>
          <a:prstGeom prst="rect">
            <a:avLst/>
          </a:prstGeom>
          <a:noFill/>
          <a:ln/>
        </p:spPr>
        <p:txBody>
          <a:bodyPr wrap="square" lIns="25400" tIns="25400" rIns="25400" bIns="25400" rtlCol="0" anchor="t">
            <a:normAutofit/>
          </a:bodyPr>
          <a:lstStyle/>
          <a:p>
            <a:pPr marL="0" indent="0" algn="r">
              <a:buNone/>
            </a:pPr>
            <a:r>
              <a:rPr lang="en-US" sz="1725" dirty="0">
                <a:solidFill>
                  <a:srgbClr val="2C3A57"/>
                </a:solidFill>
                <a:latin typeface="Open Sans" pitchFamily="34" charset="0"/>
                <a:ea typeface="Open Sans" pitchFamily="34" charset="-122"/>
                <a:cs typeface="Open Sans" pitchFamily="34" charset="-120"/>
              </a:rPr>
              <a:t>(19,814)</a:t>
            </a:r>
            <a:endParaRPr lang="en-US" sz="1725" dirty="0"/>
          </a:p>
        </p:txBody>
      </p:sp>
      <p:sp>
        <p:nvSpPr>
          <p:cNvPr id="53" name="Text 51"/>
          <p:cNvSpPr/>
          <p:nvPr/>
        </p:nvSpPr>
        <p:spPr>
          <a:xfrm>
            <a:off x="15878175" y="5857875"/>
            <a:ext cx="1123950" cy="342900"/>
          </a:xfrm>
          <a:prstGeom prst="rect">
            <a:avLst/>
          </a:prstGeom>
          <a:noFill/>
          <a:ln/>
        </p:spPr>
        <p:txBody>
          <a:bodyPr wrap="square" lIns="25400" tIns="25400" rIns="25400" bIns="25400" rtlCol="0" anchor="t">
            <a:normAutofit/>
          </a:bodyPr>
          <a:lstStyle/>
          <a:p>
            <a:pPr marL="0" indent="0" algn="r">
              <a:buNone/>
            </a:pPr>
            <a:r>
              <a:rPr lang="en-US" sz="1725" dirty="0">
                <a:solidFill>
                  <a:srgbClr val="2C3A57"/>
                </a:solidFill>
                <a:latin typeface="Open Sans" pitchFamily="34" charset="0"/>
                <a:ea typeface="Open Sans" pitchFamily="34" charset="-122"/>
                <a:cs typeface="Open Sans" pitchFamily="34" charset="-120"/>
              </a:rPr>
              <a:t>2,572</a:t>
            </a:r>
            <a:endParaRPr lang="en-US" sz="1725" dirty="0"/>
          </a:p>
        </p:txBody>
      </p:sp>
      <p:sp>
        <p:nvSpPr>
          <p:cNvPr id="54" name="Shape 52"/>
          <p:cNvSpPr/>
          <p:nvPr/>
        </p:nvSpPr>
        <p:spPr>
          <a:xfrm>
            <a:off x="7667625" y="6305550"/>
            <a:ext cx="9544050" cy="828675"/>
          </a:xfrm>
          <a:prstGeom prst="rect">
            <a:avLst/>
          </a:prstGeom>
          <a:solidFill>
            <a:srgbClr val="F4FAF9"/>
          </a:solidFill>
          <a:ln/>
        </p:spPr>
        <p:txBody>
          <a:bodyPr/>
          <a:lstStyle/>
          <a:p>
            <a:endParaRPr lang="en-NZ"/>
          </a:p>
        </p:txBody>
      </p:sp>
      <p:sp>
        <p:nvSpPr>
          <p:cNvPr id="55" name="Shape 53"/>
          <p:cNvSpPr/>
          <p:nvPr/>
        </p:nvSpPr>
        <p:spPr>
          <a:xfrm>
            <a:off x="7667625" y="7124700"/>
            <a:ext cx="9544050" cy="9525"/>
          </a:xfrm>
          <a:prstGeom prst="rect">
            <a:avLst/>
          </a:prstGeom>
          <a:solidFill>
            <a:srgbClr val="EAF0F2"/>
          </a:solidFill>
          <a:ln/>
        </p:spPr>
        <p:txBody>
          <a:bodyPr/>
          <a:lstStyle/>
          <a:p>
            <a:endParaRPr lang="en-NZ"/>
          </a:p>
        </p:txBody>
      </p:sp>
      <p:sp>
        <p:nvSpPr>
          <p:cNvPr id="56" name="Text 54"/>
          <p:cNvSpPr/>
          <p:nvPr/>
        </p:nvSpPr>
        <p:spPr>
          <a:xfrm>
            <a:off x="7877175" y="6410325"/>
            <a:ext cx="5055299" cy="647700"/>
          </a:xfrm>
          <a:prstGeom prst="rect">
            <a:avLst/>
          </a:prstGeom>
          <a:noFill/>
          <a:ln/>
        </p:spPr>
        <p:txBody>
          <a:bodyPr wrap="square" lIns="25400" tIns="25400" rIns="25400" bIns="25400" rtlCol="0" anchor="t">
            <a:normAutofit/>
          </a:bodyPr>
          <a:lstStyle/>
          <a:p>
            <a:pPr marL="0" indent="0" algn="l">
              <a:buNone/>
            </a:pPr>
            <a:r>
              <a:rPr lang="en-US" sz="1725" dirty="0">
                <a:solidFill>
                  <a:srgbClr val="2C3A57"/>
                </a:solidFill>
                <a:latin typeface="Open Sans" pitchFamily="34" charset="0"/>
                <a:ea typeface="Open Sans" pitchFamily="34" charset="-122"/>
                <a:cs typeface="Open Sans" pitchFamily="34" charset="-120"/>
              </a:rPr>
              <a:t>Share of profit from Equity Accounted Investees (EAIs)</a:t>
            </a:r>
            <a:endParaRPr lang="en-US" sz="1725" dirty="0"/>
          </a:p>
        </p:txBody>
      </p:sp>
      <p:sp>
        <p:nvSpPr>
          <p:cNvPr id="57" name="Text 55"/>
          <p:cNvSpPr/>
          <p:nvPr/>
        </p:nvSpPr>
        <p:spPr>
          <a:xfrm>
            <a:off x="13058775" y="6419850"/>
            <a:ext cx="1181100" cy="628650"/>
          </a:xfrm>
          <a:prstGeom prst="rect">
            <a:avLst/>
          </a:prstGeom>
          <a:noFill/>
          <a:ln/>
        </p:spPr>
        <p:txBody>
          <a:bodyPr wrap="square" lIns="25400" tIns="25400" rIns="25400" bIns="25400" rtlCol="0" anchor="t">
            <a:normAutofit/>
          </a:bodyPr>
          <a:lstStyle/>
          <a:p>
            <a:pPr marL="0" indent="0" algn="r">
              <a:buNone/>
            </a:pPr>
            <a:r>
              <a:rPr lang="en-US" sz="1725" dirty="0">
                <a:solidFill>
                  <a:srgbClr val="2C3A57"/>
                </a:solidFill>
                <a:latin typeface="Open Sans" pitchFamily="34" charset="0"/>
                <a:ea typeface="Open Sans" pitchFamily="34" charset="-122"/>
                <a:cs typeface="Open Sans" pitchFamily="34" charset="-120"/>
              </a:rPr>
              <a:t>10,974</a:t>
            </a:r>
            <a:endParaRPr lang="en-US" sz="1725" dirty="0"/>
          </a:p>
        </p:txBody>
      </p:sp>
      <p:sp>
        <p:nvSpPr>
          <p:cNvPr id="58" name="Text 56"/>
          <p:cNvSpPr/>
          <p:nvPr/>
        </p:nvSpPr>
        <p:spPr>
          <a:xfrm>
            <a:off x="14468475" y="6419850"/>
            <a:ext cx="1181100" cy="628650"/>
          </a:xfrm>
          <a:prstGeom prst="rect">
            <a:avLst/>
          </a:prstGeom>
          <a:noFill/>
          <a:ln/>
        </p:spPr>
        <p:txBody>
          <a:bodyPr wrap="square" lIns="25400" tIns="25400" rIns="25400" bIns="25400" rtlCol="0" anchor="t">
            <a:normAutofit/>
          </a:bodyPr>
          <a:lstStyle/>
          <a:p>
            <a:pPr marL="0" indent="0" algn="r">
              <a:buNone/>
            </a:pPr>
            <a:r>
              <a:rPr lang="en-US" sz="1725" dirty="0">
                <a:solidFill>
                  <a:srgbClr val="2C3A57"/>
                </a:solidFill>
                <a:latin typeface="Open Sans" pitchFamily="34" charset="0"/>
                <a:ea typeface="Open Sans" pitchFamily="34" charset="-122"/>
                <a:cs typeface="Open Sans" pitchFamily="34" charset="-120"/>
              </a:rPr>
              <a:t>6,189</a:t>
            </a:r>
            <a:endParaRPr lang="en-US" sz="1725" dirty="0"/>
          </a:p>
        </p:txBody>
      </p:sp>
      <p:sp>
        <p:nvSpPr>
          <p:cNvPr id="59" name="Text 57"/>
          <p:cNvSpPr/>
          <p:nvPr/>
        </p:nvSpPr>
        <p:spPr>
          <a:xfrm>
            <a:off x="15878175" y="6410325"/>
            <a:ext cx="1123950" cy="619125"/>
          </a:xfrm>
          <a:prstGeom prst="rect">
            <a:avLst/>
          </a:prstGeom>
          <a:noFill/>
          <a:ln/>
        </p:spPr>
        <p:txBody>
          <a:bodyPr wrap="square" lIns="25400" tIns="25400" rIns="25400" bIns="25400" rtlCol="0" anchor="t">
            <a:normAutofit/>
          </a:bodyPr>
          <a:lstStyle/>
          <a:p>
            <a:pPr marL="0" indent="0" algn="r">
              <a:buNone/>
            </a:pPr>
            <a:r>
              <a:rPr lang="en-US" sz="1725" dirty="0">
                <a:solidFill>
                  <a:srgbClr val="2C3A57"/>
                </a:solidFill>
                <a:latin typeface="Open Sans" pitchFamily="34" charset="0"/>
                <a:ea typeface="Open Sans" pitchFamily="34" charset="-122"/>
                <a:cs typeface="Open Sans" pitchFamily="34" charset="-120"/>
              </a:rPr>
              <a:t>4,785</a:t>
            </a:r>
            <a:endParaRPr lang="en-US" sz="1725" dirty="0"/>
          </a:p>
        </p:txBody>
      </p:sp>
      <p:sp>
        <p:nvSpPr>
          <p:cNvPr id="60" name="Shape 58"/>
          <p:cNvSpPr/>
          <p:nvPr/>
        </p:nvSpPr>
        <p:spPr>
          <a:xfrm>
            <a:off x="7667625" y="7677150"/>
            <a:ext cx="9544050" cy="9525"/>
          </a:xfrm>
          <a:prstGeom prst="rect">
            <a:avLst/>
          </a:prstGeom>
          <a:solidFill>
            <a:srgbClr val="EAF0F2"/>
          </a:solidFill>
          <a:ln/>
        </p:spPr>
        <p:txBody>
          <a:bodyPr/>
          <a:lstStyle/>
          <a:p>
            <a:endParaRPr lang="en-NZ"/>
          </a:p>
        </p:txBody>
      </p:sp>
      <p:sp>
        <p:nvSpPr>
          <p:cNvPr id="61" name="Text 59"/>
          <p:cNvSpPr/>
          <p:nvPr/>
        </p:nvSpPr>
        <p:spPr>
          <a:xfrm>
            <a:off x="7877175" y="7239000"/>
            <a:ext cx="5055299" cy="371475"/>
          </a:xfrm>
          <a:prstGeom prst="rect">
            <a:avLst/>
          </a:prstGeom>
          <a:noFill/>
          <a:ln/>
        </p:spPr>
        <p:txBody>
          <a:bodyPr wrap="square" lIns="25400" tIns="25400" rIns="25400" bIns="25400" rtlCol="0" anchor="t">
            <a:normAutofit/>
          </a:bodyPr>
          <a:lstStyle/>
          <a:p>
            <a:pPr marL="0" indent="0" algn="l">
              <a:buNone/>
            </a:pPr>
            <a:r>
              <a:rPr lang="en-US" sz="1725" dirty="0">
                <a:solidFill>
                  <a:srgbClr val="2C3A57"/>
                </a:solidFill>
                <a:latin typeface="Open Sans" pitchFamily="34" charset="0"/>
                <a:ea typeface="Open Sans" pitchFamily="34" charset="-122"/>
                <a:cs typeface="Open Sans" pitchFamily="34" charset="-120"/>
              </a:rPr>
              <a:t>Gain on disposal of EAIs</a:t>
            </a:r>
            <a:endParaRPr lang="en-US" sz="1725" dirty="0"/>
          </a:p>
        </p:txBody>
      </p:sp>
      <p:sp>
        <p:nvSpPr>
          <p:cNvPr id="62" name="Text 60"/>
          <p:cNvSpPr/>
          <p:nvPr/>
        </p:nvSpPr>
        <p:spPr>
          <a:xfrm>
            <a:off x="13058775" y="7248525"/>
            <a:ext cx="1181100" cy="352425"/>
          </a:xfrm>
          <a:prstGeom prst="rect">
            <a:avLst/>
          </a:prstGeom>
          <a:noFill/>
          <a:ln/>
        </p:spPr>
        <p:txBody>
          <a:bodyPr wrap="square" lIns="25400" tIns="25400" rIns="25400" bIns="25400" rtlCol="0" anchor="t">
            <a:normAutofit/>
          </a:bodyPr>
          <a:lstStyle/>
          <a:p>
            <a:pPr marL="0" indent="0" algn="r">
              <a:buNone/>
            </a:pPr>
            <a:r>
              <a:rPr lang="en-US" sz="1725" dirty="0">
                <a:solidFill>
                  <a:srgbClr val="2C3A57"/>
                </a:solidFill>
                <a:latin typeface="Open Sans" pitchFamily="34" charset="0"/>
                <a:ea typeface="Open Sans" pitchFamily="34" charset="-122"/>
                <a:cs typeface="Open Sans" pitchFamily="34" charset="-120"/>
              </a:rPr>
              <a:t>0</a:t>
            </a:r>
            <a:endParaRPr lang="en-US" sz="1725" dirty="0"/>
          </a:p>
        </p:txBody>
      </p:sp>
      <p:sp>
        <p:nvSpPr>
          <p:cNvPr id="63" name="Text 61"/>
          <p:cNvSpPr/>
          <p:nvPr/>
        </p:nvSpPr>
        <p:spPr>
          <a:xfrm>
            <a:off x="14468475" y="7248525"/>
            <a:ext cx="1181100" cy="352425"/>
          </a:xfrm>
          <a:prstGeom prst="rect">
            <a:avLst/>
          </a:prstGeom>
          <a:noFill/>
          <a:ln/>
        </p:spPr>
        <p:txBody>
          <a:bodyPr wrap="square" lIns="25400" tIns="25400" rIns="25400" bIns="25400" rtlCol="0" anchor="t">
            <a:normAutofit/>
          </a:bodyPr>
          <a:lstStyle/>
          <a:p>
            <a:pPr marL="0" indent="0" algn="r">
              <a:buNone/>
            </a:pPr>
            <a:r>
              <a:rPr lang="en-US" sz="1725" dirty="0">
                <a:solidFill>
                  <a:srgbClr val="2C3A57"/>
                </a:solidFill>
                <a:latin typeface="Open Sans" pitchFamily="34" charset="0"/>
                <a:ea typeface="Open Sans" pitchFamily="34" charset="-122"/>
                <a:cs typeface="Open Sans" pitchFamily="34" charset="-120"/>
              </a:rPr>
              <a:t>49,161</a:t>
            </a:r>
            <a:endParaRPr lang="en-US" sz="1725" dirty="0"/>
          </a:p>
        </p:txBody>
      </p:sp>
      <p:sp>
        <p:nvSpPr>
          <p:cNvPr id="64" name="Text 62"/>
          <p:cNvSpPr/>
          <p:nvPr/>
        </p:nvSpPr>
        <p:spPr>
          <a:xfrm>
            <a:off x="15878175" y="7239000"/>
            <a:ext cx="1123950" cy="342900"/>
          </a:xfrm>
          <a:prstGeom prst="rect">
            <a:avLst/>
          </a:prstGeom>
          <a:noFill/>
          <a:ln/>
        </p:spPr>
        <p:txBody>
          <a:bodyPr wrap="square" lIns="25400" tIns="25400" rIns="25400" bIns="25400" rtlCol="0" anchor="t">
            <a:normAutofit/>
          </a:bodyPr>
          <a:lstStyle/>
          <a:p>
            <a:pPr marL="0" indent="0" algn="r">
              <a:buNone/>
            </a:pPr>
            <a:r>
              <a:rPr lang="en-US" sz="1725" dirty="0">
                <a:solidFill>
                  <a:srgbClr val="2C3A57"/>
                </a:solidFill>
                <a:latin typeface="Open Sans" pitchFamily="34" charset="0"/>
                <a:ea typeface="Open Sans" pitchFamily="34" charset="-122"/>
                <a:cs typeface="Open Sans" pitchFamily="34" charset="-120"/>
              </a:rPr>
              <a:t>(49,161)</a:t>
            </a:r>
            <a:endParaRPr lang="en-US" sz="1725" dirty="0"/>
          </a:p>
        </p:txBody>
      </p:sp>
      <p:sp>
        <p:nvSpPr>
          <p:cNvPr id="65" name="Shape 63"/>
          <p:cNvSpPr/>
          <p:nvPr/>
        </p:nvSpPr>
        <p:spPr>
          <a:xfrm>
            <a:off x="7667625" y="7686675"/>
            <a:ext cx="9544050" cy="552450"/>
          </a:xfrm>
          <a:prstGeom prst="rect">
            <a:avLst/>
          </a:prstGeom>
          <a:solidFill>
            <a:srgbClr val="DBF0EC"/>
          </a:solidFill>
          <a:ln/>
        </p:spPr>
        <p:txBody>
          <a:bodyPr/>
          <a:lstStyle/>
          <a:p>
            <a:endParaRPr lang="en-NZ"/>
          </a:p>
        </p:txBody>
      </p:sp>
      <p:sp>
        <p:nvSpPr>
          <p:cNvPr id="66" name="Shape 64"/>
          <p:cNvSpPr/>
          <p:nvPr/>
        </p:nvSpPr>
        <p:spPr>
          <a:xfrm>
            <a:off x="7667625" y="8229600"/>
            <a:ext cx="9544050" cy="9525"/>
          </a:xfrm>
          <a:prstGeom prst="rect">
            <a:avLst/>
          </a:prstGeom>
          <a:solidFill>
            <a:srgbClr val="EAF0F2"/>
          </a:solidFill>
          <a:ln/>
        </p:spPr>
        <p:txBody>
          <a:bodyPr/>
          <a:lstStyle/>
          <a:p>
            <a:endParaRPr lang="en-NZ"/>
          </a:p>
        </p:txBody>
      </p:sp>
      <p:sp>
        <p:nvSpPr>
          <p:cNvPr id="67" name="Text 65"/>
          <p:cNvSpPr/>
          <p:nvPr/>
        </p:nvSpPr>
        <p:spPr>
          <a:xfrm>
            <a:off x="7877175" y="7791450"/>
            <a:ext cx="5055299" cy="371475"/>
          </a:xfrm>
          <a:prstGeom prst="rect">
            <a:avLst/>
          </a:prstGeom>
          <a:noFill/>
          <a:ln/>
        </p:spPr>
        <p:txBody>
          <a:bodyPr wrap="square" lIns="25400" tIns="25400" rIns="25400" bIns="25400" rtlCol="0" anchor="t">
            <a:normAutofit/>
          </a:bodyPr>
          <a:lstStyle/>
          <a:p>
            <a:pPr marL="0" indent="0" algn="l">
              <a:buNone/>
            </a:pPr>
            <a:r>
              <a:rPr lang="en-US" sz="1725" b="1" dirty="0">
                <a:solidFill>
                  <a:srgbClr val="0A357C"/>
                </a:solidFill>
                <a:latin typeface="Open Sans" pitchFamily="34" charset="0"/>
                <a:ea typeface="Open Sans" pitchFamily="34" charset="-122"/>
                <a:cs typeface="Open Sans" pitchFamily="34" charset="-120"/>
              </a:rPr>
              <a:t>Profit before income tax</a:t>
            </a:r>
            <a:endParaRPr lang="en-US" sz="1725" dirty="0"/>
          </a:p>
        </p:txBody>
      </p:sp>
      <p:sp>
        <p:nvSpPr>
          <p:cNvPr id="68" name="Text 66"/>
          <p:cNvSpPr/>
          <p:nvPr/>
        </p:nvSpPr>
        <p:spPr>
          <a:xfrm>
            <a:off x="13058775" y="7800975"/>
            <a:ext cx="1181100" cy="352425"/>
          </a:xfrm>
          <a:prstGeom prst="rect">
            <a:avLst/>
          </a:prstGeom>
          <a:noFill/>
          <a:ln/>
        </p:spPr>
        <p:txBody>
          <a:bodyPr wrap="square" lIns="25400" tIns="25400" rIns="25400" bIns="25400" rtlCol="0" anchor="t">
            <a:normAutofit/>
          </a:bodyPr>
          <a:lstStyle/>
          <a:p>
            <a:pPr marL="0" indent="0" algn="r">
              <a:buNone/>
            </a:pPr>
            <a:r>
              <a:rPr lang="en-US" sz="1725" b="1" dirty="0">
                <a:solidFill>
                  <a:srgbClr val="0A357C"/>
                </a:solidFill>
                <a:latin typeface="Open Sans" pitchFamily="34" charset="0"/>
                <a:ea typeface="Open Sans" pitchFamily="34" charset="-122"/>
                <a:cs typeface="Open Sans" pitchFamily="34" charset="-120"/>
              </a:rPr>
              <a:t>211,179</a:t>
            </a:r>
            <a:endParaRPr lang="en-US" sz="1725" dirty="0"/>
          </a:p>
        </p:txBody>
      </p:sp>
      <p:sp>
        <p:nvSpPr>
          <p:cNvPr id="69" name="Text 67"/>
          <p:cNvSpPr/>
          <p:nvPr/>
        </p:nvSpPr>
        <p:spPr>
          <a:xfrm>
            <a:off x="14468475" y="7800975"/>
            <a:ext cx="1181100" cy="352425"/>
          </a:xfrm>
          <a:prstGeom prst="rect">
            <a:avLst/>
          </a:prstGeom>
          <a:noFill/>
          <a:ln/>
        </p:spPr>
        <p:txBody>
          <a:bodyPr wrap="square" lIns="25400" tIns="25400" rIns="25400" bIns="25400" rtlCol="0" anchor="t">
            <a:normAutofit/>
          </a:bodyPr>
          <a:lstStyle/>
          <a:p>
            <a:pPr marL="0" indent="0" algn="r">
              <a:buNone/>
            </a:pPr>
            <a:r>
              <a:rPr lang="en-US" sz="1725" b="1" dirty="0">
                <a:solidFill>
                  <a:srgbClr val="0A357C"/>
                </a:solidFill>
                <a:latin typeface="Open Sans" pitchFamily="34" charset="0"/>
                <a:ea typeface="Open Sans" pitchFamily="34" charset="-122"/>
                <a:cs typeface="Open Sans" pitchFamily="34" charset="-120"/>
              </a:rPr>
              <a:t>218,476</a:t>
            </a:r>
            <a:endParaRPr lang="en-US" sz="1725" dirty="0"/>
          </a:p>
        </p:txBody>
      </p:sp>
      <p:sp>
        <p:nvSpPr>
          <p:cNvPr id="70" name="Text 68"/>
          <p:cNvSpPr/>
          <p:nvPr/>
        </p:nvSpPr>
        <p:spPr>
          <a:xfrm>
            <a:off x="15878175" y="7791450"/>
            <a:ext cx="1123950" cy="342900"/>
          </a:xfrm>
          <a:prstGeom prst="rect">
            <a:avLst/>
          </a:prstGeom>
          <a:noFill/>
          <a:ln/>
        </p:spPr>
        <p:txBody>
          <a:bodyPr wrap="square" lIns="25400" tIns="25400" rIns="25400" bIns="25400" rtlCol="0" anchor="t">
            <a:normAutofit/>
          </a:bodyPr>
          <a:lstStyle/>
          <a:p>
            <a:pPr marL="0" indent="0" algn="r">
              <a:buNone/>
            </a:pPr>
            <a:r>
              <a:rPr lang="en-US" sz="1725" b="1" dirty="0">
                <a:solidFill>
                  <a:srgbClr val="0A357C"/>
                </a:solidFill>
                <a:latin typeface="Open Sans" pitchFamily="34" charset="0"/>
                <a:ea typeface="Open Sans" pitchFamily="34" charset="-122"/>
                <a:cs typeface="Open Sans" pitchFamily="34" charset="-120"/>
              </a:rPr>
              <a:t>(7,297)</a:t>
            </a:r>
            <a:endParaRPr lang="en-US" sz="1725" dirty="0"/>
          </a:p>
        </p:txBody>
      </p:sp>
      <p:sp>
        <p:nvSpPr>
          <p:cNvPr id="71" name="Shape 69"/>
          <p:cNvSpPr/>
          <p:nvPr/>
        </p:nvSpPr>
        <p:spPr>
          <a:xfrm>
            <a:off x="7667625" y="8782050"/>
            <a:ext cx="9544050" cy="9525"/>
          </a:xfrm>
          <a:prstGeom prst="rect">
            <a:avLst/>
          </a:prstGeom>
          <a:solidFill>
            <a:srgbClr val="EAF0F2"/>
          </a:solidFill>
          <a:ln/>
        </p:spPr>
        <p:txBody>
          <a:bodyPr/>
          <a:lstStyle/>
          <a:p>
            <a:endParaRPr lang="en-NZ"/>
          </a:p>
        </p:txBody>
      </p:sp>
      <p:sp>
        <p:nvSpPr>
          <p:cNvPr id="72" name="Text 70"/>
          <p:cNvSpPr/>
          <p:nvPr/>
        </p:nvSpPr>
        <p:spPr>
          <a:xfrm>
            <a:off x="7877175" y="8343900"/>
            <a:ext cx="5055299" cy="371475"/>
          </a:xfrm>
          <a:prstGeom prst="rect">
            <a:avLst/>
          </a:prstGeom>
          <a:noFill/>
          <a:ln/>
        </p:spPr>
        <p:txBody>
          <a:bodyPr wrap="square" lIns="25400" tIns="25400" rIns="25400" bIns="25400" rtlCol="0" anchor="t">
            <a:normAutofit/>
          </a:bodyPr>
          <a:lstStyle/>
          <a:p>
            <a:pPr marL="0" indent="0" algn="l">
              <a:buNone/>
            </a:pPr>
            <a:r>
              <a:rPr lang="en-US" sz="1725" dirty="0">
                <a:solidFill>
                  <a:srgbClr val="2C3A57"/>
                </a:solidFill>
                <a:latin typeface="Open Sans" pitchFamily="34" charset="0"/>
                <a:ea typeface="Open Sans" pitchFamily="34" charset="-122"/>
                <a:cs typeface="Open Sans" pitchFamily="34" charset="-120"/>
              </a:rPr>
              <a:t>Income tax expense</a:t>
            </a:r>
            <a:endParaRPr lang="en-US" sz="1725" dirty="0"/>
          </a:p>
        </p:txBody>
      </p:sp>
      <p:sp>
        <p:nvSpPr>
          <p:cNvPr id="73" name="Text 71"/>
          <p:cNvSpPr/>
          <p:nvPr/>
        </p:nvSpPr>
        <p:spPr>
          <a:xfrm>
            <a:off x="13058775" y="8353425"/>
            <a:ext cx="1181100" cy="352425"/>
          </a:xfrm>
          <a:prstGeom prst="rect">
            <a:avLst/>
          </a:prstGeom>
          <a:noFill/>
          <a:ln/>
        </p:spPr>
        <p:txBody>
          <a:bodyPr wrap="square" lIns="25400" tIns="25400" rIns="25400" bIns="25400" rtlCol="0" anchor="t">
            <a:normAutofit/>
          </a:bodyPr>
          <a:lstStyle/>
          <a:p>
            <a:pPr marL="0" indent="0" algn="r">
              <a:buNone/>
            </a:pPr>
            <a:r>
              <a:rPr lang="en-US" sz="1725" dirty="0">
                <a:solidFill>
                  <a:srgbClr val="2C3A57"/>
                </a:solidFill>
                <a:latin typeface="Open Sans" pitchFamily="34" charset="0"/>
                <a:ea typeface="Open Sans" pitchFamily="34" charset="-122"/>
                <a:cs typeface="Open Sans" pitchFamily="34" charset="-120"/>
              </a:rPr>
              <a:t>(55,127)</a:t>
            </a:r>
            <a:endParaRPr lang="en-US" sz="1725" dirty="0"/>
          </a:p>
        </p:txBody>
      </p:sp>
      <p:sp>
        <p:nvSpPr>
          <p:cNvPr id="74" name="Text 72"/>
          <p:cNvSpPr/>
          <p:nvPr/>
        </p:nvSpPr>
        <p:spPr>
          <a:xfrm>
            <a:off x="14468475" y="8353425"/>
            <a:ext cx="1181100" cy="352425"/>
          </a:xfrm>
          <a:prstGeom prst="rect">
            <a:avLst/>
          </a:prstGeom>
          <a:noFill/>
          <a:ln/>
        </p:spPr>
        <p:txBody>
          <a:bodyPr wrap="square" lIns="25400" tIns="25400" rIns="25400" bIns="25400" rtlCol="0" anchor="t">
            <a:normAutofit/>
          </a:bodyPr>
          <a:lstStyle/>
          <a:p>
            <a:pPr marL="0" indent="0" algn="r">
              <a:buNone/>
            </a:pPr>
            <a:r>
              <a:rPr lang="en-US" sz="1725" dirty="0">
                <a:solidFill>
                  <a:srgbClr val="2C3A57"/>
                </a:solidFill>
                <a:latin typeface="Open Sans" pitchFamily="34" charset="0"/>
                <a:ea typeface="Open Sans" pitchFamily="34" charset="-122"/>
                <a:cs typeface="Open Sans" pitchFamily="34" charset="-120"/>
              </a:rPr>
              <a:t>(45,103)</a:t>
            </a:r>
            <a:endParaRPr lang="en-US" sz="1725" dirty="0"/>
          </a:p>
        </p:txBody>
      </p:sp>
      <p:sp>
        <p:nvSpPr>
          <p:cNvPr id="75" name="Text 73"/>
          <p:cNvSpPr/>
          <p:nvPr/>
        </p:nvSpPr>
        <p:spPr>
          <a:xfrm>
            <a:off x="15878175" y="8343900"/>
            <a:ext cx="1123950" cy="342900"/>
          </a:xfrm>
          <a:prstGeom prst="rect">
            <a:avLst/>
          </a:prstGeom>
          <a:noFill/>
          <a:ln/>
        </p:spPr>
        <p:txBody>
          <a:bodyPr wrap="square" lIns="25400" tIns="25400" rIns="25400" bIns="25400" rtlCol="0" anchor="t">
            <a:normAutofit/>
          </a:bodyPr>
          <a:lstStyle/>
          <a:p>
            <a:pPr marL="0" indent="0" algn="r">
              <a:buNone/>
            </a:pPr>
            <a:r>
              <a:rPr lang="en-US" sz="1725" dirty="0">
                <a:solidFill>
                  <a:srgbClr val="2C3A57"/>
                </a:solidFill>
                <a:latin typeface="Open Sans" pitchFamily="34" charset="0"/>
                <a:ea typeface="Open Sans" pitchFamily="34" charset="-122"/>
                <a:cs typeface="Open Sans" pitchFamily="34" charset="-120"/>
              </a:rPr>
              <a:t>(10,024)</a:t>
            </a:r>
            <a:endParaRPr lang="en-US" sz="1725" dirty="0"/>
          </a:p>
        </p:txBody>
      </p:sp>
      <p:sp>
        <p:nvSpPr>
          <p:cNvPr id="76" name="Shape 74"/>
          <p:cNvSpPr/>
          <p:nvPr/>
        </p:nvSpPr>
        <p:spPr>
          <a:xfrm>
            <a:off x="7667625" y="8791575"/>
            <a:ext cx="9544050" cy="628650"/>
          </a:xfrm>
          <a:prstGeom prst="rect">
            <a:avLst/>
          </a:prstGeom>
          <a:solidFill>
            <a:srgbClr val="618F6D"/>
          </a:solidFill>
          <a:ln/>
        </p:spPr>
        <p:txBody>
          <a:bodyPr/>
          <a:lstStyle/>
          <a:p>
            <a:endParaRPr lang="en-NZ"/>
          </a:p>
        </p:txBody>
      </p:sp>
      <p:sp>
        <p:nvSpPr>
          <p:cNvPr id="77" name="Text 75"/>
          <p:cNvSpPr/>
          <p:nvPr/>
        </p:nvSpPr>
        <p:spPr>
          <a:xfrm>
            <a:off x="7877175" y="8943975"/>
            <a:ext cx="5055299" cy="361950"/>
          </a:xfrm>
          <a:prstGeom prst="rect">
            <a:avLst/>
          </a:prstGeom>
          <a:noFill/>
          <a:ln/>
        </p:spPr>
        <p:txBody>
          <a:bodyPr wrap="square" lIns="25400" tIns="25400" rIns="25400" bIns="25400" rtlCol="0" anchor="t">
            <a:normAutofit/>
          </a:bodyPr>
          <a:lstStyle/>
          <a:p>
            <a:pPr marL="0" indent="0" algn="l">
              <a:buNone/>
            </a:pPr>
            <a:r>
              <a:rPr lang="en-US" sz="1875" b="1" dirty="0">
                <a:solidFill>
                  <a:srgbClr val="FFFFFF"/>
                </a:solidFill>
                <a:latin typeface="Open Sans" pitchFamily="34" charset="0"/>
                <a:ea typeface="Open Sans" pitchFamily="34" charset="-122"/>
                <a:cs typeface="Open Sans" pitchFamily="34" charset="-120"/>
              </a:rPr>
              <a:t>Profit for the period</a:t>
            </a:r>
            <a:endParaRPr lang="en-US" sz="1875" dirty="0"/>
          </a:p>
        </p:txBody>
      </p:sp>
      <p:sp>
        <p:nvSpPr>
          <p:cNvPr id="78" name="Text 76"/>
          <p:cNvSpPr/>
          <p:nvPr/>
        </p:nvSpPr>
        <p:spPr>
          <a:xfrm>
            <a:off x="13058775" y="8943975"/>
            <a:ext cx="1181100" cy="361950"/>
          </a:xfrm>
          <a:prstGeom prst="rect">
            <a:avLst/>
          </a:prstGeom>
          <a:noFill/>
          <a:ln/>
        </p:spPr>
        <p:txBody>
          <a:bodyPr wrap="square" lIns="25400" tIns="25400" rIns="25400" bIns="25400" rtlCol="0" anchor="t">
            <a:normAutofit/>
          </a:bodyPr>
          <a:lstStyle/>
          <a:p>
            <a:pPr marL="0" indent="0" algn="r">
              <a:buNone/>
            </a:pPr>
            <a:r>
              <a:rPr lang="en-US" sz="1875" b="1" dirty="0">
                <a:solidFill>
                  <a:srgbClr val="FFFFFF"/>
                </a:solidFill>
                <a:latin typeface="Open Sans" pitchFamily="34" charset="0"/>
                <a:ea typeface="Open Sans" pitchFamily="34" charset="-122"/>
                <a:cs typeface="Open Sans" pitchFamily="34" charset="-120"/>
              </a:rPr>
              <a:t>156,052</a:t>
            </a:r>
            <a:endParaRPr lang="en-US" sz="1875" dirty="0"/>
          </a:p>
        </p:txBody>
      </p:sp>
      <p:sp>
        <p:nvSpPr>
          <p:cNvPr id="79" name="Text 77"/>
          <p:cNvSpPr/>
          <p:nvPr/>
        </p:nvSpPr>
        <p:spPr>
          <a:xfrm>
            <a:off x="14468475" y="8943975"/>
            <a:ext cx="1181100" cy="361950"/>
          </a:xfrm>
          <a:prstGeom prst="rect">
            <a:avLst/>
          </a:prstGeom>
          <a:noFill/>
          <a:ln/>
        </p:spPr>
        <p:txBody>
          <a:bodyPr wrap="square" lIns="25400" tIns="25400" rIns="25400" bIns="25400" rtlCol="0" anchor="t">
            <a:normAutofit/>
          </a:bodyPr>
          <a:lstStyle/>
          <a:p>
            <a:pPr marL="0" indent="0" algn="r">
              <a:buNone/>
            </a:pPr>
            <a:r>
              <a:rPr lang="en-US" sz="1875" b="1" dirty="0">
                <a:solidFill>
                  <a:srgbClr val="FFFFFF"/>
                </a:solidFill>
                <a:latin typeface="Open Sans" pitchFamily="34" charset="0"/>
                <a:ea typeface="Open Sans" pitchFamily="34" charset="-122"/>
                <a:cs typeface="Open Sans" pitchFamily="34" charset="-120"/>
              </a:rPr>
              <a:t>173,373</a:t>
            </a:r>
            <a:endParaRPr lang="en-US" sz="1875" dirty="0"/>
          </a:p>
        </p:txBody>
      </p:sp>
      <p:sp>
        <p:nvSpPr>
          <p:cNvPr id="80" name="Text 78"/>
          <p:cNvSpPr/>
          <p:nvPr/>
        </p:nvSpPr>
        <p:spPr>
          <a:xfrm>
            <a:off x="15878175" y="8943975"/>
            <a:ext cx="1123950" cy="361950"/>
          </a:xfrm>
          <a:prstGeom prst="rect">
            <a:avLst/>
          </a:prstGeom>
          <a:noFill/>
          <a:ln/>
        </p:spPr>
        <p:txBody>
          <a:bodyPr wrap="square" lIns="25400" tIns="25400" rIns="25400" bIns="25400" rtlCol="0" anchor="t">
            <a:normAutofit/>
          </a:bodyPr>
          <a:lstStyle/>
          <a:p>
            <a:pPr marL="0" indent="0" algn="r">
              <a:buNone/>
            </a:pPr>
            <a:r>
              <a:rPr lang="en-US" sz="1875" b="1" dirty="0">
                <a:solidFill>
                  <a:srgbClr val="FFFFFF"/>
                </a:solidFill>
                <a:latin typeface="Open Sans" pitchFamily="34" charset="0"/>
                <a:ea typeface="Open Sans" pitchFamily="34" charset="-122"/>
                <a:cs typeface="Open Sans" pitchFamily="34" charset="-120"/>
              </a:rPr>
              <a:t>(17,321)</a:t>
            </a:r>
            <a:endParaRPr lang="en-US" sz="1875" dirty="0"/>
          </a:p>
        </p:txBody>
      </p:sp>
      <p:pic>
        <p:nvPicPr>
          <p:cNvPr id="81" name="Image 0" descr="preencoded.png"/>
          <p:cNvPicPr>
            <a:picLocks noChangeAspect="1"/>
          </p:cNvPicPr>
          <p:nvPr/>
        </p:nvPicPr>
        <p:blipFill>
          <a:blip r:embed="rId3"/>
          <a:stretch>
            <a:fillRect/>
          </a:stretch>
        </p:blipFill>
        <p:spPr>
          <a:xfrm>
            <a:off x="1066800" y="9410700"/>
            <a:ext cx="486966" cy="419100"/>
          </a:xfrm>
          <a:prstGeom prst="rect">
            <a:avLst/>
          </a:prstGeom>
        </p:spPr>
      </p:pic>
      <p:sp>
        <p:nvSpPr>
          <p:cNvPr id="82" name="Text 79"/>
          <p:cNvSpPr/>
          <p:nvPr/>
        </p:nvSpPr>
        <p:spPr>
          <a:xfrm>
            <a:off x="16981438" y="9477375"/>
            <a:ext cx="315962" cy="323850"/>
          </a:xfrm>
          <a:prstGeom prst="rect">
            <a:avLst/>
          </a:prstGeom>
          <a:noFill/>
          <a:ln/>
        </p:spPr>
        <p:txBody>
          <a:bodyPr wrap="square" lIns="25400" tIns="25400" rIns="25400" bIns="25400" rtlCol="0" anchor="t">
            <a:normAutofit/>
          </a:bodyPr>
          <a:lstStyle/>
          <a:p>
            <a:pPr marL="0" indent="0" algn="l">
              <a:buNone/>
            </a:pPr>
            <a:r>
              <a:rPr lang="en-US" sz="1650" b="1" dirty="0">
                <a:solidFill>
                  <a:srgbClr val="8A93A6"/>
                </a:solidFill>
                <a:latin typeface="Open Sans" pitchFamily="34" charset="0"/>
                <a:ea typeface="Open Sans" pitchFamily="34" charset="-122"/>
                <a:cs typeface="Open Sans" pitchFamily="34" charset="-120"/>
              </a:rPr>
              <a:t>24</a:t>
            </a:r>
            <a:endParaRPr lang="en-US" sz="165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914400" y="723900"/>
            <a:ext cx="18105120" cy="381000"/>
          </a:xfrm>
          <a:prstGeom prst="rect">
            <a:avLst/>
          </a:prstGeom>
          <a:noFill/>
          <a:ln/>
        </p:spPr>
        <p:txBody>
          <a:bodyPr wrap="square" lIns="25400" tIns="25400" rIns="25400" bIns="25400" rtlCol="0" anchor="t">
            <a:normAutofit/>
          </a:bodyPr>
          <a:lstStyle/>
          <a:p>
            <a:pPr marL="0" indent="0" algn="l">
              <a:buNone/>
            </a:pPr>
            <a:r>
              <a:rPr lang="en-US" sz="1950" b="1" dirty="0">
                <a:solidFill>
                  <a:srgbClr val="618F6D"/>
                </a:solidFill>
                <a:latin typeface="Open Sans" pitchFamily="34" charset="0"/>
                <a:ea typeface="Open Sans" pitchFamily="34" charset="-122"/>
                <a:cs typeface="Open Sans" pitchFamily="34" charset="-120"/>
              </a:rPr>
              <a:t>Increase reflects pricing initiatives and operating efficiencies</a:t>
            </a:r>
            <a:endParaRPr lang="en-US" sz="1950" dirty="0"/>
          </a:p>
        </p:txBody>
      </p:sp>
      <p:sp>
        <p:nvSpPr>
          <p:cNvPr id="3" name="Text 1"/>
          <p:cNvSpPr/>
          <p:nvPr/>
        </p:nvSpPr>
        <p:spPr>
          <a:xfrm>
            <a:off x="914400" y="1181100"/>
            <a:ext cx="18105120" cy="742950"/>
          </a:xfrm>
          <a:prstGeom prst="rect">
            <a:avLst/>
          </a:prstGeom>
          <a:noFill/>
          <a:ln/>
        </p:spPr>
        <p:txBody>
          <a:bodyPr wrap="square" lIns="25400" tIns="25400" rIns="25400" bIns="25400" rtlCol="0" anchor="t">
            <a:normAutofit/>
          </a:bodyPr>
          <a:lstStyle/>
          <a:p>
            <a:pPr marL="0" indent="0" algn="l">
              <a:buNone/>
            </a:pPr>
            <a:r>
              <a:rPr lang="en-US" sz="4050" b="1" kern="0" spc="-81" dirty="0">
                <a:solidFill>
                  <a:srgbClr val="0A357C"/>
                </a:solidFill>
                <a:latin typeface="Open Sans" pitchFamily="34" charset="0"/>
                <a:ea typeface="Open Sans" pitchFamily="34" charset="-122"/>
                <a:cs typeface="Open Sans" pitchFamily="34" charset="-120"/>
              </a:rPr>
              <a:t>Results from operating activities up 15.9%</a:t>
            </a:r>
            <a:endParaRPr lang="en-US" sz="4050" dirty="0"/>
          </a:p>
        </p:txBody>
      </p:sp>
      <p:sp>
        <p:nvSpPr>
          <p:cNvPr id="4" name="Shape 2"/>
          <p:cNvSpPr/>
          <p:nvPr/>
        </p:nvSpPr>
        <p:spPr>
          <a:xfrm>
            <a:off x="914400" y="2000250"/>
            <a:ext cx="16459200" cy="28575"/>
          </a:xfrm>
          <a:prstGeom prst="rect">
            <a:avLst/>
          </a:prstGeom>
          <a:solidFill>
            <a:srgbClr val="DBF0EC"/>
          </a:solidFill>
          <a:ln/>
        </p:spPr>
        <p:txBody>
          <a:bodyPr/>
          <a:lstStyle/>
          <a:p>
            <a:endParaRPr lang="en-NZ"/>
          </a:p>
        </p:txBody>
      </p:sp>
      <p:sp>
        <p:nvSpPr>
          <p:cNvPr id="5" name="Shape 3"/>
          <p:cNvSpPr/>
          <p:nvPr/>
        </p:nvSpPr>
        <p:spPr>
          <a:xfrm>
            <a:off x="914400" y="2381250"/>
            <a:ext cx="95250" cy="95250"/>
          </a:xfrm>
          <a:prstGeom prst="ellipse">
            <a:avLst/>
          </a:prstGeom>
          <a:solidFill>
            <a:srgbClr val="618F6D"/>
          </a:solidFill>
          <a:ln/>
        </p:spPr>
        <p:txBody>
          <a:bodyPr/>
          <a:lstStyle/>
          <a:p>
            <a:endParaRPr lang="en-NZ"/>
          </a:p>
        </p:txBody>
      </p:sp>
      <p:sp>
        <p:nvSpPr>
          <p:cNvPr id="6" name="Text 4"/>
          <p:cNvSpPr/>
          <p:nvPr/>
        </p:nvSpPr>
        <p:spPr>
          <a:xfrm>
            <a:off x="1143000" y="2295525"/>
            <a:ext cx="5258562" cy="2032099"/>
          </a:xfrm>
          <a:prstGeom prst="rect">
            <a:avLst/>
          </a:prstGeom>
          <a:noFill/>
          <a:ln/>
        </p:spPr>
        <p:txBody>
          <a:bodyPr wrap="square" lIns="25400" tIns="25400" rIns="25400" bIns="25400" rtlCol="0" anchor="t">
            <a:normAutofit/>
          </a:bodyPr>
          <a:lstStyle/>
          <a:p>
            <a:pPr marL="0" indent="0" algn="l">
              <a:lnSpc>
                <a:spcPct val="99733"/>
              </a:lnSpc>
              <a:buNone/>
            </a:pPr>
            <a:r>
              <a:rPr lang="en-US" sz="1650" dirty="0">
                <a:solidFill>
                  <a:srgbClr val="2C3A57"/>
                </a:solidFill>
                <a:latin typeface="Open Sans" pitchFamily="34" charset="0"/>
                <a:ea typeface="Open Sans" pitchFamily="34" charset="-122"/>
                <a:cs typeface="Open Sans" pitchFamily="34" charset="-120"/>
              </a:rPr>
              <a:t>Operating revenue up $21.8 million driven by Parent tariff increases, higher infrastructure charges, a Mount Maunganui access charge, and strong growth in rental and marine income, with only modest volume increases across terminal volumes and a decrease in bulk cargo. Rail revenue ceased 1 December 2025.</a:t>
            </a:r>
            <a:endParaRPr lang="en-US" sz="1650" dirty="0"/>
          </a:p>
        </p:txBody>
      </p:sp>
      <p:sp>
        <p:nvSpPr>
          <p:cNvPr id="7" name="Shape 5"/>
          <p:cNvSpPr/>
          <p:nvPr/>
        </p:nvSpPr>
        <p:spPr>
          <a:xfrm>
            <a:off x="914400" y="4527649"/>
            <a:ext cx="95250" cy="95250"/>
          </a:xfrm>
          <a:prstGeom prst="ellipse">
            <a:avLst/>
          </a:prstGeom>
          <a:solidFill>
            <a:srgbClr val="618F6D"/>
          </a:solidFill>
          <a:ln/>
        </p:spPr>
        <p:txBody>
          <a:bodyPr/>
          <a:lstStyle/>
          <a:p>
            <a:endParaRPr lang="en-NZ"/>
          </a:p>
        </p:txBody>
      </p:sp>
      <p:sp>
        <p:nvSpPr>
          <p:cNvPr id="8" name="Text 6"/>
          <p:cNvSpPr/>
          <p:nvPr/>
        </p:nvSpPr>
        <p:spPr>
          <a:xfrm>
            <a:off x="1143000" y="4441924"/>
            <a:ext cx="5258562" cy="1177528"/>
          </a:xfrm>
          <a:prstGeom prst="rect">
            <a:avLst/>
          </a:prstGeom>
          <a:noFill/>
          <a:ln/>
        </p:spPr>
        <p:txBody>
          <a:bodyPr wrap="square" lIns="25400" tIns="25400" rIns="25400" bIns="25400" rtlCol="0" anchor="t">
            <a:normAutofit/>
          </a:bodyPr>
          <a:lstStyle/>
          <a:p>
            <a:pPr marL="0" indent="0" algn="l">
              <a:lnSpc>
                <a:spcPct val="99733"/>
              </a:lnSpc>
              <a:buNone/>
            </a:pPr>
            <a:r>
              <a:rPr lang="en-US" sz="1650" dirty="0">
                <a:solidFill>
                  <a:srgbClr val="2C3A57"/>
                </a:solidFill>
                <a:latin typeface="Open Sans" pitchFamily="34" charset="0"/>
                <a:ea typeface="Open Sans" pitchFamily="34" charset="-122"/>
                <a:cs typeface="Open Sans" pitchFamily="34" charset="-120"/>
              </a:rPr>
              <a:t>Contracted services for port operations costs decreased 28.4% reflecting terminal productivity initiatives and the new MetroPort model removing direct rail costs from 1 December 2025.</a:t>
            </a:r>
            <a:endParaRPr lang="en-US" sz="1650" dirty="0"/>
          </a:p>
        </p:txBody>
      </p:sp>
      <p:sp>
        <p:nvSpPr>
          <p:cNvPr id="9" name="Shape 7"/>
          <p:cNvSpPr/>
          <p:nvPr/>
        </p:nvSpPr>
        <p:spPr>
          <a:xfrm>
            <a:off x="914400" y="5819477"/>
            <a:ext cx="95250" cy="95250"/>
          </a:xfrm>
          <a:prstGeom prst="ellipse">
            <a:avLst/>
          </a:prstGeom>
          <a:solidFill>
            <a:srgbClr val="618F6D"/>
          </a:solidFill>
          <a:ln/>
        </p:spPr>
        <p:txBody>
          <a:bodyPr/>
          <a:lstStyle/>
          <a:p>
            <a:endParaRPr lang="en-NZ"/>
          </a:p>
        </p:txBody>
      </p:sp>
      <p:sp>
        <p:nvSpPr>
          <p:cNvPr id="10" name="Text 8"/>
          <p:cNvSpPr/>
          <p:nvPr/>
        </p:nvSpPr>
        <p:spPr>
          <a:xfrm>
            <a:off x="1143000" y="5733752"/>
            <a:ext cx="5258562" cy="1177528"/>
          </a:xfrm>
          <a:prstGeom prst="rect">
            <a:avLst/>
          </a:prstGeom>
          <a:noFill/>
          <a:ln/>
        </p:spPr>
        <p:txBody>
          <a:bodyPr wrap="square" lIns="25400" tIns="25400" rIns="25400" bIns="25400" rtlCol="0" anchor="t">
            <a:normAutofit/>
          </a:bodyPr>
          <a:lstStyle/>
          <a:p>
            <a:pPr marL="0" indent="0" algn="l">
              <a:lnSpc>
                <a:spcPct val="99733"/>
              </a:lnSpc>
              <a:buNone/>
            </a:pPr>
            <a:r>
              <a:rPr lang="en-US" sz="1650" dirty="0">
                <a:solidFill>
                  <a:srgbClr val="2C3A57"/>
                </a:solidFill>
                <a:latin typeface="Open Sans" pitchFamily="34" charset="0"/>
                <a:ea typeface="Open Sans" pitchFamily="34" charset="-122"/>
                <a:cs typeface="Open Sans" pitchFamily="34" charset="-120"/>
              </a:rPr>
              <a:t>Employee expenses up 10.6% reflecting additional staff numbers and wage increases. Increasing head count at both Parent and subsidiaries supporting future growth initiatives.</a:t>
            </a:r>
            <a:endParaRPr lang="en-US" sz="1650" dirty="0"/>
          </a:p>
        </p:txBody>
      </p:sp>
      <p:sp>
        <p:nvSpPr>
          <p:cNvPr id="11" name="Shape 9"/>
          <p:cNvSpPr/>
          <p:nvPr/>
        </p:nvSpPr>
        <p:spPr>
          <a:xfrm>
            <a:off x="914400" y="7111305"/>
            <a:ext cx="95250" cy="95250"/>
          </a:xfrm>
          <a:prstGeom prst="ellipse">
            <a:avLst/>
          </a:prstGeom>
          <a:solidFill>
            <a:srgbClr val="618F6D"/>
          </a:solidFill>
          <a:ln/>
        </p:spPr>
        <p:txBody>
          <a:bodyPr/>
          <a:lstStyle/>
          <a:p>
            <a:endParaRPr lang="en-NZ"/>
          </a:p>
        </p:txBody>
      </p:sp>
      <p:sp>
        <p:nvSpPr>
          <p:cNvPr id="12" name="Text 10"/>
          <p:cNvSpPr/>
          <p:nvPr/>
        </p:nvSpPr>
        <p:spPr>
          <a:xfrm>
            <a:off x="1143000" y="7025580"/>
            <a:ext cx="5258562" cy="1462385"/>
          </a:xfrm>
          <a:prstGeom prst="rect">
            <a:avLst/>
          </a:prstGeom>
          <a:noFill/>
          <a:ln/>
        </p:spPr>
        <p:txBody>
          <a:bodyPr wrap="square" lIns="25400" tIns="25400" rIns="25400" bIns="25400" rtlCol="0" anchor="t">
            <a:normAutofit/>
          </a:bodyPr>
          <a:lstStyle/>
          <a:p>
            <a:pPr marL="0" indent="0" algn="l">
              <a:lnSpc>
                <a:spcPct val="99733"/>
              </a:lnSpc>
              <a:buNone/>
            </a:pPr>
            <a:r>
              <a:rPr lang="en-US" sz="1650" dirty="0">
                <a:solidFill>
                  <a:srgbClr val="2C3A57"/>
                </a:solidFill>
                <a:latin typeface="Open Sans" pitchFamily="34" charset="0"/>
                <a:ea typeface="Open Sans" pitchFamily="34" charset="-122"/>
                <a:cs typeface="Open Sans" pitchFamily="34" charset="-120"/>
              </a:rPr>
              <a:t>Maintenance of property, plant and equipment increased by 9.6%, driven by the timing of the Tai Pari main engine overhaul, five-year surveys of the Sir Robert and Tai Timu and increased straddle maintenance.</a:t>
            </a:r>
            <a:endParaRPr lang="en-US" sz="1650" dirty="0"/>
          </a:p>
        </p:txBody>
      </p:sp>
      <p:sp>
        <p:nvSpPr>
          <p:cNvPr id="13" name="Text 11"/>
          <p:cNvSpPr/>
          <p:nvPr/>
        </p:nvSpPr>
        <p:spPr>
          <a:xfrm>
            <a:off x="6667500" y="3114675"/>
            <a:ext cx="684014" cy="342900"/>
          </a:xfrm>
          <a:prstGeom prst="rect">
            <a:avLst/>
          </a:prstGeom>
          <a:noFill/>
          <a:ln/>
        </p:spPr>
        <p:txBody>
          <a:bodyPr wrap="square" lIns="25400" tIns="25400" rIns="25400" bIns="25400" rtlCol="0" anchor="t">
            <a:normAutofit/>
          </a:bodyPr>
          <a:lstStyle/>
          <a:p>
            <a:pPr marL="0" indent="0" algn="l">
              <a:buNone/>
            </a:pPr>
            <a:r>
              <a:rPr lang="en-US" sz="1725" b="1" dirty="0">
                <a:solidFill>
                  <a:srgbClr val="56627A"/>
                </a:solidFill>
                <a:latin typeface="Open Sans" pitchFamily="34" charset="0"/>
                <a:ea typeface="Open Sans" pitchFamily="34" charset="-122"/>
                <a:cs typeface="Open Sans" pitchFamily="34" charset="-120"/>
              </a:rPr>
              <a:t>$000s</a:t>
            </a:r>
            <a:endParaRPr lang="en-US" sz="1725" dirty="0"/>
          </a:p>
        </p:txBody>
      </p:sp>
      <p:sp>
        <p:nvSpPr>
          <p:cNvPr id="14" name="Shape 12"/>
          <p:cNvSpPr/>
          <p:nvPr/>
        </p:nvSpPr>
        <p:spPr>
          <a:xfrm>
            <a:off x="13761988" y="3171825"/>
            <a:ext cx="190500" cy="190500"/>
          </a:xfrm>
          <a:prstGeom prst="roundRect">
            <a:avLst>
              <a:gd name="adj" fmla="val 20000"/>
            </a:avLst>
          </a:prstGeom>
          <a:solidFill>
            <a:srgbClr val="618F6D"/>
          </a:solidFill>
          <a:ln/>
        </p:spPr>
        <p:txBody>
          <a:bodyPr/>
          <a:lstStyle/>
          <a:p>
            <a:endParaRPr lang="en-NZ"/>
          </a:p>
        </p:txBody>
      </p:sp>
      <p:sp>
        <p:nvSpPr>
          <p:cNvPr id="15" name="Text 13"/>
          <p:cNvSpPr/>
          <p:nvPr/>
        </p:nvSpPr>
        <p:spPr>
          <a:xfrm>
            <a:off x="14047738" y="3124200"/>
            <a:ext cx="917079" cy="323850"/>
          </a:xfrm>
          <a:prstGeom prst="rect">
            <a:avLst/>
          </a:prstGeom>
          <a:noFill/>
          <a:ln/>
        </p:spPr>
        <p:txBody>
          <a:bodyPr wrap="square" lIns="25400" tIns="25400" rIns="25400" bIns="25400" rtlCol="0" anchor="t">
            <a:normAutofit/>
          </a:bodyPr>
          <a:lstStyle/>
          <a:p>
            <a:pPr marL="0" indent="0" algn="l">
              <a:buNone/>
            </a:pPr>
            <a:r>
              <a:rPr lang="en-US" sz="1650" dirty="0">
                <a:solidFill>
                  <a:srgbClr val="56627A"/>
                </a:solidFill>
                <a:latin typeface="Open Sans" pitchFamily="34" charset="0"/>
                <a:ea typeface="Open Sans" pitchFamily="34" charset="-122"/>
                <a:cs typeface="Open Sans" pitchFamily="34" charset="-120"/>
              </a:rPr>
              <a:t>Increase</a:t>
            </a:r>
            <a:endParaRPr lang="en-US" sz="1650" dirty="0"/>
          </a:p>
        </p:txBody>
      </p:sp>
      <p:sp>
        <p:nvSpPr>
          <p:cNvPr id="16" name="Shape 14"/>
          <p:cNvSpPr/>
          <p:nvPr/>
        </p:nvSpPr>
        <p:spPr>
          <a:xfrm>
            <a:off x="15136267" y="3171825"/>
            <a:ext cx="190500" cy="190500"/>
          </a:xfrm>
          <a:prstGeom prst="roundRect">
            <a:avLst>
              <a:gd name="adj" fmla="val 20000"/>
            </a:avLst>
          </a:prstGeom>
          <a:solidFill>
            <a:srgbClr val="E07325"/>
          </a:solidFill>
          <a:ln/>
        </p:spPr>
        <p:txBody>
          <a:bodyPr/>
          <a:lstStyle/>
          <a:p>
            <a:endParaRPr lang="en-NZ"/>
          </a:p>
        </p:txBody>
      </p:sp>
      <p:sp>
        <p:nvSpPr>
          <p:cNvPr id="17" name="Text 15"/>
          <p:cNvSpPr/>
          <p:nvPr/>
        </p:nvSpPr>
        <p:spPr>
          <a:xfrm>
            <a:off x="15422017" y="3124200"/>
            <a:ext cx="997000" cy="323850"/>
          </a:xfrm>
          <a:prstGeom prst="rect">
            <a:avLst/>
          </a:prstGeom>
          <a:noFill/>
          <a:ln/>
        </p:spPr>
        <p:txBody>
          <a:bodyPr wrap="square" lIns="25400" tIns="25400" rIns="25400" bIns="25400" rtlCol="0" anchor="t">
            <a:normAutofit/>
          </a:bodyPr>
          <a:lstStyle/>
          <a:p>
            <a:pPr marL="0" indent="0" algn="l">
              <a:buNone/>
            </a:pPr>
            <a:r>
              <a:rPr lang="en-US" sz="1650" dirty="0">
                <a:solidFill>
                  <a:srgbClr val="56627A"/>
                </a:solidFill>
                <a:latin typeface="Open Sans" pitchFamily="34" charset="0"/>
                <a:ea typeface="Open Sans" pitchFamily="34" charset="-122"/>
                <a:cs typeface="Open Sans" pitchFamily="34" charset="-120"/>
              </a:rPr>
              <a:t>Decrease</a:t>
            </a:r>
            <a:endParaRPr lang="en-US" sz="1650" dirty="0"/>
          </a:p>
        </p:txBody>
      </p:sp>
      <p:sp>
        <p:nvSpPr>
          <p:cNvPr id="18" name="Shape 16"/>
          <p:cNvSpPr/>
          <p:nvPr/>
        </p:nvSpPr>
        <p:spPr>
          <a:xfrm>
            <a:off x="16590466" y="3171825"/>
            <a:ext cx="190500" cy="190500"/>
          </a:xfrm>
          <a:prstGeom prst="roundRect">
            <a:avLst>
              <a:gd name="adj" fmla="val 20000"/>
            </a:avLst>
          </a:prstGeom>
          <a:solidFill>
            <a:srgbClr val="0A357C"/>
          </a:solidFill>
          <a:ln/>
        </p:spPr>
        <p:txBody>
          <a:bodyPr/>
          <a:lstStyle/>
          <a:p>
            <a:endParaRPr lang="en-NZ"/>
          </a:p>
        </p:txBody>
      </p:sp>
      <p:sp>
        <p:nvSpPr>
          <p:cNvPr id="19" name="Text 17"/>
          <p:cNvSpPr/>
          <p:nvPr/>
        </p:nvSpPr>
        <p:spPr>
          <a:xfrm>
            <a:off x="16876216" y="3124200"/>
            <a:ext cx="573584" cy="323850"/>
          </a:xfrm>
          <a:prstGeom prst="rect">
            <a:avLst/>
          </a:prstGeom>
          <a:noFill/>
          <a:ln/>
        </p:spPr>
        <p:txBody>
          <a:bodyPr wrap="square" lIns="25400" tIns="25400" rIns="25400" bIns="25400" rtlCol="0" anchor="t">
            <a:normAutofit/>
          </a:bodyPr>
          <a:lstStyle/>
          <a:p>
            <a:pPr marL="0" indent="0" algn="l">
              <a:buNone/>
            </a:pPr>
            <a:r>
              <a:rPr lang="en-US" sz="1650" dirty="0">
                <a:solidFill>
                  <a:srgbClr val="56627A"/>
                </a:solidFill>
                <a:latin typeface="Open Sans" pitchFamily="34" charset="0"/>
                <a:ea typeface="Open Sans" pitchFamily="34" charset="-122"/>
                <a:cs typeface="Open Sans" pitchFamily="34" charset="-120"/>
              </a:rPr>
              <a:t>Total</a:t>
            </a:r>
            <a:endParaRPr lang="en-US" sz="1650" dirty="0"/>
          </a:p>
        </p:txBody>
      </p:sp>
      <p:sp>
        <p:nvSpPr>
          <p:cNvPr id="20" name="Shape 18"/>
          <p:cNvSpPr/>
          <p:nvPr/>
        </p:nvSpPr>
        <p:spPr>
          <a:xfrm>
            <a:off x="6667500" y="8124825"/>
            <a:ext cx="10706100" cy="19050"/>
          </a:xfrm>
          <a:prstGeom prst="rect">
            <a:avLst/>
          </a:prstGeom>
          <a:solidFill>
            <a:srgbClr val="DCE3E8"/>
          </a:solidFill>
          <a:ln/>
        </p:spPr>
        <p:txBody>
          <a:bodyPr/>
          <a:lstStyle/>
          <a:p>
            <a:endParaRPr lang="en-NZ"/>
          </a:p>
        </p:txBody>
      </p:sp>
      <p:sp>
        <p:nvSpPr>
          <p:cNvPr id="21" name="Text 19"/>
          <p:cNvSpPr/>
          <p:nvPr/>
        </p:nvSpPr>
        <p:spPr>
          <a:xfrm>
            <a:off x="6667500" y="6467475"/>
            <a:ext cx="839688" cy="295275"/>
          </a:xfrm>
          <a:prstGeom prst="rect">
            <a:avLst/>
          </a:prstGeom>
          <a:noFill/>
          <a:ln/>
        </p:spPr>
        <p:txBody>
          <a:bodyPr wrap="square" lIns="25400" tIns="25400" rIns="25400" bIns="25400" rtlCol="0" anchor="t">
            <a:normAutofit/>
          </a:bodyPr>
          <a:lstStyle/>
          <a:p>
            <a:pPr marL="0" indent="0" algn="ctr">
              <a:buNone/>
            </a:pPr>
            <a:r>
              <a:rPr lang="en-US" sz="1500" b="1" dirty="0">
                <a:solidFill>
                  <a:srgbClr val="14213D"/>
                </a:solidFill>
                <a:latin typeface="Open Sans" pitchFamily="34" charset="0"/>
                <a:ea typeface="Open Sans" pitchFamily="34" charset="-122"/>
                <a:cs typeface="Open Sans" pitchFamily="34" charset="-120"/>
              </a:rPr>
              <a:t>228,399</a:t>
            </a:r>
            <a:endParaRPr lang="en-US" sz="1500" dirty="0"/>
          </a:p>
        </p:txBody>
      </p:sp>
      <p:sp>
        <p:nvSpPr>
          <p:cNvPr id="22" name="Shape 20"/>
          <p:cNvSpPr/>
          <p:nvPr/>
        </p:nvSpPr>
        <p:spPr>
          <a:xfrm>
            <a:off x="6705600" y="6800850"/>
            <a:ext cx="763488" cy="1323975"/>
          </a:xfrm>
          <a:custGeom>
            <a:avLst/>
            <a:gdLst/>
            <a:ahLst/>
            <a:cxnLst/>
            <a:rect l="l" t="t" r="r" b="b"/>
            <a:pathLst>
              <a:path w="763488" h="1323975">
                <a:moveTo>
                  <a:pt x="47625" y="0"/>
                </a:moveTo>
                <a:lnTo>
                  <a:pt x="715863" y="0"/>
                </a:lnTo>
                <a:arcTo wR="47625" hR="47625" stAng="16200000" swAng="5400000"/>
                <a:lnTo>
                  <a:pt x="763488" y="1323975"/>
                </a:lnTo>
                <a:lnTo>
                  <a:pt x="0" y="1323975"/>
                </a:lnTo>
                <a:lnTo>
                  <a:pt x="0" y="47625"/>
                </a:lnTo>
                <a:arcTo wR="47625" hR="47625" stAng="10800000" swAng="5400000"/>
                <a:close/>
              </a:path>
            </a:pathLst>
          </a:custGeom>
          <a:solidFill>
            <a:srgbClr val="0A357C"/>
          </a:solidFill>
          <a:ln/>
        </p:spPr>
        <p:txBody>
          <a:bodyPr/>
          <a:lstStyle/>
          <a:p>
            <a:endParaRPr lang="en-NZ"/>
          </a:p>
        </p:txBody>
      </p:sp>
      <p:sp>
        <p:nvSpPr>
          <p:cNvPr id="23" name="Text 21"/>
          <p:cNvSpPr/>
          <p:nvPr/>
        </p:nvSpPr>
        <p:spPr>
          <a:xfrm>
            <a:off x="7564338" y="5981700"/>
            <a:ext cx="839837" cy="295275"/>
          </a:xfrm>
          <a:prstGeom prst="rect">
            <a:avLst/>
          </a:prstGeom>
          <a:noFill/>
          <a:ln/>
        </p:spPr>
        <p:txBody>
          <a:bodyPr wrap="square" lIns="25400" tIns="25400" rIns="25400" bIns="25400" rtlCol="0" anchor="t">
            <a:normAutofit/>
          </a:bodyPr>
          <a:lstStyle/>
          <a:p>
            <a:pPr marL="0" indent="0" algn="ctr">
              <a:buNone/>
            </a:pPr>
            <a:r>
              <a:rPr lang="en-US" sz="1500" b="1" dirty="0">
                <a:solidFill>
                  <a:srgbClr val="618F6D"/>
                </a:solidFill>
                <a:latin typeface="Open Sans" pitchFamily="34" charset="0"/>
                <a:ea typeface="Open Sans" pitchFamily="34" charset="-122"/>
                <a:cs typeface="Open Sans" pitchFamily="34" charset="-120"/>
              </a:rPr>
              <a:t>10,504</a:t>
            </a:r>
            <a:endParaRPr lang="en-US" sz="1500" dirty="0"/>
          </a:p>
        </p:txBody>
      </p:sp>
      <p:sp>
        <p:nvSpPr>
          <p:cNvPr id="24" name="Shape 22"/>
          <p:cNvSpPr/>
          <p:nvPr/>
        </p:nvSpPr>
        <p:spPr>
          <a:xfrm>
            <a:off x="7602438" y="6315075"/>
            <a:ext cx="763637" cy="485775"/>
          </a:xfrm>
          <a:prstGeom prst="roundRect">
            <a:avLst>
              <a:gd name="adj" fmla="val 9804"/>
            </a:avLst>
          </a:prstGeom>
          <a:solidFill>
            <a:srgbClr val="618F6D"/>
          </a:solidFill>
          <a:ln/>
        </p:spPr>
        <p:txBody>
          <a:bodyPr/>
          <a:lstStyle/>
          <a:p>
            <a:endParaRPr lang="en-NZ"/>
          </a:p>
        </p:txBody>
      </p:sp>
      <p:sp>
        <p:nvSpPr>
          <p:cNvPr id="25" name="Text 23"/>
          <p:cNvSpPr/>
          <p:nvPr/>
        </p:nvSpPr>
        <p:spPr>
          <a:xfrm>
            <a:off x="8461325" y="5686425"/>
            <a:ext cx="839688" cy="295275"/>
          </a:xfrm>
          <a:prstGeom prst="rect">
            <a:avLst/>
          </a:prstGeom>
          <a:noFill/>
          <a:ln/>
        </p:spPr>
        <p:txBody>
          <a:bodyPr wrap="square" lIns="25400" tIns="25400" rIns="25400" bIns="25400" rtlCol="0" anchor="t">
            <a:normAutofit/>
          </a:bodyPr>
          <a:lstStyle/>
          <a:p>
            <a:pPr marL="0" indent="0" algn="ctr">
              <a:buNone/>
            </a:pPr>
            <a:r>
              <a:rPr lang="en-US" sz="1500" b="1" dirty="0">
                <a:solidFill>
                  <a:srgbClr val="618F6D"/>
                </a:solidFill>
                <a:latin typeface="Open Sans" pitchFamily="34" charset="0"/>
                <a:ea typeface="Open Sans" pitchFamily="34" charset="-122"/>
                <a:cs typeface="Open Sans" pitchFamily="34" charset="-120"/>
              </a:rPr>
              <a:t>6,411</a:t>
            </a:r>
            <a:endParaRPr lang="en-US" sz="1500" dirty="0"/>
          </a:p>
        </p:txBody>
      </p:sp>
      <p:sp>
        <p:nvSpPr>
          <p:cNvPr id="26" name="Shape 24"/>
          <p:cNvSpPr/>
          <p:nvPr/>
        </p:nvSpPr>
        <p:spPr>
          <a:xfrm>
            <a:off x="8499425" y="6019800"/>
            <a:ext cx="763488" cy="295275"/>
          </a:xfrm>
          <a:prstGeom prst="roundRect">
            <a:avLst>
              <a:gd name="adj" fmla="val 16129"/>
            </a:avLst>
          </a:prstGeom>
          <a:solidFill>
            <a:srgbClr val="618F6D"/>
          </a:solidFill>
          <a:ln/>
        </p:spPr>
        <p:txBody>
          <a:bodyPr/>
          <a:lstStyle/>
          <a:p>
            <a:endParaRPr lang="en-NZ"/>
          </a:p>
        </p:txBody>
      </p:sp>
      <p:sp>
        <p:nvSpPr>
          <p:cNvPr id="27" name="Text 25"/>
          <p:cNvSpPr/>
          <p:nvPr/>
        </p:nvSpPr>
        <p:spPr>
          <a:xfrm>
            <a:off x="9358164" y="5629275"/>
            <a:ext cx="839837" cy="295275"/>
          </a:xfrm>
          <a:prstGeom prst="rect">
            <a:avLst/>
          </a:prstGeom>
          <a:noFill/>
          <a:ln/>
        </p:spPr>
        <p:txBody>
          <a:bodyPr wrap="square" lIns="25400" tIns="25400" rIns="25400" bIns="25400" rtlCol="0" anchor="t">
            <a:normAutofit/>
          </a:bodyPr>
          <a:lstStyle/>
          <a:p>
            <a:pPr marL="0" indent="0" algn="ctr">
              <a:buNone/>
            </a:pPr>
            <a:r>
              <a:rPr lang="en-US" sz="1500" b="1" dirty="0">
                <a:solidFill>
                  <a:srgbClr val="618F6D"/>
                </a:solidFill>
                <a:latin typeface="Open Sans" pitchFamily="34" charset="0"/>
                <a:ea typeface="Open Sans" pitchFamily="34" charset="-122"/>
                <a:cs typeface="Open Sans" pitchFamily="34" charset="-120"/>
              </a:rPr>
              <a:t>298</a:t>
            </a:r>
            <a:endParaRPr lang="en-US" sz="1500" dirty="0"/>
          </a:p>
        </p:txBody>
      </p:sp>
      <p:sp>
        <p:nvSpPr>
          <p:cNvPr id="28" name="Shape 26"/>
          <p:cNvSpPr/>
          <p:nvPr/>
        </p:nvSpPr>
        <p:spPr>
          <a:xfrm>
            <a:off x="9396264" y="5962650"/>
            <a:ext cx="763637" cy="57150"/>
          </a:xfrm>
          <a:prstGeom prst="roundRect">
            <a:avLst>
              <a:gd name="adj" fmla="val 50000"/>
            </a:avLst>
          </a:prstGeom>
          <a:solidFill>
            <a:srgbClr val="618F6D"/>
          </a:solidFill>
          <a:ln/>
        </p:spPr>
        <p:txBody>
          <a:bodyPr/>
          <a:lstStyle/>
          <a:p>
            <a:endParaRPr lang="en-NZ"/>
          </a:p>
        </p:txBody>
      </p:sp>
      <p:sp>
        <p:nvSpPr>
          <p:cNvPr id="29" name="Text 27"/>
          <p:cNvSpPr/>
          <p:nvPr/>
        </p:nvSpPr>
        <p:spPr>
          <a:xfrm>
            <a:off x="10255151" y="5486400"/>
            <a:ext cx="839688" cy="295275"/>
          </a:xfrm>
          <a:prstGeom prst="rect">
            <a:avLst/>
          </a:prstGeom>
          <a:noFill/>
          <a:ln/>
        </p:spPr>
        <p:txBody>
          <a:bodyPr wrap="square" lIns="25400" tIns="25400" rIns="25400" bIns="25400" rtlCol="0" anchor="t">
            <a:normAutofit/>
          </a:bodyPr>
          <a:lstStyle/>
          <a:p>
            <a:pPr marL="0" indent="0" algn="ctr">
              <a:buNone/>
            </a:pPr>
            <a:r>
              <a:rPr lang="en-US" sz="1500" b="1" dirty="0">
                <a:solidFill>
                  <a:srgbClr val="618F6D"/>
                </a:solidFill>
                <a:latin typeface="Open Sans" pitchFamily="34" charset="0"/>
                <a:ea typeface="Open Sans" pitchFamily="34" charset="-122"/>
                <a:cs typeface="Open Sans" pitchFamily="34" charset="-120"/>
              </a:rPr>
              <a:t>4,145</a:t>
            </a:r>
            <a:endParaRPr lang="en-US" sz="1500" dirty="0"/>
          </a:p>
        </p:txBody>
      </p:sp>
      <p:sp>
        <p:nvSpPr>
          <p:cNvPr id="30" name="Shape 28"/>
          <p:cNvSpPr/>
          <p:nvPr/>
        </p:nvSpPr>
        <p:spPr>
          <a:xfrm>
            <a:off x="10293251" y="5819775"/>
            <a:ext cx="763488" cy="190500"/>
          </a:xfrm>
          <a:prstGeom prst="roundRect">
            <a:avLst>
              <a:gd name="adj" fmla="val 20000"/>
            </a:avLst>
          </a:prstGeom>
          <a:solidFill>
            <a:srgbClr val="618F6D"/>
          </a:solidFill>
          <a:ln/>
        </p:spPr>
        <p:txBody>
          <a:bodyPr/>
          <a:lstStyle/>
          <a:p>
            <a:endParaRPr lang="en-NZ"/>
          </a:p>
        </p:txBody>
      </p:sp>
      <p:sp>
        <p:nvSpPr>
          <p:cNvPr id="31" name="Text 29"/>
          <p:cNvSpPr/>
          <p:nvPr/>
        </p:nvSpPr>
        <p:spPr>
          <a:xfrm>
            <a:off x="11151989" y="5429250"/>
            <a:ext cx="839837" cy="295275"/>
          </a:xfrm>
          <a:prstGeom prst="rect">
            <a:avLst/>
          </a:prstGeom>
          <a:noFill/>
          <a:ln/>
        </p:spPr>
        <p:txBody>
          <a:bodyPr wrap="square" lIns="25400" tIns="25400" rIns="25400" bIns="25400" rtlCol="0" anchor="t">
            <a:normAutofit/>
          </a:bodyPr>
          <a:lstStyle/>
          <a:p>
            <a:pPr marL="0" indent="0" algn="ctr">
              <a:buNone/>
            </a:pPr>
            <a:r>
              <a:rPr lang="en-US" sz="1500" b="1" dirty="0">
                <a:solidFill>
                  <a:srgbClr val="618F6D"/>
                </a:solidFill>
                <a:latin typeface="Open Sans" pitchFamily="34" charset="0"/>
                <a:ea typeface="Open Sans" pitchFamily="34" charset="-122"/>
                <a:cs typeface="Open Sans" pitchFamily="34" charset="-120"/>
              </a:rPr>
              <a:t>436</a:t>
            </a:r>
            <a:endParaRPr lang="en-US" sz="1500" dirty="0"/>
          </a:p>
        </p:txBody>
      </p:sp>
      <p:sp>
        <p:nvSpPr>
          <p:cNvPr id="32" name="Shape 30"/>
          <p:cNvSpPr/>
          <p:nvPr/>
        </p:nvSpPr>
        <p:spPr>
          <a:xfrm>
            <a:off x="11190089" y="5762625"/>
            <a:ext cx="763637" cy="57150"/>
          </a:xfrm>
          <a:prstGeom prst="roundRect">
            <a:avLst>
              <a:gd name="adj" fmla="val 50000"/>
            </a:avLst>
          </a:prstGeom>
          <a:solidFill>
            <a:srgbClr val="618F6D"/>
          </a:solidFill>
          <a:ln/>
        </p:spPr>
        <p:txBody>
          <a:bodyPr/>
          <a:lstStyle/>
          <a:p>
            <a:endParaRPr lang="en-NZ"/>
          </a:p>
        </p:txBody>
      </p:sp>
      <p:sp>
        <p:nvSpPr>
          <p:cNvPr id="33" name="Text 31"/>
          <p:cNvSpPr/>
          <p:nvPr/>
        </p:nvSpPr>
        <p:spPr>
          <a:xfrm>
            <a:off x="12048976" y="4219575"/>
            <a:ext cx="839688" cy="295275"/>
          </a:xfrm>
          <a:prstGeom prst="rect">
            <a:avLst/>
          </a:prstGeom>
          <a:noFill/>
          <a:ln/>
        </p:spPr>
        <p:txBody>
          <a:bodyPr wrap="square" lIns="25400" tIns="25400" rIns="25400" bIns="25400" rtlCol="0" anchor="t">
            <a:normAutofit/>
          </a:bodyPr>
          <a:lstStyle/>
          <a:p>
            <a:pPr marL="0" indent="0" algn="ctr">
              <a:buNone/>
            </a:pPr>
            <a:r>
              <a:rPr lang="en-US" sz="1500" b="1" dirty="0">
                <a:solidFill>
                  <a:srgbClr val="618F6D"/>
                </a:solidFill>
                <a:latin typeface="Open Sans" pitchFamily="34" charset="0"/>
                <a:ea typeface="Open Sans" pitchFamily="34" charset="-122"/>
                <a:cs typeface="Open Sans" pitchFamily="34" charset="-120"/>
              </a:rPr>
              <a:t>26,570</a:t>
            </a:r>
            <a:endParaRPr lang="en-US" sz="1500" dirty="0"/>
          </a:p>
        </p:txBody>
      </p:sp>
      <p:sp>
        <p:nvSpPr>
          <p:cNvPr id="34" name="Shape 32"/>
          <p:cNvSpPr/>
          <p:nvPr/>
        </p:nvSpPr>
        <p:spPr>
          <a:xfrm>
            <a:off x="12087076" y="4552950"/>
            <a:ext cx="763488" cy="1238250"/>
          </a:xfrm>
          <a:prstGeom prst="roundRect">
            <a:avLst>
              <a:gd name="adj" fmla="val 6238"/>
            </a:avLst>
          </a:prstGeom>
          <a:solidFill>
            <a:srgbClr val="618F6D"/>
          </a:solidFill>
          <a:ln/>
        </p:spPr>
        <p:txBody>
          <a:bodyPr/>
          <a:lstStyle/>
          <a:p>
            <a:endParaRPr lang="en-NZ"/>
          </a:p>
        </p:txBody>
      </p:sp>
      <p:sp>
        <p:nvSpPr>
          <p:cNvPr id="35" name="Text 33"/>
          <p:cNvSpPr/>
          <p:nvPr/>
        </p:nvSpPr>
        <p:spPr>
          <a:xfrm>
            <a:off x="12945814" y="4219575"/>
            <a:ext cx="839837" cy="295275"/>
          </a:xfrm>
          <a:prstGeom prst="rect">
            <a:avLst/>
          </a:prstGeom>
          <a:noFill/>
          <a:ln/>
        </p:spPr>
        <p:txBody>
          <a:bodyPr wrap="square" lIns="25400" tIns="25400" rIns="25400" bIns="25400" rtlCol="0" anchor="t">
            <a:normAutofit/>
          </a:bodyPr>
          <a:lstStyle/>
          <a:p>
            <a:pPr marL="0" indent="0" algn="ctr">
              <a:buNone/>
            </a:pPr>
            <a:r>
              <a:rPr lang="en-US" sz="1500" b="1" dirty="0">
                <a:solidFill>
                  <a:srgbClr val="E07325"/>
                </a:solidFill>
                <a:latin typeface="Open Sans" pitchFamily="34" charset="0"/>
                <a:ea typeface="Open Sans" pitchFamily="34" charset="-122"/>
                <a:cs typeface="Open Sans" pitchFamily="34" charset="-120"/>
              </a:rPr>
              <a:t>(6,851)</a:t>
            </a:r>
            <a:endParaRPr lang="en-US" sz="1500" dirty="0"/>
          </a:p>
        </p:txBody>
      </p:sp>
      <p:sp>
        <p:nvSpPr>
          <p:cNvPr id="36" name="Shape 34"/>
          <p:cNvSpPr/>
          <p:nvPr/>
        </p:nvSpPr>
        <p:spPr>
          <a:xfrm>
            <a:off x="12983914" y="4552950"/>
            <a:ext cx="763637" cy="314325"/>
          </a:xfrm>
          <a:prstGeom prst="roundRect">
            <a:avLst>
              <a:gd name="adj" fmla="val 15152"/>
            </a:avLst>
          </a:prstGeom>
          <a:solidFill>
            <a:srgbClr val="E07325"/>
          </a:solidFill>
          <a:ln/>
        </p:spPr>
        <p:txBody>
          <a:bodyPr/>
          <a:lstStyle/>
          <a:p>
            <a:endParaRPr lang="en-NZ"/>
          </a:p>
        </p:txBody>
      </p:sp>
      <p:sp>
        <p:nvSpPr>
          <p:cNvPr id="37" name="Text 35"/>
          <p:cNvSpPr/>
          <p:nvPr/>
        </p:nvSpPr>
        <p:spPr>
          <a:xfrm>
            <a:off x="13842802" y="4524375"/>
            <a:ext cx="839837" cy="295275"/>
          </a:xfrm>
          <a:prstGeom prst="rect">
            <a:avLst/>
          </a:prstGeom>
          <a:noFill/>
          <a:ln/>
        </p:spPr>
        <p:txBody>
          <a:bodyPr wrap="square" lIns="25400" tIns="25400" rIns="25400" bIns="25400" rtlCol="0" anchor="t">
            <a:normAutofit/>
          </a:bodyPr>
          <a:lstStyle/>
          <a:p>
            <a:pPr marL="0" indent="0" algn="ctr">
              <a:buNone/>
            </a:pPr>
            <a:r>
              <a:rPr lang="en-US" sz="1500" b="1" dirty="0">
                <a:solidFill>
                  <a:srgbClr val="E07325"/>
                </a:solidFill>
                <a:latin typeface="Open Sans" pitchFamily="34" charset="0"/>
                <a:ea typeface="Open Sans" pitchFamily="34" charset="-122"/>
                <a:cs typeface="Open Sans" pitchFamily="34" charset="-120"/>
              </a:rPr>
              <a:t>(1,379)</a:t>
            </a:r>
            <a:endParaRPr lang="en-US" sz="1500" dirty="0"/>
          </a:p>
        </p:txBody>
      </p:sp>
      <p:sp>
        <p:nvSpPr>
          <p:cNvPr id="38" name="Shape 36"/>
          <p:cNvSpPr/>
          <p:nvPr/>
        </p:nvSpPr>
        <p:spPr>
          <a:xfrm>
            <a:off x="13880902" y="4857750"/>
            <a:ext cx="763637" cy="76200"/>
          </a:xfrm>
          <a:prstGeom prst="roundRect">
            <a:avLst>
              <a:gd name="adj" fmla="val 37500"/>
            </a:avLst>
          </a:prstGeom>
          <a:solidFill>
            <a:srgbClr val="E07325"/>
          </a:solidFill>
          <a:ln/>
        </p:spPr>
        <p:txBody>
          <a:bodyPr/>
          <a:lstStyle/>
          <a:p>
            <a:endParaRPr lang="en-NZ"/>
          </a:p>
        </p:txBody>
      </p:sp>
      <p:sp>
        <p:nvSpPr>
          <p:cNvPr id="39" name="Text 37"/>
          <p:cNvSpPr/>
          <p:nvPr/>
        </p:nvSpPr>
        <p:spPr>
          <a:xfrm>
            <a:off x="14739789" y="4600575"/>
            <a:ext cx="839837" cy="295275"/>
          </a:xfrm>
          <a:prstGeom prst="rect">
            <a:avLst/>
          </a:prstGeom>
          <a:noFill/>
          <a:ln/>
        </p:spPr>
        <p:txBody>
          <a:bodyPr wrap="square" lIns="25400" tIns="25400" rIns="25400" bIns="25400" rtlCol="0" anchor="t">
            <a:normAutofit/>
          </a:bodyPr>
          <a:lstStyle/>
          <a:p>
            <a:pPr marL="0" indent="0" algn="ctr">
              <a:buNone/>
            </a:pPr>
            <a:r>
              <a:rPr lang="en-US" sz="1500" b="1" dirty="0">
                <a:solidFill>
                  <a:srgbClr val="E07325"/>
                </a:solidFill>
                <a:latin typeface="Open Sans" pitchFamily="34" charset="0"/>
                <a:ea typeface="Open Sans" pitchFamily="34" charset="-122"/>
                <a:cs typeface="Open Sans" pitchFamily="34" charset="-120"/>
              </a:rPr>
              <a:t>(2,007)</a:t>
            </a:r>
            <a:endParaRPr lang="en-US" sz="1500" dirty="0"/>
          </a:p>
        </p:txBody>
      </p:sp>
      <p:sp>
        <p:nvSpPr>
          <p:cNvPr id="40" name="Shape 38"/>
          <p:cNvSpPr/>
          <p:nvPr/>
        </p:nvSpPr>
        <p:spPr>
          <a:xfrm>
            <a:off x="14777889" y="4933950"/>
            <a:ext cx="763637" cy="95250"/>
          </a:xfrm>
          <a:prstGeom prst="roundRect">
            <a:avLst>
              <a:gd name="adj" fmla="val 30000"/>
            </a:avLst>
          </a:prstGeom>
          <a:solidFill>
            <a:srgbClr val="E07325"/>
          </a:solidFill>
          <a:ln/>
        </p:spPr>
        <p:txBody>
          <a:bodyPr/>
          <a:lstStyle/>
          <a:p>
            <a:endParaRPr lang="en-NZ"/>
          </a:p>
        </p:txBody>
      </p:sp>
      <p:sp>
        <p:nvSpPr>
          <p:cNvPr id="41" name="Text 39"/>
          <p:cNvSpPr/>
          <p:nvPr/>
        </p:nvSpPr>
        <p:spPr>
          <a:xfrm>
            <a:off x="15636776" y="4686300"/>
            <a:ext cx="839837" cy="295275"/>
          </a:xfrm>
          <a:prstGeom prst="rect">
            <a:avLst/>
          </a:prstGeom>
          <a:noFill/>
          <a:ln/>
        </p:spPr>
        <p:txBody>
          <a:bodyPr wrap="square" lIns="25400" tIns="25400" rIns="25400" bIns="25400" rtlCol="0" anchor="t">
            <a:normAutofit/>
          </a:bodyPr>
          <a:lstStyle/>
          <a:p>
            <a:pPr marL="0" indent="0" algn="ctr">
              <a:buNone/>
            </a:pPr>
            <a:r>
              <a:rPr lang="en-US" sz="1500" b="1" dirty="0">
                <a:solidFill>
                  <a:srgbClr val="E07325"/>
                </a:solidFill>
                <a:latin typeface="Open Sans" pitchFamily="34" charset="0"/>
                <a:ea typeface="Open Sans" pitchFamily="34" charset="-122"/>
                <a:cs typeface="Open Sans" pitchFamily="34" charset="-120"/>
              </a:rPr>
              <a:t>(1,794)</a:t>
            </a:r>
            <a:endParaRPr lang="en-US" sz="1500" dirty="0"/>
          </a:p>
        </p:txBody>
      </p:sp>
      <p:sp>
        <p:nvSpPr>
          <p:cNvPr id="42" name="Shape 40"/>
          <p:cNvSpPr/>
          <p:nvPr/>
        </p:nvSpPr>
        <p:spPr>
          <a:xfrm>
            <a:off x="15674876" y="5019675"/>
            <a:ext cx="763637" cy="85725"/>
          </a:xfrm>
          <a:prstGeom prst="roundRect">
            <a:avLst>
              <a:gd name="adj" fmla="val 33333"/>
            </a:avLst>
          </a:prstGeom>
          <a:solidFill>
            <a:srgbClr val="E07325"/>
          </a:solidFill>
          <a:ln/>
        </p:spPr>
        <p:txBody>
          <a:bodyPr/>
          <a:lstStyle/>
          <a:p>
            <a:endParaRPr lang="en-NZ"/>
          </a:p>
        </p:txBody>
      </p:sp>
      <p:sp>
        <p:nvSpPr>
          <p:cNvPr id="43" name="Text 41"/>
          <p:cNvSpPr/>
          <p:nvPr/>
        </p:nvSpPr>
        <p:spPr>
          <a:xfrm>
            <a:off x="16533763" y="4772025"/>
            <a:ext cx="839837" cy="295275"/>
          </a:xfrm>
          <a:prstGeom prst="rect">
            <a:avLst/>
          </a:prstGeom>
          <a:noFill/>
          <a:ln/>
        </p:spPr>
        <p:txBody>
          <a:bodyPr wrap="square" lIns="25400" tIns="25400" rIns="25400" bIns="25400" rtlCol="0" anchor="t">
            <a:normAutofit/>
          </a:bodyPr>
          <a:lstStyle/>
          <a:p>
            <a:pPr marL="0" indent="0" algn="ctr">
              <a:buNone/>
            </a:pPr>
            <a:r>
              <a:rPr lang="en-US" sz="1500" b="1" dirty="0">
                <a:solidFill>
                  <a:srgbClr val="14213D"/>
                </a:solidFill>
                <a:latin typeface="Open Sans" pitchFamily="34" charset="0"/>
                <a:ea typeface="Open Sans" pitchFamily="34" charset="-122"/>
                <a:cs typeface="Open Sans" pitchFamily="34" charset="-120"/>
              </a:rPr>
              <a:t>264,732</a:t>
            </a:r>
            <a:endParaRPr lang="en-US" sz="1500" dirty="0"/>
          </a:p>
        </p:txBody>
      </p:sp>
      <p:sp>
        <p:nvSpPr>
          <p:cNvPr id="44" name="Shape 42"/>
          <p:cNvSpPr/>
          <p:nvPr/>
        </p:nvSpPr>
        <p:spPr>
          <a:xfrm>
            <a:off x="16571863" y="5105400"/>
            <a:ext cx="763637" cy="3019425"/>
          </a:xfrm>
          <a:custGeom>
            <a:avLst/>
            <a:gdLst/>
            <a:ahLst/>
            <a:cxnLst/>
            <a:rect l="l" t="t" r="r" b="b"/>
            <a:pathLst>
              <a:path w="763637" h="3019425">
                <a:moveTo>
                  <a:pt x="47625" y="0"/>
                </a:moveTo>
                <a:lnTo>
                  <a:pt x="716012" y="0"/>
                </a:lnTo>
                <a:arcTo wR="47625" hR="47625" stAng="16200000" swAng="5400000"/>
                <a:lnTo>
                  <a:pt x="763637" y="3019425"/>
                </a:lnTo>
                <a:lnTo>
                  <a:pt x="0" y="3019425"/>
                </a:lnTo>
                <a:lnTo>
                  <a:pt x="0" y="47625"/>
                </a:lnTo>
                <a:arcTo wR="47625" hR="47625" stAng="10800000" swAng="5400000"/>
                <a:close/>
              </a:path>
            </a:pathLst>
          </a:custGeom>
          <a:solidFill>
            <a:srgbClr val="0A357C"/>
          </a:solidFill>
          <a:ln/>
        </p:spPr>
        <p:txBody>
          <a:bodyPr/>
          <a:lstStyle/>
          <a:p>
            <a:endParaRPr lang="en-NZ"/>
          </a:p>
        </p:txBody>
      </p:sp>
      <p:sp>
        <p:nvSpPr>
          <p:cNvPr id="45" name="Text 43"/>
          <p:cNvSpPr/>
          <p:nvPr/>
        </p:nvSpPr>
        <p:spPr>
          <a:xfrm>
            <a:off x="6667500" y="8277225"/>
            <a:ext cx="653951" cy="942975"/>
          </a:xfrm>
          <a:prstGeom prst="rect">
            <a:avLst/>
          </a:prstGeom>
          <a:noFill/>
          <a:ln/>
        </p:spPr>
        <p:txBody>
          <a:bodyPr wrap="square" lIns="25400" tIns="25400" rIns="25400" bIns="25400" rtlCol="0" anchor="t">
            <a:normAutofit/>
          </a:bodyPr>
          <a:lstStyle/>
          <a:p>
            <a:pPr marL="0" indent="0" algn="ctr">
              <a:lnSpc>
                <a:spcPct val="91346"/>
              </a:lnSpc>
              <a:buNone/>
            </a:pPr>
            <a:r>
              <a:rPr lang="en-US" sz="1425" b="1" dirty="0">
                <a:solidFill>
                  <a:srgbClr val="0A357C"/>
                </a:solidFill>
                <a:latin typeface="Open Sans" pitchFamily="34" charset="0"/>
                <a:ea typeface="Open Sans" pitchFamily="34" charset="-122"/>
                <a:cs typeface="Open Sans" pitchFamily="34" charset="-120"/>
              </a:rPr>
              <a:t>FY25</a:t>
            </a:r>
            <a:endParaRPr lang="en-US" sz="1425" dirty="0"/>
          </a:p>
        </p:txBody>
      </p:sp>
      <p:sp>
        <p:nvSpPr>
          <p:cNvPr id="46" name="Text 44"/>
          <p:cNvSpPr/>
          <p:nvPr/>
        </p:nvSpPr>
        <p:spPr>
          <a:xfrm>
            <a:off x="7378601" y="8277225"/>
            <a:ext cx="924223" cy="942975"/>
          </a:xfrm>
          <a:prstGeom prst="rect">
            <a:avLst/>
          </a:prstGeom>
          <a:noFill/>
          <a:ln/>
        </p:spPr>
        <p:txBody>
          <a:bodyPr wrap="square" lIns="25400" tIns="25400" rIns="25400" bIns="25400" rtlCol="0" anchor="t">
            <a:normAutofit/>
          </a:bodyPr>
          <a:lstStyle/>
          <a:p>
            <a:pPr marL="0" indent="0" algn="ctr">
              <a:lnSpc>
                <a:spcPct val="91346"/>
              </a:lnSpc>
              <a:buNone/>
            </a:pPr>
            <a:r>
              <a:rPr lang="en-US" sz="1425" dirty="0">
                <a:solidFill>
                  <a:srgbClr val="56627A"/>
                </a:solidFill>
                <a:latin typeface="Open Sans" pitchFamily="34" charset="0"/>
                <a:ea typeface="Open Sans" pitchFamily="34" charset="-122"/>
                <a:cs typeface="Open Sans" pitchFamily="34" charset="-120"/>
              </a:rPr>
              <a:t>Container terminal revenue</a:t>
            </a:r>
            <a:endParaRPr lang="en-US" sz="1425" dirty="0"/>
          </a:p>
        </p:txBody>
      </p:sp>
      <p:sp>
        <p:nvSpPr>
          <p:cNvPr id="47" name="Text 45"/>
          <p:cNvSpPr/>
          <p:nvPr/>
        </p:nvSpPr>
        <p:spPr>
          <a:xfrm>
            <a:off x="8359973" y="8277225"/>
            <a:ext cx="780604" cy="942975"/>
          </a:xfrm>
          <a:prstGeom prst="rect">
            <a:avLst/>
          </a:prstGeom>
          <a:noFill/>
          <a:ln/>
        </p:spPr>
        <p:txBody>
          <a:bodyPr wrap="square" lIns="25400" tIns="25400" rIns="25400" bIns="25400" rtlCol="0" anchor="t">
            <a:normAutofit/>
          </a:bodyPr>
          <a:lstStyle/>
          <a:p>
            <a:pPr marL="0" indent="0" algn="ctr">
              <a:lnSpc>
                <a:spcPct val="91346"/>
              </a:lnSpc>
              <a:buNone/>
            </a:pPr>
            <a:r>
              <a:rPr lang="en-US" sz="1425" dirty="0">
                <a:solidFill>
                  <a:srgbClr val="56627A"/>
                </a:solidFill>
                <a:latin typeface="Open Sans" pitchFamily="34" charset="0"/>
                <a:ea typeface="Open Sans" pitchFamily="34" charset="-122"/>
                <a:cs typeface="Open Sans" pitchFamily="34" charset="-120"/>
              </a:rPr>
              <a:t>Multi-cargo revenue</a:t>
            </a:r>
            <a:endParaRPr lang="en-US" sz="1425" dirty="0"/>
          </a:p>
        </p:txBody>
      </p:sp>
      <p:sp>
        <p:nvSpPr>
          <p:cNvPr id="48" name="Text 46"/>
          <p:cNvSpPr/>
          <p:nvPr/>
        </p:nvSpPr>
        <p:spPr>
          <a:xfrm>
            <a:off x="9197727" y="8277225"/>
            <a:ext cx="780752" cy="942975"/>
          </a:xfrm>
          <a:prstGeom prst="rect">
            <a:avLst/>
          </a:prstGeom>
          <a:noFill/>
          <a:ln/>
        </p:spPr>
        <p:txBody>
          <a:bodyPr wrap="square" lIns="25400" tIns="25400" rIns="25400" bIns="25400" rtlCol="0" anchor="t">
            <a:normAutofit/>
          </a:bodyPr>
          <a:lstStyle/>
          <a:p>
            <a:pPr marL="0" indent="0" algn="ctr">
              <a:lnSpc>
                <a:spcPct val="91346"/>
              </a:lnSpc>
              <a:buNone/>
            </a:pPr>
            <a:r>
              <a:rPr lang="en-US" sz="1425" dirty="0">
                <a:solidFill>
                  <a:srgbClr val="56627A"/>
                </a:solidFill>
                <a:latin typeface="Open Sans" pitchFamily="34" charset="0"/>
                <a:ea typeface="Open Sans" pitchFamily="34" charset="-122"/>
                <a:cs typeface="Open Sans" pitchFamily="34" charset="-120"/>
              </a:rPr>
              <a:t>Marine services revenue</a:t>
            </a:r>
            <a:endParaRPr lang="en-US" sz="1425" dirty="0"/>
          </a:p>
        </p:txBody>
      </p:sp>
      <p:sp>
        <p:nvSpPr>
          <p:cNvPr id="49" name="Text 47"/>
          <p:cNvSpPr/>
          <p:nvPr/>
        </p:nvSpPr>
        <p:spPr>
          <a:xfrm>
            <a:off x="10035629" y="8277225"/>
            <a:ext cx="824508" cy="942975"/>
          </a:xfrm>
          <a:prstGeom prst="rect">
            <a:avLst/>
          </a:prstGeom>
          <a:noFill/>
          <a:ln/>
        </p:spPr>
        <p:txBody>
          <a:bodyPr wrap="square" lIns="25400" tIns="25400" rIns="25400" bIns="25400" rtlCol="0" anchor="t">
            <a:normAutofit/>
          </a:bodyPr>
          <a:lstStyle/>
          <a:p>
            <a:pPr marL="0" indent="0" algn="ctr">
              <a:lnSpc>
                <a:spcPct val="91346"/>
              </a:lnSpc>
              <a:buNone/>
            </a:pPr>
            <a:r>
              <a:rPr lang="en-US" sz="1425" dirty="0">
                <a:solidFill>
                  <a:srgbClr val="56627A"/>
                </a:solidFill>
                <a:latin typeface="Open Sans" pitchFamily="34" charset="0"/>
                <a:ea typeface="Open Sans" pitchFamily="34" charset="-122"/>
                <a:cs typeface="Open Sans" pitchFamily="34" charset="-120"/>
              </a:rPr>
              <a:t>Property revenue</a:t>
            </a:r>
            <a:endParaRPr lang="en-US" sz="1425" dirty="0"/>
          </a:p>
        </p:txBody>
      </p:sp>
      <p:sp>
        <p:nvSpPr>
          <p:cNvPr id="50" name="Text 48"/>
          <p:cNvSpPr/>
          <p:nvPr/>
        </p:nvSpPr>
        <p:spPr>
          <a:xfrm>
            <a:off x="10917287" y="8277225"/>
            <a:ext cx="780752" cy="942975"/>
          </a:xfrm>
          <a:prstGeom prst="rect">
            <a:avLst/>
          </a:prstGeom>
          <a:noFill/>
          <a:ln/>
        </p:spPr>
        <p:txBody>
          <a:bodyPr wrap="square" lIns="25400" tIns="25400" rIns="25400" bIns="25400" rtlCol="0" anchor="t">
            <a:normAutofit/>
          </a:bodyPr>
          <a:lstStyle/>
          <a:p>
            <a:pPr marL="0" indent="0" algn="ctr">
              <a:lnSpc>
                <a:spcPct val="91346"/>
              </a:lnSpc>
              <a:buNone/>
            </a:pPr>
            <a:r>
              <a:rPr lang="en-US" sz="1425" dirty="0">
                <a:solidFill>
                  <a:srgbClr val="56627A"/>
                </a:solidFill>
                <a:latin typeface="Open Sans" pitchFamily="34" charset="0"/>
                <a:ea typeface="Open Sans" pitchFamily="34" charset="-122"/>
                <a:cs typeface="Open Sans" pitchFamily="34" charset="-120"/>
              </a:rPr>
              <a:t>Other revenue</a:t>
            </a:r>
            <a:endParaRPr lang="en-US" sz="1425" dirty="0"/>
          </a:p>
        </p:txBody>
      </p:sp>
      <p:sp>
        <p:nvSpPr>
          <p:cNvPr id="51" name="Text 49"/>
          <p:cNvSpPr/>
          <p:nvPr/>
        </p:nvSpPr>
        <p:spPr>
          <a:xfrm>
            <a:off x="11755189" y="8277225"/>
            <a:ext cx="1031081" cy="942975"/>
          </a:xfrm>
          <a:prstGeom prst="rect">
            <a:avLst/>
          </a:prstGeom>
          <a:noFill/>
          <a:ln/>
        </p:spPr>
        <p:txBody>
          <a:bodyPr wrap="square" lIns="25400" tIns="25400" rIns="25400" bIns="25400" rtlCol="0" anchor="t">
            <a:normAutofit/>
          </a:bodyPr>
          <a:lstStyle/>
          <a:p>
            <a:pPr marL="0" indent="0" algn="ctr">
              <a:lnSpc>
                <a:spcPct val="91346"/>
              </a:lnSpc>
              <a:buNone/>
            </a:pPr>
            <a:r>
              <a:rPr lang="en-US" sz="1425" dirty="0">
                <a:solidFill>
                  <a:srgbClr val="56627A"/>
                </a:solidFill>
                <a:latin typeface="Open Sans" pitchFamily="34" charset="0"/>
                <a:ea typeface="Open Sans" pitchFamily="34" charset="-122"/>
                <a:cs typeface="Open Sans" pitchFamily="34" charset="-120"/>
              </a:rPr>
              <a:t>Contracted services for port operations</a:t>
            </a:r>
            <a:endParaRPr lang="en-US" sz="1425" dirty="0"/>
          </a:p>
        </p:txBody>
      </p:sp>
      <p:sp>
        <p:nvSpPr>
          <p:cNvPr id="52" name="Text 50"/>
          <p:cNvSpPr/>
          <p:nvPr/>
        </p:nvSpPr>
        <p:spPr>
          <a:xfrm>
            <a:off x="12843421" y="8277225"/>
            <a:ext cx="916186" cy="942975"/>
          </a:xfrm>
          <a:prstGeom prst="rect">
            <a:avLst/>
          </a:prstGeom>
          <a:noFill/>
          <a:ln/>
        </p:spPr>
        <p:txBody>
          <a:bodyPr wrap="square" lIns="25400" tIns="25400" rIns="25400" bIns="25400" rtlCol="0" anchor="t">
            <a:normAutofit/>
          </a:bodyPr>
          <a:lstStyle/>
          <a:p>
            <a:pPr marL="0" indent="0" algn="ctr">
              <a:lnSpc>
                <a:spcPct val="91346"/>
              </a:lnSpc>
              <a:buNone/>
            </a:pPr>
            <a:r>
              <a:rPr lang="en-US" sz="1425" dirty="0">
                <a:solidFill>
                  <a:srgbClr val="56627A"/>
                </a:solidFill>
                <a:latin typeface="Open Sans" pitchFamily="34" charset="0"/>
                <a:ea typeface="Open Sans" pitchFamily="34" charset="-122"/>
                <a:cs typeface="Open Sans" pitchFamily="34" charset="-120"/>
              </a:rPr>
              <a:t>Employee benefit expenses</a:t>
            </a:r>
            <a:endParaRPr lang="en-US" sz="1425" dirty="0"/>
          </a:p>
        </p:txBody>
      </p:sp>
      <p:sp>
        <p:nvSpPr>
          <p:cNvPr id="53" name="Text 51"/>
          <p:cNvSpPr/>
          <p:nvPr/>
        </p:nvSpPr>
        <p:spPr>
          <a:xfrm>
            <a:off x="13816757" y="8277225"/>
            <a:ext cx="654100" cy="942975"/>
          </a:xfrm>
          <a:prstGeom prst="rect">
            <a:avLst/>
          </a:prstGeom>
          <a:noFill/>
          <a:ln/>
        </p:spPr>
        <p:txBody>
          <a:bodyPr wrap="square" lIns="25400" tIns="25400" rIns="25400" bIns="25400" rtlCol="0" anchor="t">
            <a:normAutofit/>
          </a:bodyPr>
          <a:lstStyle/>
          <a:p>
            <a:pPr marL="0" indent="0" algn="ctr">
              <a:lnSpc>
                <a:spcPct val="91346"/>
              </a:lnSpc>
              <a:buNone/>
            </a:pPr>
            <a:r>
              <a:rPr lang="en-US" sz="1425" dirty="0">
                <a:solidFill>
                  <a:srgbClr val="56627A"/>
                </a:solidFill>
                <a:latin typeface="Open Sans" pitchFamily="34" charset="0"/>
                <a:ea typeface="Open Sans" pitchFamily="34" charset="-122"/>
                <a:cs typeface="Open Sans" pitchFamily="34" charset="-120"/>
              </a:rPr>
              <a:t>Direct fuel and power</a:t>
            </a:r>
            <a:endParaRPr lang="en-US" sz="1425" dirty="0"/>
          </a:p>
        </p:txBody>
      </p:sp>
      <p:sp>
        <p:nvSpPr>
          <p:cNvPr id="54" name="Text 52"/>
          <p:cNvSpPr/>
          <p:nvPr/>
        </p:nvSpPr>
        <p:spPr>
          <a:xfrm>
            <a:off x="14528006" y="8277225"/>
            <a:ext cx="1195834" cy="942975"/>
          </a:xfrm>
          <a:prstGeom prst="rect">
            <a:avLst/>
          </a:prstGeom>
          <a:noFill/>
          <a:ln/>
        </p:spPr>
        <p:txBody>
          <a:bodyPr wrap="square" lIns="25400" tIns="25400" rIns="25400" bIns="25400" rtlCol="0" anchor="t">
            <a:normAutofit/>
          </a:bodyPr>
          <a:lstStyle/>
          <a:p>
            <a:pPr marL="0" indent="0" algn="ctr">
              <a:lnSpc>
                <a:spcPct val="91346"/>
              </a:lnSpc>
              <a:buNone/>
            </a:pPr>
            <a:r>
              <a:rPr lang="en-US" sz="1425" dirty="0">
                <a:solidFill>
                  <a:srgbClr val="56627A"/>
                </a:solidFill>
                <a:latin typeface="Open Sans" pitchFamily="34" charset="0"/>
                <a:ea typeface="Open Sans" pitchFamily="34" charset="-122"/>
                <a:cs typeface="Open Sans" pitchFamily="34" charset="-120"/>
              </a:rPr>
              <a:t>Maintenance of pp&amp;e</a:t>
            </a:r>
            <a:endParaRPr lang="en-US" sz="1425" dirty="0"/>
          </a:p>
        </p:txBody>
      </p:sp>
      <p:sp>
        <p:nvSpPr>
          <p:cNvPr id="55" name="Text 53"/>
          <p:cNvSpPr/>
          <p:nvPr/>
        </p:nvSpPr>
        <p:spPr>
          <a:xfrm>
            <a:off x="15780990" y="8277225"/>
            <a:ext cx="881509" cy="942975"/>
          </a:xfrm>
          <a:prstGeom prst="rect">
            <a:avLst/>
          </a:prstGeom>
          <a:noFill/>
          <a:ln/>
        </p:spPr>
        <p:txBody>
          <a:bodyPr wrap="square" lIns="25400" tIns="25400" rIns="25400" bIns="25400" rtlCol="0" anchor="t">
            <a:normAutofit/>
          </a:bodyPr>
          <a:lstStyle/>
          <a:p>
            <a:pPr marL="0" indent="0" algn="ctr">
              <a:lnSpc>
                <a:spcPct val="91346"/>
              </a:lnSpc>
              <a:buNone/>
            </a:pPr>
            <a:r>
              <a:rPr lang="en-US" sz="1425" dirty="0">
                <a:solidFill>
                  <a:srgbClr val="56627A"/>
                </a:solidFill>
                <a:latin typeface="Open Sans" pitchFamily="34" charset="0"/>
                <a:ea typeface="Open Sans" pitchFamily="34" charset="-122"/>
                <a:cs typeface="Open Sans" pitchFamily="34" charset="-120"/>
              </a:rPr>
              <a:t>Other expenses</a:t>
            </a:r>
            <a:endParaRPr lang="en-US" sz="1425" dirty="0"/>
          </a:p>
        </p:txBody>
      </p:sp>
      <p:sp>
        <p:nvSpPr>
          <p:cNvPr id="56" name="Text 54"/>
          <p:cNvSpPr/>
          <p:nvPr/>
        </p:nvSpPr>
        <p:spPr>
          <a:xfrm>
            <a:off x="16719649" y="8277225"/>
            <a:ext cx="653951" cy="942975"/>
          </a:xfrm>
          <a:prstGeom prst="rect">
            <a:avLst/>
          </a:prstGeom>
          <a:noFill/>
          <a:ln/>
        </p:spPr>
        <p:txBody>
          <a:bodyPr wrap="square" lIns="25400" tIns="25400" rIns="25400" bIns="25400" rtlCol="0" anchor="t">
            <a:normAutofit/>
          </a:bodyPr>
          <a:lstStyle/>
          <a:p>
            <a:pPr marL="0" indent="0" algn="ctr">
              <a:lnSpc>
                <a:spcPct val="91346"/>
              </a:lnSpc>
              <a:buNone/>
            </a:pPr>
            <a:r>
              <a:rPr lang="en-US" sz="1425" b="1" dirty="0">
                <a:solidFill>
                  <a:srgbClr val="0A357C"/>
                </a:solidFill>
                <a:latin typeface="Open Sans" pitchFamily="34" charset="0"/>
                <a:ea typeface="Open Sans" pitchFamily="34" charset="-122"/>
                <a:cs typeface="Open Sans" pitchFamily="34" charset="-120"/>
              </a:rPr>
              <a:t>FY26</a:t>
            </a:r>
            <a:endParaRPr lang="en-US" sz="1425" dirty="0"/>
          </a:p>
        </p:txBody>
      </p:sp>
      <p:pic>
        <p:nvPicPr>
          <p:cNvPr id="57" name="Image 0" descr="preencoded.png"/>
          <p:cNvPicPr>
            <a:picLocks noChangeAspect="1"/>
          </p:cNvPicPr>
          <p:nvPr/>
        </p:nvPicPr>
        <p:blipFill>
          <a:blip r:embed="rId3"/>
          <a:stretch>
            <a:fillRect/>
          </a:stretch>
        </p:blipFill>
        <p:spPr>
          <a:xfrm>
            <a:off x="914400" y="9410700"/>
            <a:ext cx="486966" cy="419100"/>
          </a:xfrm>
          <a:prstGeom prst="rect">
            <a:avLst/>
          </a:prstGeom>
        </p:spPr>
      </p:pic>
      <p:sp>
        <p:nvSpPr>
          <p:cNvPr id="58" name="Text 55"/>
          <p:cNvSpPr/>
          <p:nvPr/>
        </p:nvSpPr>
        <p:spPr>
          <a:xfrm>
            <a:off x="17133838" y="9477375"/>
            <a:ext cx="315962" cy="323850"/>
          </a:xfrm>
          <a:prstGeom prst="rect">
            <a:avLst/>
          </a:prstGeom>
          <a:noFill/>
          <a:ln/>
        </p:spPr>
        <p:txBody>
          <a:bodyPr wrap="square" lIns="25400" tIns="25400" rIns="25400" bIns="25400" rtlCol="0" anchor="t">
            <a:normAutofit/>
          </a:bodyPr>
          <a:lstStyle/>
          <a:p>
            <a:pPr marL="0" indent="0" algn="l">
              <a:buNone/>
            </a:pPr>
            <a:r>
              <a:rPr lang="en-US" sz="1650" b="1" dirty="0">
                <a:solidFill>
                  <a:srgbClr val="8A93A6"/>
                </a:solidFill>
                <a:latin typeface="Open Sans" pitchFamily="34" charset="0"/>
                <a:ea typeface="Open Sans" pitchFamily="34" charset="-122"/>
                <a:cs typeface="Open Sans" pitchFamily="34" charset="-120"/>
              </a:rPr>
              <a:t>25</a:t>
            </a:r>
            <a:endParaRPr lang="en-US" sz="165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066800" y="762000"/>
            <a:ext cx="17769840" cy="390525"/>
          </a:xfrm>
          <a:prstGeom prst="rect">
            <a:avLst/>
          </a:prstGeom>
          <a:noFill/>
          <a:ln/>
        </p:spPr>
        <p:txBody>
          <a:bodyPr wrap="square" lIns="25400" tIns="25400" rIns="25400" bIns="25400" rtlCol="0" anchor="t">
            <a:normAutofit/>
          </a:bodyPr>
          <a:lstStyle/>
          <a:p>
            <a:pPr marL="0" indent="0" algn="l">
              <a:buNone/>
            </a:pPr>
            <a:r>
              <a:rPr lang="en-US" sz="2025" b="1" dirty="0">
                <a:solidFill>
                  <a:srgbClr val="618F6D"/>
                </a:solidFill>
                <a:latin typeface="Open Sans" pitchFamily="34" charset="0"/>
                <a:ea typeface="Open Sans" pitchFamily="34" charset="-122"/>
                <a:cs typeface="Open Sans" pitchFamily="34" charset="-120"/>
              </a:rPr>
              <a:t>Strong performance at the parent level and group companies</a:t>
            </a:r>
            <a:endParaRPr lang="en-US" sz="2025" dirty="0"/>
          </a:p>
        </p:txBody>
      </p:sp>
      <p:sp>
        <p:nvSpPr>
          <p:cNvPr id="3" name="Text 1"/>
          <p:cNvSpPr/>
          <p:nvPr/>
        </p:nvSpPr>
        <p:spPr>
          <a:xfrm>
            <a:off x="1066800" y="1247775"/>
            <a:ext cx="17769840" cy="762000"/>
          </a:xfrm>
          <a:prstGeom prst="rect">
            <a:avLst/>
          </a:prstGeom>
          <a:noFill/>
          <a:ln/>
        </p:spPr>
        <p:txBody>
          <a:bodyPr wrap="square" lIns="25400" tIns="25400" rIns="25400" bIns="25400" rtlCol="0" anchor="t">
            <a:normAutofit/>
          </a:bodyPr>
          <a:lstStyle/>
          <a:p>
            <a:pPr marL="0" indent="0" algn="l">
              <a:buNone/>
            </a:pPr>
            <a:r>
              <a:rPr lang="en-US" sz="4200" b="1" kern="0" spc="-84" dirty="0">
                <a:solidFill>
                  <a:srgbClr val="0A357C"/>
                </a:solidFill>
                <a:latin typeface="Open Sans" pitchFamily="34" charset="0"/>
                <a:ea typeface="Open Sans" pitchFamily="34" charset="-122"/>
                <a:cs typeface="Open Sans" pitchFamily="34" charset="-120"/>
              </a:rPr>
              <a:t>Parent underlying earnings up 21.4%</a:t>
            </a:r>
            <a:endParaRPr lang="en-US" sz="4200" dirty="0"/>
          </a:p>
        </p:txBody>
      </p:sp>
      <p:sp>
        <p:nvSpPr>
          <p:cNvPr id="4" name="Shape 2"/>
          <p:cNvSpPr/>
          <p:nvPr/>
        </p:nvSpPr>
        <p:spPr>
          <a:xfrm>
            <a:off x="1066800" y="2105025"/>
            <a:ext cx="16154400" cy="28575"/>
          </a:xfrm>
          <a:prstGeom prst="rect">
            <a:avLst/>
          </a:prstGeom>
          <a:solidFill>
            <a:srgbClr val="DBF0EC"/>
          </a:solidFill>
          <a:ln/>
        </p:spPr>
        <p:txBody>
          <a:bodyPr/>
          <a:lstStyle/>
          <a:p>
            <a:endParaRPr lang="en-NZ"/>
          </a:p>
        </p:txBody>
      </p:sp>
      <p:sp>
        <p:nvSpPr>
          <p:cNvPr id="5" name="Shape 3"/>
          <p:cNvSpPr/>
          <p:nvPr/>
        </p:nvSpPr>
        <p:spPr>
          <a:xfrm>
            <a:off x="1066800" y="2514600"/>
            <a:ext cx="5791200" cy="6629400"/>
          </a:xfrm>
          <a:prstGeom prst="roundRect">
            <a:avLst>
              <a:gd name="adj" fmla="val 1974"/>
            </a:avLst>
          </a:prstGeom>
          <a:solidFill>
            <a:srgbClr val="DBF0EC"/>
          </a:solidFill>
          <a:ln/>
        </p:spPr>
        <p:txBody>
          <a:bodyPr/>
          <a:lstStyle/>
          <a:p>
            <a:endParaRPr lang="en-NZ"/>
          </a:p>
        </p:txBody>
      </p:sp>
      <p:sp>
        <p:nvSpPr>
          <p:cNvPr id="6" name="Shape 4"/>
          <p:cNvSpPr/>
          <p:nvPr/>
        </p:nvSpPr>
        <p:spPr>
          <a:xfrm>
            <a:off x="1485900" y="3038475"/>
            <a:ext cx="114300" cy="114300"/>
          </a:xfrm>
          <a:prstGeom prst="ellipse">
            <a:avLst/>
          </a:prstGeom>
          <a:solidFill>
            <a:srgbClr val="618F6D"/>
          </a:solidFill>
          <a:ln/>
        </p:spPr>
        <p:txBody>
          <a:bodyPr/>
          <a:lstStyle/>
          <a:p>
            <a:endParaRPr lang="en-NZ"/>
          </a:p>
        </p:txBody>
      </p:sp>
      <p:sp>
        <p:nvSpPr>
          <p:cNvPr id="7" name="Text 5"/>
          <p:cNvSpPr/>
          <p:nvPr/>
        </p:nvSpPr>
        <p:spPr>
          <a:xfrm>
            <a:off x="1771650" y="2933700"/>
            <a:ext cx="4807268" cy="1156543"/>
          </a:xfrm>
          <a:prstGeom prst="rect">
            <a:avLst/>
          </a:prstGeom>
          <a:noFill/>
          <a:ln/>
        </p:spPr>
        <p:txBody>
          <a:bodyPr wrap="square" lIns="25400" tIns="25400" rIns="25400" bIns="25400" rtlCol="0" anchor="t">
            <a:normAutofit/>
          </a:bodyPr>
          <a:lstStyle/>
          <a:p>
            <a:pPr marL="0" indent="0" algn="l">
              <a:lnSpc>
                <a:spcPct val="105811"/>
              </a:lnSpc>
              <a:buNone/>
            </a:pPr>
            <a:r>
              <a:rPr lang="en-US" sz="2025" dirty="0">
                <a:solidFill>
                  <a:srgbClr val="2C3A57"/>
                </a:solidFill>
                <a:latin typeface="Open Sans" pitchFamily="34" charset="0"/>
                <a:ea typeface="Open Sans" pitchFamily="34" charset="-122"/>
                <a:cs typeface="Open Sans" pitchFamily="34" charset="-120"/>
              </a:rPr>
              <a:t>Parent company profit increased 21.4% compared with the prior corresponding period.</a:t>
            </a:r>
            <a:endParaRPr lang="en-US" sz="2025" dirty="0"/>
          </a:p>
        </p:txBody>
      </p:sp>
      <p:sp>
        <p:nvSpPr>
          <p:cNvPr id="8" name="Shape 6"/>
          <p:cNvSpPr/>
          <p:nvPr/>
        </p:nvSpPr>
        <p:spPr>
          <a:xfrm>
            <a:off x="1485900" y="4404568"/>
            <a:ext cx="114300" cy="114300"/>
          </a:xfrm>
          <a:prstGeom prst="ellipse">
            <a:avLst/>
          </a:prstGeom>
          <a:solidFill>
            <a:srgbClr val="618F6D"/>
          </a:solidFill>
          <a:ln/>
        </p:spPr>
        <p:txBody>
          <a:bodyPr/>
          <a:lstStyle/>
          <a:p>
            <a:endParaRPr lang="en-NZ"/>
          </a:p>
        </p:txBody>
      </p:sp>
      <p:sp>
        <p:nvSpPr>
          <p:cNvPr id="9" name="Text 7"/>
          <p:cNvSpPr/>
          <p:nvPr/>
        </p:nvSpPr>
        <p:spPr>
          <a:xfrm>
            <a:off x="1771650" y="4299793"/>
            <a:ext cx="4807268" cy="1529358"/>
          </a:xfrm>
          <a:prstGeom prst="rect">
            <a:avLst/>
          </a:prstGeom>
          <a:noFill/>
          <a:ln/>
        </p:spPr>
        <p:txBody>
          <a:bodyPr wrap="square" lIns="25400" tIns="25400" rIns="25400" bIns="25400" rtlCol="0" anchor="t">
            <a:normAutofit/>
          </a:bodyPr>
          <a:lstStyle/>
          <a:p>
            <a:pPr marL="0" indent="0" algn="l">
              <a:lnSpc>
                <a:spcPct val="105811"/>
              </a:lnSpc>
              <a:buNone/>
            </a:pPr>
            <a:r>
              <a:rPr lang="en-US" sz="2025" dirty="0">
                <a:solidFill>
                  <a:srgbClr val="2C3A57"/>
                </a:solidFill>
                <a:latin typeface="Open Sans" pitchFamily="34" charset="0"/>
                <a:ea typeface="Open Sans" pitchFamily="34" charset="-122"/>
                <a:cs typeface="Open Sans" pitchFamily="34" charset="-120"/>
              </a:rPr>
              <a:t>Subsidiaries and Equity Accounted Investees delivered a 42.1% profit uplift, reflecting strong performance across the portfolio.</a:t>
            </a:r>
            <a:endParaRPr lang="en-US" sz="2025" dirty="0"/>
          </a:p>
        </p:txBody>
      </p:sp>
      <p:sp>
        <p:nvSpPr>
          <p:cNvPr id="10" name="Text 8"/>
          <p:cNvSpPr/>
          <p:nvPr/>
        </p:nvSpPr>
        <p:spPr>
          <a:xfrm>
            <a:off x="7467600" y="3133725"/>
            <a:ext cx="579686" cy="352425"/>
          </a:xfrm>
          <a:prstGeom prst="rect">
            <a:avLst/>
          </a:prstGeom>
          <a:noFill/>
          <a:ln/>
        </p:spPr>
        <p:txBody>
          <a:bodyPr wrap="square" lIns="25400" tIns="25400" rIns="25400" bIns="25400" rtlCol="0" anchor="t">
            <a:normAutofit/>
          </a:bodyPr>
          <a:lstStyle/>
          <a:p>
            <a:pPr marL="0" indent="0" algn="l">
              <a:buNone/>
            </a:pPr>
            <a:r>
              <a:rPr lang="en-US" sz="1800" b="1" dirty="0">
                <a:solidFill>
                  <a:srgbClr val="56627A"/>
                </a:solidFill>
                <a:latin typeface="Open Sans" pitchFamily="34" charset="0"/>
                <a:ea typeface="Open Sans" pitchFamily="34" charset="-122"/>
                <a:cs typeface="Open Sans" pitchFamily="34" charset="-120"/>
              </a:rPr>
              <a:t>000s</a:t>
            </a:r>
            <a:endParaRPr lang="en-US" sz="1800" dirty="0"/>
          </a:p>
        </p:txBody>
      </p:sp>
      <p:sp>
        <p:nvSpPr>
          <p:cNvPr id="11" name="Shape 9"/>
          <p:cNvSpPr/>
          <p:nvPr/>
        </p:nvSpPr>
        <p:spPr>
          <a:xfrm>
            <a:off x="13377267" y="3186113"/>
            <a:ext cx="209550" cy="209550"/>
          </a:xfrm>
          <a:prstGeom prst="roundRect">
            <a:avLst>
              <a:gd name="adj" fmla="val 18182"/>
            </a:avLst>
          </a:prstGeom>
          <a:solidFill>
            <a:srgbClr val="0A357C"/>
          </a:solidFill>
          <a:ln/>
        </p:spPr>
        <p:txBody>
          <a:bodyPr/>
          <a:lstStyle/>
          <a:p>
            <a:endParaRPr lang="en-NZ"/>
          </a:p>
        </p:txBody>
      </p:sp>
      <p:sp>
        <p:nvSpPr>
          <p:cNvPr id="12" name="Text 10"/>
          <p:cNvSpPr/>
          <p:nvPr/>
        </p:nvSpPr>
        <p:spPr>
          <a:xfrm>
            <a:off x="13701117" y="3138488"/>
            <a:ext cx="769739" cy="342900"/>
          </a:xfrm>
          <a:prstGeom prst="rect">
            <a:avLst/>
          </a:prstGeom>
          <a:noFill/>
          <a:ln/>
        </p:spPr>
        <p:txBody>
          <a:bodyPr wrap="square" lIns="25400" tIns="25400" rIns="25400" bIns="25400" rtlCol="0" anchor="t">
            <a:normAutofit/>
          </a:bodyPr>
          <a:lstStyle/>
          <a:p>
            <a:pPr marL="0" indent="0" algn="l">
              <a:buNone/>
            </a:pPr>
            <a:r>
              <a:rPr lang="en-US" sz="1725" dirty="0">
                <a:solidFill>
                  <a:srgbClr val="56627A"/>
                </a:solidFill>
                <a:latin typeface="Open Sans" pitchFamily="34" charset="0"/>
                <a:ea typeface="Open Sans" pitchFamily="34" charset="-122"/>
                <a:cs typeface="Open Sans" pitchFamily="34" charset="-120"/>
              </a:rPr>
              <a:t>Parent</a:t>
            </a:r>
            <a:endParaRPr lang="en-US" sz="1725" dirty="0"/>
          </a:p>
        </p:txBody>
      </p:sp>
      <p:sp>
        <p:nvSpPr>
          <p:cNvPr id="13" name="Shape 11"/>
          <p:cNvSpPr/>
          <p:nvPr/>
        </p:nvSpPr>
        <p:spPr>
          <a:xfrm>
            <a:off x="14699456" y="3186113"/>
            <a:ext cx="209550" cy="209550"/>
          </a:xfrm>
          <a:prstGeom prst="roundRect">
            <a:avLst>
              <a:gd name="adj" fmla="val 18182"/>
            </a:avLst>
          </a:prstGeom>
          <a:solidFill>
            <a:srgbClr val="AFDBBB"/>
          </a:solidFill>
          <a:ln/>
        </p:spPr>
        <p:txBody>
          <a:bodyPr/>
          <a:lstStyle/>
          <a:p>
            <a:endParaRPr lang="en-NZ"/>
          </a:p>
        </p:txBody>
      </p:sp>
      <p:sp>
        <p:nvSpPr>
          <p:cNvPr id="14" name="Text 12"/>
          <p:cNvSpPr/>
          <p:nvPr/>
        </p:nvSpPr>
        <p:spPr>
          <a:xfrm>
            <a:off x="15023306" y="3138488"/>
            <a:ext cx="2417683" cy="342900"/>
          </a:xfrm>
          <a:prstGeom prst="rect">
            <a:avLst/>
          </a:prstGeom>
          <a:noFill/>
          <a:ln/>
        </p:spPr>
        <p:txBody>
          <a:bodyPr wrap="square" lIns="25400" tIns="25400" rIns="25400" bIns="25400" rtlCol="0" anchor="t">
            <a:normAutofit/>
          </a:bodyPr>
          <a:lstStyle/>
          <a:p>
            <a:pPr marL="0" indent="0" algn="l">
              <a:buNone/>
            </a:pPr>
            <a:r>
              <a:rPr lang="en-US" sz="1725" dirty="0">
                <a:solidFill>
                  <a:srgbClr val="56627A"/>
                </a:solidFill>
                <a:latin typeface="Open Sans" pitchFamily="34" charset="0"/>
                <a:ea typeface="Open Sans" pitchFamily="34" charset="-122"/>
                <a:cs typeface="Open Sans" pitchFamily="34" charset="-120"/>
              </a:rPr>
              <a:t>Subsidiaries and EAIs</a:t>
            </a:r>
            <a:endParaRPr lang="en-US" sz="1725" dirty="0"/>
          </a:p>
        </p:txBody>
      </p:sp>
      <p:sp>
        <p:nvSpPr>
          <p:cNvPr id="15" name="Shape 13"/>
          <p:cNvSpPr/>
          <p:nvPr/>
        </p:nvSpPr>
        <p:spPr>
          <a:xfrm>
            <a:off x="7467600" y="8610600"/>
            <a:ext cx="9753600" cy="19050"/>
          </a:xfrm>
          <a:prstGeom prst="rect">
            <a:avLst/>
          </a:prstGeom>
          <a:solidFill>
            <a:srgbClr val="DCE3E8"/>
          </a:solidFill>
          <a:ln/>
        </p:spPr>
        <p:txBody>
          <a:bodyPr/>
          <a:lstStyle/>
          <a:p>
            <a:endParaRPr lang="en-NZ"/>
          </a:p>
        </p:txBody>
      </p:sp>
      <p:sp>
        <p:nvSpPr>
          <p:cNvPr id="16" name="Text 14"/>
          <p:cNvSpPr/>
          <p:nvPr/>
        </p:nvSpPr>
        <p:spPr>
          <a:xfrm>
            <a:off x="7466082" y="4867275"/>
            <a:ext cx="1709797" cy="323850"/>
          </a:xfrm>
          <a:prstGeom prst="rect">
            <a:avLst/>
          </a:prstGeom>
          <a:noFill/>
          <a:ln/>
        </p:spPr>
        <p:txBody>
          <a:bodyPr wrap="square" lIns="25400" tIns="25400" rIns="25400" bIns="25400" rtlCol="0" anchor="t">
            <a:normAutofit/>
          </a:bodyPr>
          <a:lstStyle/>
          <a:p>
            <a:pPr marL="0" indent="0" algn="ctr">
              <a:buNone/>
            </a:pPr>
            <a:r>
              <a:rPr lang="en-US" sz="1650" b="1" dirty="0">
                <a:solidFill>
                  <a:srgbClr val="56627A"/>
                </a:solidFill>
                <a:latin typeface="Open Sans" pitchFamily="34" charset="0"/>
                <a:ea typeface="Open Sans" pitchFamily="34" charset="-122"/>
                <a:cs typeface="Open Sans" pitchFamily="34" charset="-120"/>
              </a:rPr>
              <a:t>$13,912</a:t>
            </a:r>
            <a:endParaRPr lang="en-US" sz="1650" dirty="0"/>
          </a:p>
        </p:txBody>
      </p:sp>
      <p:sp>
        <p:nvSpPr>
          <p:cNvPr id="17" name="Shape 15"/>
          <p:cNvSpPr/>
          <p:nvPr/>
        </p:nvSpPr>
        <p:spPr>
          <a:xfrm>
            <a:off x="7543800" y="5248275"/>
            <a:ext cx="1554361" cy="390525"/>
          </a:xfrm>
          <a:custGeom>
            <a:avLst/>
            <a:gdLst/>
            <a:ahLst/>
            <a:cxnLst/>
            <a:rect l="l" t="t" r="r" b="b"/>
            <a:pathLst>
              <a:path w="1554361" h="390525">
                <a:moveTo>
                  <a:pt x="76200" y="0"/>
                </a:moveTo>
                <a:lnTo>
                  <a:pt x="1478161" y="0"/>
                </a:lnTo>
                <a:arcTo wR="76200" hR="76200" stAng="16200000" swAng="5400000"/>
                <a:lnTo>
                  <a:pt x="1554361" y="390525"/>
                </a:lnTo>
                <a:lnTo>
                  <a:pt x="0" y="390525"/>
                </a:lnTo>
                <a:lnTo>
                  <a:pt x="0" y="76200"/>
                </a:lnTo>
                <a:arcTo wR="76200" hR="76200" stAng="10800000" swAng="5400000"/>
                <a:close/>
              </a:path>
            </a:pathLst>
          </a:custGeom>
          <a:solidFill>
            <a:srgbClr val="AFDBBB"/>
          </a:solidFill>
          <a:ln/>
        </p:spPr>
        <p:txBody>
          <a:bodyPr/>
          <a:lstStyle/>
          <a:p>
            <a:endParaRPr lang="en-NZ"/>
          </a:p>
        </p:txBody>
      </p:sp>
      <p:sp>
        <p:nvSpPr>
          <p:cNvPr id="18" name="Shape 16"/>
          <p:cNvSpPr/>
          <p:nvPr/>
        </p:nvSpPr>
        <p:spPr>
          <a:xfrm>
            <a:off x="7543800" y="5734050"/>
            <a:ext cx="1554361" cy="2876550"/>
          </a:xfrm>
          <a:prstGeom prst="rect">
            <a:avLst/>
          </a:prstGeom>
          <a:solidFill>
            <a:srgbClr val="0A357C"/>
          </a:solidFill>
          <a:ln/>
        </p:spPr>
        <p:txBody>
          <a:bodyPr/>
          <a:lstStyle/>
          <a:p>
            <a:endParaRPr lang="en-NZ"/>
          </a:p>
        </p:txBody>
      </p:sp>
      <p:sp>
        <p:nvSpPr>
          <p:cNvPr id="19" name="Text 17"/>
          <p:cNvSpPr/>
          <p:nvPr/>
        </p:nvSpPr>
        <p:spPr>
          <a:xfrm>
            <a:off x="7505700" y="5867400"/>
            <a:ext cx="1630561" cy="2781300"/>
          </a:xfrm>
          <a:prstGeom prst="rect">
            <a:avLst/>
          </a:prstGeom>
          <a:noFill/>
          <a:ln/>
        </p:spPr>
        <p:txBody>
          <a:bodyPr wrap="square" lIns="25400" tIns="25400" rIns="25400" bIns="25400" rtlCol="0" anchor="t">
            <a:normAutofit/>
          </a:bodyPr>
          <a:lstStyle/>
          <a:p>
            <a:pPr marL="0" indent="0" algn="ctr">
              <a:buNone/>
            </a:pPr>
            <a:r>
              <a:rPr lang="en-US" sz="1725" b="1" dirty="0">
                <a:solidFill>
                  <a:srgbClr val="FFFFFF"/>
                </a:solidFill>
                <a:latin typeface="Open Sans" pitchFamily="34" charset="0"/>
                <a:ea typeface="Open Sans" pitchFamily="34" charset="-122"/>
                <a:cs typeface="Open Sans" pitchFamily="34" charset="-120"/>
              </a:rPr>
              <a:t>$97,405</a:t>
            </a:r>
            <a:endParaRPr lang="en-US" sz="1725" dirty="0"/>
          </a:p>
        </p:txBody>
      </p:sp>
      <p:sp>
        <p:nvSpPr>
          <p:cNvPr id="20" name="Text 18"/>
          <p:cNvSpPr/>
          <p:nvPr/>
        </p:nvSpPr>
        <p:spPr>
          <a:xfrm>
            <a:off x="9477635" y="4686300"/>
            <a:ext cx="1709961" cy="323850"/>
          </a:xfrm>
          <a:prstGeom prst="rect">
            <a:avLst/>
          </a:prstGeom>
          <a:noFill/>
          <a:ln/>
        </p:spPr>
        <p:txBody>
          <a:bodyPr wrap="square" lIns="25400" tIns="25400" rIns="25400" bIns="25400" rtlCol="0" anchor="t">
            <a:normAutofit/>
          </a:bodyPr>
          <a:lstStyle/>
          <a:p>
            <a:pPr marL="0" indent="0" algn="ctr">
              <a:buNone/>
            </a:pPr>
            <a:r>
              <a:rPr lang="en-US" sz="1650" b="1" dirty="0">
                <a:solidFill>
                  <a:srgbClr val="56627A"/>
                </a:solidFill>
                <a:latin typeface="Open Sans" pitchFamily="34" charset="0"/>
                <a:ea typeface="Open Sans" pitchFamily="34" charset="-122"/>
                <a:cs typeface="Open Sans" pitchFamily="34" charset="-120"/>
              </a:rPr>
              <a:t>$14,003</a:t>
            </a:r>
            <a:endParaRPr lang="en-US" sz="1650" dirty="0"/>
          </a:p>
        </p:txBody>
      </p:sp>
      <p:sp>
        <p:nvSpPr>
          <p:cNvPr id="21" name="Shape 19"/>
          <p:cNvSpPr/>
          <p:nvPr/>
        </p:nvSpPr>
        <p:spPr>
          <a:xfrm>
            <a:off x="9555361" y="5067300"/>
            <a:ext cx="1554510" cy="390525"/>
          </a:xfrm>
          <a:custGeom>
            <a:avLst/>
            <a:gdLst/>
            <a:ahLst/>
            <a:cxnLst/>
            <a:rect l="l" t="t" r="r" b="b"/>
            <a:pathLst>
              <a:path w="1554510" h="390525">
                <a:moveTo>
                  <a:pt x="76200" y="0"/>
                </a:moveTo>
                <a:lnTo>
                  <a:pt x="1478310" y="0"/>
                </a:lnTo>
                <a:arcTo wR="76200" hR="76200" stAng="16200000" swAng="5400000"/>
                <a:lnTo>
                  <a:pt x="1554510" y="390525"/>
                </a:lnTo>
                <a:lnTo>
                  <a:pt x="0" y="390525"/>
                </a:lnTo>
                <a:lnTo>
                  <a:pt x="0" y="76200"/>
                </a:lnTo>
                <a:arcTo wR="76200" hR="76200" stAng="10800000" swAng="5400000"/>
                <a:close/>
              </a:path>
            </a:pathLst>
          </a:custGeom>
          <a:solidFill>
            <a:srgbClr val="AFDBBB"/>
          </a:solidFill>
          <a:ln/>
        </p:spPr>
        <p:txBody>
          <a:bodyPr/>
          <a:lstStyle/>
          <a:p>
            <a:endParaRPr lang="en-NZ"/>
          </a:p>
        </p:txBody>
      </p:sp>
      <p:sp>
        <p:nvSpPr>
          <p:cNvPr id="22" name="Shape 20"/>
          <p:cNvSpPr/>
          <p:nvPr/>
        </p:nvSpPr>
        <p:spPr>
          <a:xfrm>
            <a:off x="9555361" y="5553075"/>
            <a:ext cx="1554510" cy="3057525"/>
          </a:xfrm>
          <a:prstGeom prst="rect">
            <a:avLst/>
          </a:prstGeom>
          <a:solidFill>
            <a:srgbClr val="0A357C"/>
          </a:solidFill>
          <a:ln/>
        </p:spPr>
        <p:txBody>
          <a:bodyPr/>
          <a:lstStyle/>
          <a:p>
            <a:endParaRPr lang="en-NZ"/>
          </a:p>
        </p:txBody>
      </p:sp>
      <p:sp>
        <p:nvSpPr>
          <p:cNvPr id="23" name="Text 21"/>
          <p:cNvSpPr/>
          <p:nvPr/>
        </p:nvSpPr>
        <p:spPr>
          <a:xfrm>
            <a:off x="9517261" y="5686425"/>
            <a:ext cx="1630710" cy="2962275"/>
          </a:xfrm>
          <a:prstGeom prst="rect">
            <a:avLst/>
          </a:prstGeom>
          <a:noFill/>
          <a:ln/>
        </p:spPr>
        <p:txBody>
          <a:bodyPr wrap="square" lIns="25400" tIns="25400" rIns="25400" bIns="25400" rtlCol="0" anchor="t">
            <a:normAutofit/>
          </a:bodyPr>
          <a:lstStyle/>
          <a:p>
            <a:pPr marL="0" indent="0" algn="ctr">
              <a:buNone/>
            </a:pPr>
            <a:r>
              <a:rPr lang="en-US" sz="1725" b="1" dirty="0">
                <a:solidFill>
                  <a:srgbClr val="FFFFFF"/>
                </a:solidFill>
                <a:latin typeface="Open Sans" pitchFamily="34" charset="0"/>
                <a:ea typeface="Open Sans" pitchFamily="34" charset="-122"/>
                <a:cs typeface="Open Sans" pitchFamily="34" charset="-120"/>
              </a:rPr>
              <a:t>$103,789</a:t>
            </a:r>
            <a:endParaRPr lang="en-US" sz="1725" dirty="0"/>
          </a:p>
        </p:txBody>
      </p:sp>
      <p:sp>
        <p:nvSpPr>
          <p:cNvPr id="24" name="Text 22"/>
          <p:cNvSpPr/>
          <p:nvPr/>
        </p:nvSpPr>
        <p:spPr>
          <a:xfrm>
            <a:off x="11489345" y="5105400"/>
            <a:ext cx="1709961" cy="323850"/>
          </a:xfrm>
          <a:prstGeom prst="rect">
            <a:avLst/>
          </a:prstGeom>
          <a:noFill/>
          <a:ln/>
        </p:spPr>
        <p:txBody>
          <a:bodyPr wrap="square" lIns="25400" tIns="25400" rIns="25400" bIns="25400" rtlCol="0" anchor="t">
            <a:normAutofit/>
          </a:bodyPr>
          <a:lstStyle/>
          <a:p>
            <a:pPr marL="0" indent="0" algn="ctr">
              <a:buNone/>
            </a:pPr>
            <a:r>
              <a:rPr lang="en-US" sz="1650" b="1" dirty="0">
                <a:solidFill>
                  <a:srgbClr val="56627A"/>
                </a:solidFill>
                <a:latin typeface="Open Sans" pitchFamily="34" charset="0"/>
                <a:ea typeface="Open Sans" pitchFamily="34" charset="-122"/>
                <a:cs typeface="Open Sans" pitchFamily="34" charset="-120"/>
              </a:rPr>
              <a:t>$10,435</a:t>
            </a:r>
            <a:endParaRPr lang="en-US" sz="1650" dirty="0"/>
          </a:p>
        </p:txBody>
      </p:sp>
      <p:sp>
        <p:nvSpPr>
          <p:cNvPr id="25" name="Shape 23"/>
          <p:cNvSpPr/>
          <p:nvPr/>
        </p:nvSpPr>
        <p:spPr>
          <a:xfrm>
            <a:off x="11567071" y="5486400"/>
            <a:ext cx="1554510" cy="295275"/>
          </a:xfrm>
          <a:custGeom>
            <a:avLst/>
            <a:gdLst/>
            <a:ahLst/>
            <a:cxnLst/>
            <a:rect l="l" t="t" r="r" b="b"/>
            <a:pathLst>
              <a:path w="1554510" h="295275">
                <a:moveTo>
                  <a:pt x="76200" y="0"/>
                </a:moveTo>
                <a:lnTo>
                  <a:pt x="1478310" y="0"/>
                </a:lnTo>
                <a:arcTo wR="76200" hR="76200" stAng="16200000" swAng="5400000"/>
                <a:lnTo>
                  <a:pt x="1554510" y="295275"/>
                </a:lnTo>
                <a:lnTo>
                  <a:pt x="0" y="295275"/>
                </a:lnTo>
                <a:lnTo>
                  <a:pt x="0" y="76200"/>
                </a:lnTo>
                <a:arcTo wR="76200" hR="76200" stAng="10800000" swAng="5400000"/>
                <a:close/>
              </a:path>
            </a:pathLst>
          </a:custGeom>
          <a:solidFill>
            <a:srgbClr val="AFDBBB"/>
          </a:solidFill>
          <a:ln/>
        </p:spPr>
        <p:txBody>
          <a:bodyPr/>
          <a:lstStyle/>
          <a:p>
            <a:endParaRPr lang="en-NZ"/>
          </a:p>
        </p:txBody>
      </p:sp>
      <p:sp>
        <p:nvSpPr>
          <p:cNvPr id="26" name="Shape 24"/>
          <p:cNvSpPr/>
          <p:nvPr/>
        </p:nvSpPr>
        <p:spPr>
          <a:xfrm>
            <a:off x="11567071" y="5876925"/>
            <a:ext cx="1554510" cy="2733675"/>
          </a:xfrm>
          <a:prstGeom prst="rect">
            <a:avLst/>
          </a:prstGeom>
          <a:solidFill>
            <a:srgbClr val="0A357C"/>
          </a:solidFill>
          <a:ln/>
        </p:spPr>
        <p:txBody>
          <a:bodyPr/>
          <a:lstStyle/>
          <a:p>
            <a:endParaRPr lang="en-NZ"/>
          </a:p>
        </p:txBody>
      </p:sp>
      <p:sp>
        <p:nvSpPr>
          <p:cNvPr id="27" name="Text 25"/>
          <p:cNvSpPr/>
          <p:nvPr/>
        </p:nvSpPr>
        <p:spPr>
          <a:xfrm>
            <a:off x="11528971" y="6010275"/>
            <a:ext cx="1630710" cy="2638425"/>
          </a:xfrm>
          <a:prstGeom prst="rect">
            <a:avLst/>
          </a:prstGeom>
          <a:noFill/>
          <a:ln/>
        </p:spPr>
        <p:txBody>
          <a:bodyPr wrap="square" lIns="25400" tIns="25400" rIns="25400" bIns="25400" rtlCol="0" anchor="t">
            <a:normAutofit/>
          </a:bodyPr>
          <a:lstStyle/>
          <a:p>
            <a:pPr marL="0" indent="0" algn="ctr">
              <a:buNone/>
            </a:pPr>
            <a:r>
              <a:rPr lang="en-US" sz="1725" b="1" dirty="0">
                <a:solidFill>
                  <a:srgbClr val="FFFFFF"/>
                </a:solidFill>
                <a:latin typeface="Open Sans" pitchFamily="34" charset="0"/>
                <a:ea typeface="Open Sans" pitchFamily="34" charset="-122"/>
                <a:cs typeface="Open Sans" pitchFamily="34" charset="-120"/>
              </a:rPr>
              <a:t>$92,283</a:t>
            </a:r>
            <a:endParaRPr lang="en-US" sz="1725" dirty="0"/>
          </a:p>
        </p:txBody>
      </p:sp>
      <p:sp>
        <p:nvSpPr>
          <p:cNvPr id="28" name="Text 26"/>
          <p:cNvSpPr/>
          <p:nvPr/>
        </p:nvSpPr>
        <p:spPr>
          <a:xfrm>
            <a:off x="13501055" y="4448175"/>
            <a:ext cx="1709961" cy="323850"/>
          </a:xfrm>
          <a:prstGeom prst="rect">
            <a:avLst/>
          </a:prstGeom>
          <a:noFill/>
          <a:ln/>
        </p:spPr>
        <p:txBody>
          <a:bodyPr wrap="square" lIns="25400" tIns="25400" rIns="25400" bIns="25400" rtlCol="0" anchor="t">
            <a:normAutofit/>
          </a:bodyPr>
          <a:lstStyle/>
          <a:p>
            <a:pPr marL="0" indent="0" algn="ctr">
              <a:buNone/>
            </a:pPr>
            <a:r>
              <a:rPr lang="en-US" sz="1650" b="1" dirty="0">
                <a:solidFill>
                  <a:srgbClr val="56627A"/>
                </a:solidFill>
                <a:latin typeface="Open Sans" pitchFamily="34" charset="0"/>
                <a:ea typeface="Open Sans" pitchFamily="34" charset="-122"/>
                <a:cs typeface="Open Sans" pitchFamily="34" charset="-120"/>
              </a:rPr>
              <a:t>$10,899</a:t>
            </a:r>
            <a:endParaRPr lang="en-US" sz="1650" dirty="0"/>
          </a:p>
        </p:txBody>
      </p:sp>
      <p:sp>
        <p:nvSpPr>
          <p:cNvPr id="29" name="Shape 27"/>
          <p:cNvSpPr/>
          <p:nvPr/>
        </p:nvSpPr>
        <p:spPr>
          <a:xfrm>
            <a:off x="13578780" y="4829175"/>
            <a:ext cx="1554510" cy="304800"/>
          </a:xfrm>
          <a:custGeom>
            <a:avLst/>
            <a:gdLst/>
            <a:ahLst/>
            <a:cxnLst/>
            <a:rect l="l" t="t" r="r" b="b"/>
            <a:pathLst>
              <a:path w="1554510" h="304800">
                <a:moveTo>
                  <a:pt x="76200" y="0"/>
                </a:moveTo>
                <a:lnTo>
                  <a:pt x="1478310" y="0"/>
                </a:lnTo>
                <a:arcTo wR="76200" hR="76200" stAng="16200000" swAng="5400000"/>
                <a:lnTo>
                  <a:pt x="1554510" y="304800"/>
                </a:lnTo>
                <a:lnTo>
                  <a:pt x="0" y="304800"/>
                </a:lnTo>
                <a:lnTo>
                  <a:pt x="0" y="76200"/>
                </a:lnTo>
                <a:arcTo wR="76200" hR="76200" stAng="10800000" swAng="5400000"/>
                <a:close/>
              </a:path>
            </a:pathLst>
          </a:custGeom>
          <a:solidFill>
            <a:srgbClr val="AFDBBB"/>
          </a:solidFill>
          <a:ln/>
        </p:spPr>
        <p:txBody>
          <a:bodyPr/>
          <a:lstStyle/>
          <a:p>
            <a:endParaRPr lang="en-NZ"/>
          </a:p>
        </p:txBody>
      </p:sp>
      <p:sp>
        <p:nvSpPr>
          <p:cNvPr id="30" name="Shape 28"/>
          <p:cNvSpPr/>
          <p:nvPr/>
        </p:nvSpPr>
        <p:spPr>
          <a:xfrm>
            <a:off x="13578780" y="5229225"/>
            <a:ext cx="1554510" cy="3381375"/>
          </a:xfrm>
          <a:prstGeom prst="rect">
            <a:avLst/>
          </a:prstGeom>
          <a:solidFill>
            <a:srgbClr val="0A357C"/>
          </a:solidFill>
          <a:ln/>
        </p:spPr>
        <p:txBody>
          <a:bodyPr/>
          <a:lstStyle/>
          <a:p>
            <a:endParaRPr lang="en-NZ"/>
          </a:p>
        </p:txBody>
      </p:sp>
      <p:sp>
        <p:nvSpPr>
          <p:cNvPr id="31" name="Text 29"/>
          <p:cNvSpPr/>
          <p:nvPr/>
        </p:nvSpPr>
        <p:spPr>
          <a:xfrm>
            <a:off x="13540680" y="5362575"/>
            <a:ext cx="1630710" cy="3286125"/>
          </a:xfrm>
          <a:prstGeom prst="rect">
            <a:avLst/>
          </a:prstGeom>
          <a:noFill/>
          <a:ln/>
        </p:spPr>
        <p:txBody>
          <a:bodyPr wrap="square" lIns="25400" tIns="25400" rIns="25400" bIns="25400" rtlCol="0" anchor="t">
            <a:normAutofit/>
          </a:bodyPr>
          <a:lstStyle/>
          <a:p>
            <a:pPr marL="0" indent="0" algn="ctr">
              <a:buNone/>
            </a:pPr>
            <a:r>
              <a:rPr lang="en-US" sz="1725" b="1" dirty="0">
                <a:solidFill>
                  <a:srgbClr val="FFFFFF"/>
                </a:solidFill>
                <a:latin typeface="Open Sans" pitchFamily="34" charset="0"/>
                <a:ea typeface="Open Sans" pitchFamily="34" charset="-122"/>
                <a:cs typeface="Open Sans" pitchFamily="34" charset="-120"/>
              </a:rPr>
              <a:t>$115,137</a:t>
            </a:r>
            <a:endParaRPr lang="en-US" sz="1725" dirty="0"/>
          </a:p>
        </p:txBody>
      </p:sp>
      <p:sp>
        <p:nvSpPr>
          <p:cNvPr id="32" name="Text 30"/>
          <p:cNvSpPr/>
          <p:nvPr/>
        </p:nvSpPr>
        <p:spPr>
          <a:xfrm>
            <a:off x="15512765" y="3619500"/>
            <a:ext cx="1709961" cy="323850"/>
          </a:xfrm>
          <a:prstGeom prst="rect">
            <a:avLst/>
          </a:prstGeom>
          <a:noFill/>
          <a:ln/>
        </p:spPr>
        <p:txBody>
          <a:bodyPr wrap="square" lIns="25400" tIns="25400" rIns="25400" bIns="25400" rtlCol="0" anchor="t">
            <a:normAutofit/>
          </a:bodyPr>
          <a:lstStyle/>
          <a:p>
            <a:pPr marL="0" indent="0" algn="ctr">
              <a:buNone/>
            </a:pPr>
            <a:r>
              <a:rPr lang="en-US" sz="1650" b="1" dirty="0">
                <a:solidFill>
                  <a:srgbClr val="0A357C"/>
                </a:solidFill>
                <a:latin typeface="Open Sans" pitchFamily="34" charset="0"/>
                <a:ea typeface="Open Sans" pitchFamily="34" charset="-122"/>
                <a:cs typeface="Open Sans" pitchFamily="34" charset="-120"/>
              </a:rPr>
              <a:t>$15,488</a:t>
            </a:r>
            <a:endParaRPr lang="en-US" sz="1650" dirty="0"/>
          </a:p>
        </p:txBody>
      </p:sp>
      <p:sp>
        <p:nvSpPr>
          <p:cNvPr id="33" name="Shape 31"/>
          <p:cNvSpPr/>
          <p:nvPr/>
        </p:nvSpPr>
        <p:spPr>
          <a:xfrm>
            <a:off x="15590490" y="4000500"/>
            <a:ext cx="1554510" cy="438150"/>
          </a:xfrm>
          <a:custGeom>
            <a:avLst/>
            <a:gdLst/>
            <a:ahLst/>
            <a:cxnLst/>
            <a:rect l="l" t="t" r="r" b="b"/>
            <a:pathLst>
              <a:path w="1554510" h="438150">
                <a:moveTo>
                  <a:pt x="76200" y="0"/>
                </a:moveTo>
                <a:lnTo>
                  <a:pt x="1478310" y="0"/>
                </a:lnTo>
                <a:arcTo wR="76200" hR="76200" stAng="16200000" swAng="5400000"/>
                <a:lnTo>
                  <a:pt x="1554510" y="438150"/>
                </a:lnTo>
                <a:lnTo>
                  <a:pt x="0" y="438150"/>
                </a:lnTo>
                <a:lnTo>
                  <a:pt x="0" y="76200"/>
                </a:lnTo>
                <a:arcTo wR="76200" hR="76200" stAng="10800000" swAng="5400000"/>
                <a:close/>
              </a:path>
            </a:pathLst>
          </a:custGeom>
          <a:solidFill>
            <a:srgbClr val="AFDBBB"/>
          </a:solidFill>
          <a:ln/>
        </p:spPr>
        <p:txBody>
          <a:bodyPr/>
          <a:lstStyle/>
          <a:p>
            <a:endParaRPr lang="en-NZ"/>
          </a:p>
        </p:txBody>
      </p:sp>
      <p:sp>
        <p:nvSpPr>
          <p:cNvPr id="34" name="Shape 32"/>
          <p:cNvSpPr/>
          <p:nvPr/>
        </p:nvSpPr>
        <p:spPr>
          <a:xfrm>
            <a:off x="15590490" y="4533900"/>
            <a:ext cx="1554510" cy="4076700"/>
          </a:xfrm>
          <a:prstGeom prst="rect">
            <a:avLst/>
          </a:prstGeom>
          <a:solidFill>
            <a:srgbClr val="0A357C"/>
          </a:solidFill>
          <a:ln/>
        </p:spPr>
        <p:txBody>
          <a:bodyPr/>
          <a:lstStyle/>
          <a:p>
            <a:endParaRPr lang="en-NZ"/>
          </a:p>
        </p:txBody>
      </p:sp>
      <p:sp>
        <p:nvSpPr>
          <p:cNvPr id="35" name="Text 33"/>
          <p:cNvSpPr/>
          <p:nvPr/>
        </p:nvSpPr>
        <p:spPr>
          <a:xfrm>
            <a:off x="15552390" y="4667250"/>
            <a:ext cx="1630710" cy="3981450"/>
          </a:xfrm>
          <a:prstGeom prst="rect">
            <a:avLst/>
          </a:prstGeom>
          <a:noFill/>
          <a:ln/>
        </p:spPr>
        <p:txBody>
          <a:bodyPr wrap="square" lIns="25400" tIns="25400" rIns="25400" bIns="25400" rtlCol="0" anchor="t">
            <a:normAutofit/>
          </a:bodyPr>
          <a:lstStyle/>
          <a:p>
            <a:pPr marL="0" indent="0" algn="ctr">
              <a:buNone/>
            </a:pPr>
            <a:r>
              <a:rPr lang="en-US" sz="1725" b="1" dirty="0">
                <a:solidFill>
                  <a:srgbClr val="FFFFFF"/>
                </a:solidFill>
                <a:latin typeface="Open Sans" pitchFamily="34" charset="0"/>
                <a:ea typeface="Open Sans" pitchFamily="34" charset="-122"/>
                <a:cs typeface="Open Sans" pitchFamily="34" charset="-120"/>
              </a:rPr>
              <a:t>$139,826</a:t>
            </a:r>
            <a:endParaRPr lang="en-US" sz="1725" dirty="0"/>
          </a:p>
        </p:txBody>
      </p:sp>
      <p:sp>
        <p:nvSpPr>
          <p:cNvPr id="36" name="Text 34"/>
          <p:cNvSpPr/>
          <p:nvPr/>
        </p:nvSpPr>
        <p:spPr>
          <a:xfrm>
            <a:off x="7466082" y="8801100"/>
            <a:ext cx="1709797" cy="381000"/>
          </a:xfrm>
          <a:prstGeom prst="rect">
            <a:avLst/>
          </a:prstGeom>
          <a:noFill/>
          <a:ln/>
        </p:spPr>
        <p:txBody>
          <a:bodyPr wrap="square" lIns="25400" tIns="25400" rIns="25400" bIns="25400" rtlCol="0" anchor="t">
            <a:normAutofit/>
          </a:bodyPr>
          <a:lstStyle/>
          <a:p>
            <a:pPr marL="0" indent="0" algn="ctr">
              <a:buNone/>
            </a:pPr>
            <a:r>
              <a:rPr lang="en-US" sz="1950" b="1" dirty="0">
                <a:solidFill>
                  <a:srgbClr val="56627A"/>
                </a:solidFill>
                <a:latin typeface="Open Sans" pitchFamily="34" charset="0"/>
                <a:ea typeface="Open Sans" pitchFamily="34" charset="-122"/>
                <a:cs typeface="Open Sans" pitchFamily="34" charset="-120"/>
              </a:rPr>
              <a:t>FY22</a:t>
            </a:r>
            <a:endParaRPr lang="en-US" sz="1950" dirty="0"/>
          </a:p>
        </p:txBody>
      </p:sp>
      <p:sp>
        <p:nvSpPr>
          <p:cNvPr id="37" name="Text 35"/>
          <p:cNvSpPr/>
          <p:nvPr/>
        </p:nvSpPr>
        <p:spPr>
          <a:xfrm>
            <a:off x="9477635" y="8801100"/>
            <a:ext cx="1709961" cy="381000"/>
          </a:xfrm>
          <a:prstGeom prst="rect">
            <a:avLst/>
          </a:prstGeom>
          <a:noFill/>
          <a:ln/>
        </p:spPr>
        <p:txBody>
          <a:bodyPr wrap="square" lIns="25400" tIns="25400" rIns="25400" bIns="25400" rtlCol="0" anchor="t">
            <a:normAutofit/>
          </a:bodyPr>
          <a:lstStyle/>
          <a:p>
            <a:pPr marL="0" indent="0" algn="ctr">
              <a:buNone/>
            </a:pPr>
            <a:r>
              <a:rPr lang="en-US" sz="1950" b="1" dirty="0">
                <a:solidFill>
                  <a:srgbClr val="56627A"/>
                </a:solidFill>
                <a:latin typeface="Open Sans" pitchFamily="34" charset="0"/>
                <a:ea typeface="Open Sans" pitchFamily="34" charset="-122"/>
                <a:cs typeface="Open Sans" pitchFamily="34" charset="-120"/>
              </a:rPr>
              <a:t>FY23</a:t>
            </a:r>
            <a:endParaRPr lang="en-US" sz="1950" dirty="0"/>
          </a:p>
        </p:txBody>
      </p:sp>
      <p:sp>
        <p:nvSpPr>
          <p:cNvPr id="38" name="Text 36"/>
          <p:cNvSpPr/>
          <p:nvPr/>
        </p:nvSpPr>
        <p:spPr>
          <a:xfrm>
            <a:off x="11489345" y="8801100"/>
            <a:ext cx="1709961" cy="381000"/>
          </a:xfrm>
          <a:prstGeom prst="rect">
            <a:avLst/>
          </a:prstGeom>
          <a:noFill/>
          <a:ln/>
        </p:spPr>
        <p:txBody>
          <a:bodyPr wrap="square" lIns="25400" tIns="25400" rIns="25400" bIns="25400" rtlCol="0" anchor="t">
            <a:normAutofit/>
          </a:bodyPr>
          <a:lstStyle/>
          <a:p>
            <a:pPr marL="0" indent="0" algn="ctr">
              <a:buNone/>
            </a:pPr>
            <a:r>
              <a:rPr lang="en-US" sz="1950" b="1" dirty="0">
                <a:solidFill>
                  <a:srgbClr val="56627A"/>
                </a:solidFill>
                <a:latin typeface="Open Sans" pitchFamily="34" charset="0"/>
                <a:ea typeface="Open Sans" pitchFamily="34" charset="-122"/>
                <a:cs typeface="Open Sans" pitchFamily="34" charset="-120"/>
              </a:rPr>
              <a:t>FY24</a:t>
            </a:r>
            <a:endParaRPr lang="en-US" sz="1950" dirty="0"/>
          </a:p>
        </p:txBody>
      </p:sp>
      <p:sp>
        <p:nvSpPr>
          <p:cNvPr id="39" name="Text 37"/>
          <p:cNvSpPr/>
          <p:nvPr/>
        </p:nvSpPr>
        <p:spPr>
          <a:xfrm>
            <a:off x="13501055" y="8801100"/>
            <a:ext cx="1709961" cy="381000"/>
          </a:xfrm>
          <a:prstGeom prst="rect">
            <a:avLst/>
          </a:prstGeom>
          <a:noFill/>
          <a:ln/>
        </p:spPr>
        <p:txBody>
          <a:bodyPr wrap="square" lIns="25400" tIns="25400" rIns="25400" bIns="25400" rtlCol="0" anchor="t">
            <a:normAutofit/>
          </a:bodyPr>
          <a:lstStyle/>
          <a:p>
            <a:pPr marL="0" indent="0" algn="ctr">
              <a:buNone/>
            </a:pPr>
            <a:r>
              <a:rPr lang="en-US" sz="1950" b="1" dirty="0">
                <a:solidFill>
                  <a:srgbClr val="56627A"/>
                </a:solidFill>
                <a:latin typeface="Open Sans" pitchFamily="34" charset="0"/>
                <a:ea typeface="Open Sans" pitchFamily="34" charset="-122"/>
                <a:cs typeface="Open Sans" pitchFamily="34" charset="-120"/>
              </a:rPr>
              <a:t>FY25</a:t>
            </a:r>
            <a:endParaRPr lang="en-US" sz="1950" dirty="0"/>
          </a:p>
        </p:txBody>
      </p:sp>
      <p:sp>
        <p:nvSpPr>
          <p:cNvPr id="40" name="Text 38"/>
          <p:cNvSpPr/>
          <p:nvPr/>
        </p:nvSpPr>
        <p:spPr>
          <a:xfrm>
            <a:off x="15512765" y="8801100"/>
            <a:ext cx="1709961" cy="381000"/>
          </a:xfrm>
          <a:prstGeom prst="rect">
            <a:avLst/>
          </a:prstGeom>
          <a:noFill/>
          <a:ln/>
        </p:spPr>
        <p:txBody>
          <a:bodyPr wrap="square" lIns="25400" tIns="25400" rIns="25400" bIns="25400" rtlCol="0" anchor="t">
            <a:normAutofit/>
          </a:bodyPr>
          <a:lstStyle/>
          <a:p>
            <a:pPr marL="0" indent="0" algn="ctr">
              <a:buNone/>
            </a:pPr>
            <a:r>
              <a:rPr lang="en-US" sz="1950" b="1" dirty="0">
                <a:solidFill>
                  <a:srgbClr val="0A357C"/>
                </a:solidFill>
                <a:latin typeface="Open Sans" pitchFamily="34" charset="0"/>
                <a:ea typeface="Open Sans" pitchFamily="34" charset="-122"/>
                <a:cs typeface="Open Sans" pitchFamily="34" charset="-120"/>
              </a:rPr>
              <a:t>FY26</a:t>
            </a:r>
            <a:endParaRPr lang="en-US" sz="1950" dirty="0"/>
          </a:p>
        </p:txBody>
      </p:sp>
      <p:pic>
        <p:nvPicPr>
          <p:cNvPr id="41" name="Image 0" descr="preencoded.png"/>
          <p:cNvPicPr>
            <a:picLocks noChangeAspect="1"/>
          </p:cNvPicPr>
          <p:nvPr/>
        </p:nvPicPr>
        <p:blipFill>
          <a:blip r:embed="rId3"/>
          <a:stretch>
            <a:fillRect/>
          </a:stretch>
        </p:blipFill>
        <p:spPr>
          <a:xfrm>
            <a:off x="1066800" y="9410700"/>
            <a:ext cx="486966" cy="419100"/>
          </a:xfrm>
          <a:prstGeom prst="rect">
            <a:avLst/>
          </a:prstGeom>
        </p:spPr>
      </p:pic>
      <p:sp>
        <p:nvSpPr>
          <p:cNvPr id="42" name="Text 39"/>
          <p:cNvSpPr/>
          <p:nvPr/>
        </p:nvSpPr>
        <p:spPr>
          <a:xfrm>
            <a:off x="16981438" y="9477375"/>
            <a:ext cx="315962" cy="323850"/>
          </a:xfrm>
          <a:prstGeom prst="rect">
            <a:avLst/>
          </a:prstGeom>
          <a:noFill/>
          <a:ln/>
        </p:spPr>
        <p:txBody>
          <a:bodyPr wrap="square" lIns="25400" tIns="25400" rIns="25400" bIns="25400" rtlCol="0" anchor="t">
            <a:normAutofit/>
          </a:bodyPr>
          <a:lstStyle/>
          <a:p>
            <a:pPr marL="0" indent="0" algn="l">
              <a:buNone/>
            </a:pPr>
            <a:r>
              <a:rPr lang="en-US" sz="1650" b="1" dirty="0">
                <a:solidFill>
                  <a:srgbClr val="8A93A6"/>
                </a:solidFill>
                <a:latin typeface="Open Sans" pitchFamily="34" charset="0"/>
                <a:ea typeface="Open Sans" pitchFamily="34" charset="-122"/>
                <a:cs typeface="Open Sans" pitchFamily="34" charset="-120"/>
              </a:rPr>
              <a:t>26</a:t>
            </a:r>
            <a:endParaRPr lang="en-US" sz="165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066800" y="762000"/>
            <a:ext cx="17769840" cy="390525"/>
          </a:xfrm>
          <a:prstGeom prst="rect">
            <a:avLst/>
          </a:prstGeom>
          <a:noFill/>
          <a:ln/>
        </p:spPr>
        <p:txBody>
          <a:bodyPr wrap="square" lIns="25400" tIns="25400" rIns="25400" bIns="25400" rtlCol="0" anchor="t">
            <a:normAutofit/>
          </a:bodyPr>
          <a:lstStyle/>
          <a:p>
            <a:pPr marL="0" indent="0" algn="l">
              <a:buNone/>
            </a:pPr>
            <a:r>
              <a:rPr lang="en-US" sz="2025" b="1" dirty="0">
                <a:solidFill>
                  <a:srgbClr val="618F6D"/>
                </a:solidFill>
                <a:latin typeface="Open Sans" pitchFamily="34" charset="0"/>
                <a:ea typeface="Open Sans" pitchFamily="34" charset="-122"/>
                <a:cs typeface="Open Sans" pitchFamily="34" charset="-120"/>
              </a:rPr>
              <a:t>Strong performance from Group companies with profits up 42.1%</a:t>
            </a:r>
            <a:endParaRPr lang="en-US" sz="2025" dirty="0"/>
          </a:p>
        </p:txBody>
      </p:sp>
      <p:sp>
        <p:nvSpPr>
          <p:cNvPr id="3" name="Text 1"/>
          <p:cNvSpPr/>
          <p:nvPr/>
        </p:nvSpPr>
        <p:spPr>
          <a:xfrm>
            <a:off x="1066800" y="1247775"/>
            <a:ext cx="17769840" cy="762000"/>
          </a:xfrm>
          <a:prstGeom prst="rect">
            <a:avLst/>
          </a:prstGeom>
          <a:noFill/>
          <a:ln/>
        </p:spPr>
        <p:txBody>
          <a:bodyPr wrap="square" lIns="25400" tIns="25400" rIns="25400" bIns="25400" rtlCol="0" anchor="t">
            <a:normAutofit/>
          </a:bodyPr>
          <a:lstStyle/>
          <a:p>
            <a:pPr marL="0" indent="0" algn="l">
              <a:buNone/>
            </a:pPr>
            <a:r>
              <a:rPr lang="en-US" sz="4200" b="1" kern="0" spc="-84" dirty="0">
                <a:solidFill>
                  <a:srgbClr val="0A357C"/>
                </a:solidFill>
                <a:latin typeface="Open Sans" pitchFamily="34" charset="0"/>
                <a:ea typeface="Open Sans" pitchFamily="34" charset="-122"/>
                <a:cs typeface="Open Sans" pitchFamily="34" charset="-120"/>
              </a:rPr>
              <a:t>Subsidiary and joint venture companies</a:t>
            </a:r>
            <a:endParaRPr lang="en-US" sz="4200" dirty="0"/>
          </a:p>
        </p:txBody>
      </p:sp>
      <p:sp>
        <p:nvSpPr>
          <p:cNvPr id="4" name="Shape 2"/>
          <p:cNvSpPr/>
          <p:nvPr/>
        </p:nvSpPr>
        <p:spPr>
          <a:xfrm>
            <a:off x="1066800" y="2105025"/>
            <a:ext cx="16154400" cy="28575"/>
          </a:xfrm>
          <a:prstGeom prst="rect">
            <a:avLst/>
          </a:prstGeom>
          <a:solidFill>
            <a:srgbClr val="DBF0EC"/>
          </a:solidFill>
          <a:ln/>
        </p:spPr>
        <p:txBody>
          <a:bodyPr/>
          <a:lstStyle/>
          <a:p>
            <a:endParaRPr lang="en-NZ"/>
          </a:p>
        </p:txBody>
      </p:sp>
      <p:sp>
        <p:nvSpPr>
          <p:cNvPr id="5" name="Shape 3"/>
          <p:cNvSpPr/>
          <p:nvPr/>
        </p:nvSpPr>
        <p:spPr>
          <a:xfrm>
            <a:off x="1066800" y="2476500"/>
            <a:ext cx="9906000" cy="6505575"/>
          </a:xfrm>
          <a:prstGeom prst="roundRect">
            <a:avLst>
              <a:gd name="adj" fmla="val 1757"/>
            </a:avLst>
          </a:prstGeom>
          <a:ln w="9525">
            <a:solidFill>
              <a:srgbClr val="DCE3E8"/>
            </a:solidFill>
            <a:prstDash val="solid"/>
          </a:ln>
        </p:spPr>
        <p:txBody>
          <a:bodyPr/>
          <a:lstStyle/>
          <a:p>
            <a:endParaRPr lang="en-NZ"/>
          </a:p>
        </p:txBody>
      </p:sp>
      <p:sp>
        <p:nvSpPr>
          <p:cNvPr id="6" name="Shape 4"/>
          <p:cNvSpPr/>
          <p:nvPr/>
        </p:nvSpPr>
        <p:spPr>
          <a:xfrm>
            <a:off x="1076325" y="2486025"/>
            <a:ext cx="9886950" cy="1028700"/>
          </a:xfrm>
          <a:prstGeom prst="rect">
            <a:avLst/>
          </a:prstGeom>
          <a:solidFill>
            <a:srgbClr val="0A357C"/>
          </a:solidFill>
          <a:ln/>
        </p:spPr>
        <p:txBody>
          <a:bodyPr/>
          <a:lstStyle/>
          <a:p>
            <a:endParaRPr lang="en-NZ"/>
          </a:p>
        </p:txBody>
      </p:sp>
      <p:sp>
        <p:nvSpPr>
          <p:cNvPr id="7" name="Text 5"/>
          <p:cNvSpPr/>
          <p:nvPr/>
        </p:nvSpPr>
        <p:spPr>
          <a:xfrm>
            <a:off x="6010275" y="2676525"/>
            <a:ext cx="1352550" cy="685800"/>
          </a:xfrm>
          <a:prstGeom prst="rect">
            <a:avLst/>
          </a:prstGeom>
          <a:noFill/>
          <a:ln/>
        </p:spPr>
        <p:txBody>
          <a:bodyPr wrap="square" lIns="25400" tIns="25400" rIns="25400" bIns="25400" rtlCol="0" anchor="t">
            <a:normAutofit/>
          </a:bodyPr>
          <a:lstStyle/>
          <a:p>
            <a:pPr marL="0" indent="0" algn="r">
              <a:buNone/>
            </a:pPr>
            <a:r>
              <a:rPr lang="en-US" sz="1875" b="1" dirty="0">
                <a:solidFill>
                  <a:srgbClr val="FFFFFF"/>
                </a:solidFill>
                <a:latin typeface="Open Sans" pitchFamily="34" charset="0"/>
                <a:ea typeface="Open Sans" pitchFamily="34" charset="-122"/>
                <a:cs typeface="Open Sans" pitchFamily="34" charset="-120"/>
              </a:rPr>
              <a:t>FY26 </a:t>
            </a:r>
          </a:p>
          <a:p>
            <a:pPr marL="0" indent="0" algn="r">
              <a:buNone/>
            </a:pPr>
            <a:r>
              <a:rPr lang="en-US" sz="1875" b="1" dirty="0">
                <a:solidFill>
                  <a:srgbClr val="FFFFFF"/>
                </a:solidFill>
                <a:latin typeface="Open Sans" pitchFamily="34" charset="0"/>
                <a:ea typeface="Open Sans" pitchFamily="34" charset="-122"/>
                <a:cs typeface="Open Sans" pitchFamily="34" charset="-120"/>
              </a:rPr>
              <a:t>$000</a:t>
            </a:r>
            <a:endParaRPr lang="en-US" sz="1875" dirty="0"/>
          </a:p>
        </p:txBody>
      </p:sp>
      <p:sp>
        <p:nvSpPr>
          <p:cNvPr id="8" name="Text 6"/>
          <p:cNvSpPr/>
          <p:nvPr/>
        </p:nvSpPr>
        <p:spPr>
          <a:xfrm>
            <a:off x="7629525" y="2676525"/>
            <a:ext cx="1352550" cy="685800"/>
          </a:xfrm>
          <a:prstGeom prst="rect">
            <a:avLst/>
          </a:prstGeom>
          <a:noFill/>
          <a:ln/>
        </p:spPr>
        <p:txBody>
          <a:bodyPr wrap="square" lIns="25400" tIns="25400" rIns="25400" bIns="25400" rtlCol="0" anchor="t">
            <a:normAutofit/>
          </a:bodyPr>
          <a:lstStyle/>
          <a:p>
            <a:pPr marL="0" indent="0" algn="r">
              <a:buNone/>
            </a:pPr>
            <a:r>
              <a:rPr lang="en-US" sz="1875" b="1" dirty="0">
                <a:solidFill>
                  <a:srgbClr val="FFFFFF"/>
                </a:solidFill>
                <a:latin typeface="Open Sans" pitchFamily="34" charset="0"/>
                <a:ea typeface="Open Sans" pitchFamily="34" charset="-122"/>
                <a:cs typeface="Open Sans" pitchFamily="34" charset="-120"/>
              </a:rPr>
              <a:t>FY25 </a:t>
            </a:r>
          </a:p>
          <a:p>
            <a:pPr marL="0" indent="0" algn="r">
              <a:buNone/>
            </a:pPr>
            <a:r>
              <a:rPr lang="en-US" sz="1875" b="1" dirty="0">
                <a:solidFill>
                  <a:srgbClr val="FFFFFF"/>
                </a:solidFill>
                <a:latin typeface="Open Sans" pitchFamily="34" charset="0"/>
                <a:ea typeface="Open Sans" pitchFamily="34" charset="-122"/>
                <a:cs typeface="Open Sans" pitchFamily="34" charset="-120"/>
              </a:rPr>
              <a:t>$000</a:t>
            </a:r>
            <a:endParaRPr lang="en-US" sz="1875" dirty="0"/>
          </a:p>
        </p:txBody>
      </p:sp>
      <p:sp>
        <p:nvSpPr>
          <p:cNvPr id="9" name="Text 7"/>
          <p:cNvSpPr/>
          <p:nvPr/>
        </p:nvSpPr>
        <p:spPr>
          <a:xfrm>
            <a:off x="9248775" y="2676525"/>
            <a:ext cx="1466850" cy="685800"/>
          </a:xfrm>
          <a:prstGeom prst="rect">
            <a:avLst/>
          </a:prstGeom>
          <a:noFill/>
          <a:ln/>
        </p:spPr>
        <p:txBody>
          <a:bodyPr wrap="square" lIns="25400" tIns="25400" rIns="25400" bIns="25400" rtlCol="0" anchor="t">
            <a:normAutofit/>
          </a:bodyPr>
          <a:lstStyle/>
          <a:p>
            <a:pPr marL="0" indent="0" algn="r">
              <a:buNone/>
            </a:pPr>
            <a:r>
              <a:rPr lang="en-US" sz="1875" b="1" dirty="0">
                <a:solidFill>
                  <a:srgbClr val="FFFFFF"/>
                </a:solidFill>
                <a:latin typeface="Open Sans" pitchFamily="34" charset="0"/>
                <a:ea typeface="Open Sans" pitchFamily="34" charset="-122"/>
                <a:cs typeface="Open Sans" pitchFamily="34" charset="-120"/>
              </a:rPr>
              <a:t>Movement $000</a:t>
            </a:r>
            <a:endParaRPr lang="en-US" sz="1875" dirty="0"/>
          </a:p>
        </p:txBody>
      </p:sp>
      <p:sp>
        <p:nvSpPr>
          <p:cNvPr id="10" name="Shape 8"/>
          <p:cNvSpPr/>
          <p:nvPr/>
        </p:nvSpPr>
        <p:spPr>
          <a:xfrm>
            <a:off x="1076325" y="4181475"/>
            <a:ext cx="9886950" cy="9525"/>
          </a:xfrm>
          <a:prstGeom prst="rect">
            <a:avLst/>
          </a:prstGeom>
          <a:solidFill>
            <a:srgbClr val="EAF0F2"/>
          </a:solidFill>
          <a:ln/>
        </p:spPr>
        <p:txBody>
          <a:bodyPr/>
          <a:lstStyle/>
          <a:p>
            <a:endParaRPr lang="en-NZ"/>
          </a:p>
        </p:txBody>
      </p:sp>
      <p:sp>
        <p:nvSpPr>
          <p:cNvPr id="11" name="Text 9"/>
          <p:cNvSpPr/>
          <p:nvPr/>
        </p:nvSpPr>
        <p:spPr>
          <a:xfrm>
            <a:off x="1323975" y="3686175"/>
            <a:ext cx="4488561" cy="361950"/>
          </a:xfrm>
          <a:prstGeom prst="rect">
            <a:avLst/>
          </a:prstGeom>
          <a:noFill/>
          <a:ln/>
        </p:spPr>
        <p:txBody>
          <a:bodyPr wrap="square" lIns="25400" tIns="25400" rIns="25400" bIns="25400" rtlCol="0" anchor="t">
            <a:normAutofit/>
          </a:bodyPr>
          <a:lstStyle/>
          <a:p>
            <a:pPr marL="0" indent="0" algn="l">
              <a:buNone/>
            </a:pPr>
            <a:r>
              <a:rPr lang="en-US" sz="1875" dirty="0">
                <a:solidFill>
                  <a:srgbClr val="2C3A57"/>
                </a:solidFill>
                <a:latin typeface="Open Sans" pitchFamily="34" charset="0"/>
                <a:ea typeface="Open Sans" pitchFamily="34" charset="-122"/>
                <a:cs typeface="Open Sans" pitchFamily="34" charset="-120"/>
              </a:rPr>
              <a:t>Quality Marshalling</a:t>
            </a:r>
            <a:endParaRPr lang="en-US" sz="1875" dirty="0"/>
          </a:p>
        </p:txBody>
      </p:sp>
      <p:sp>
        <p:nvSpPr>
          <p:cNvPr id="12" name="Text 10"/>
          <p:cNvSpPr/>
          <p:nvPr/>
        </p:nvSpPr>
        <p:spPr>
          <a:xfrm>
            <a:off x="6010275" y="3686175"/>
            <a:ext cx="1352550" cy="361950"/>
          </a:xfrm>
          <a:prstGeom prst="rect">
            <a:avLst/>
          </a:prstGeom>
          <a:noFill/>
          <a:ln/>
        </p:spPr>
        <p:txBody>
          <a:bodyPr wrap="square" lIns="25400" tIns="25400" rIns="25400" bIns="25400" rtlCol="0" anchor="t">
            <a:normAutofit/>
          </a:bodyPr>
          <a:lstStyle/>
          <a:p>
            <a:pPr marL="0" indent="0" algn="r">
              <a:buNone/>
            </a:pPr>
            <a:r>
              <a:rPr lang="en-US" sz="1875" dirty="0">
                <a:solidFill>
                  <a:srgbClr val="2C3A57"/>
                </a:solidFill>
                <a:latin typeface="Open Sans" pitchFamily="34" charset="0"/>
                <a:ea typeface="Open Sans" pitchFamily="34" charset="-122"/>
                <a:cs typeface="Open Sans" pitchFamily="34" charset="-120"/>
              </a:rPr>
              <a:t>3,690</a:t>
            </a:r>
            <a:endParaRPr lang="en-US" sz="1875" dirty="0"/>
          </a:p>
        </p:txBody>
      </p:sp>
      <p:sp>
        <p:nvSpPr>
          <p:cNvPr id="13" name="Text 11"/>
          <p:cNvSpPr/>
          <p:nvPr/>
        </p:nvSpPr>
        <p:spPr>
          <a:xfrm>
            <a:off x="7629525" y="3686175"/>
            <a:ext cx="1352550" cy="361950"/>
          </a:xfrm>
          <a:prstGeom prst="rect">
            <a:avLst/>
          </a:prstGeom>
          <a:noFill/>
          <a:ln/>
        </p:spPr>
        <p:txBody>
          <a:bodyPr wrap="square" lIns="25400" tIns="25400" rIns="25400" bIns="25400" rtlCol="0" anchor="t">
            <a:normAutofit/>
          </a:bodyPr>
          <a:lstStyle/>
          <a:p>
            <a:pPr marL="0" indent="0" algn="r">
              <a:buNone/>
            </a:pPr>
            <a:r>
              <a:rPr lang="en-US" sz="1875" dirty="0">
                <a:solidFill>
                  <a:srgbClr val="2C3A57"/>
                </a:solidFill>
                <a:latin typeface="Open Sans" pitchFamily="34" charset="0"/>
                <a:ea typeface="Open Sans" pitchFamily="34" charset="-122"/>
                <a:cs typeface="Open Sans" pitchFamily="34" charset="-120"/>
              </a:rPr>
              <a:t>3,429</a:t>
            </a:r>
            <a:endParaRPr lang="en-US" sz="1875" dirty="0"/>
          </a:p>
        </p:txBody>
      </p:sp>
      <p:sp>
        <p:nvSpPr>
          <p:cNvPr id="14" name="Text 12"/>
          <p:cNvSpPr/>
          <p:nvPr/>
        </p:nvSpPr>
        <p:spPr>
          <a:xfrm>
            <a:off x="9248775" y="3686175"/>
            <a:ext cx="1466850" cy="361950"/>
          </a:xfrm>
          <a:prstGeom prst="rect">
            <a:avLst/>
          </a:prstGeom>
          <a:noFill/>
          <a:ln/>
        </p:spPr>
        <p:txBody>
          <a:bodyPr wrap="square" lIns="25400" tIns="25400" rIns="25400" bIns="25400" rtlCol="0" anchor="t">
            <a:normAutofit/>
          </a:bodyPr>
          <a:lstStyle/>
          <a:p>
            <a:pPr marL="0" indent="0" algn="r">
              <a:buNone/>
            </a:pPr>
            <a:r>
              <a:rPr lang="en-US" sz="1875" b="1" dirty="0">
                <a:solidFill>
                  <a:srgbClr val="618F6D"/>
                </a:solidFill>
                <a:latin typeface="Open Sans" pitchFamily="34" charset="0"/>
                <a:ea typeface="Open Sans" pitchFamily="34" charset="-122"/>
                <a:cs typeface="Open Sans" pitchFamily="34" charset="-120"/>
              </a:rPr>
              <a:t>261</a:t>
            </a:r>
            <a:endParaRPr lang="en-US" sz="1875" dirty="0"/>
          </a:p>
        </p:txBody>
      </p:sp>
      <p:sp>
        <p:nvSpPr>
          <p:cNvPr id="15" name="Shape 13"/>
          <p:cNvSpPr/>
          <p:nvPr/>
        </p:nvSpPr>
        <p:spPr>
          <a:xfrm>
            <a:off x="1076325" y="4191000"/>
            <a:ext cx="9886950" cy="676275"/>
          </a:xfrm>
          <a:prstGeom prst="rect">
            <a:avLst/>
          </a:prstGeom>
          <a:solidFill>
            <a:srgbClr val="F4FAF9"/>
          </a:solidFill>
          <a:ln/>
        </p:spPr>
        <p:txBody>
          <a:bodyPr/>
          <a:lstStyle/>
          <a:p>
            <a:endParaRPr lang="en-NZ"/>
          </a:p>
        </p:txBody>
      </p:sp>
      <p:sp>
        <p:nvSpPr>
          <p:cNvPr id="16" name="Shape 14"/>
          <p:cNvSpPr/>
          <p:nvPr/>
        </p:nvSpPr>
        <p:spPr>
          <a:xfrm>
            <a:off x="1076325" y="4857750"/>
            <a:ext cx="9886950" cy="9525"/>
          </a:xfrm>
          <a:prstGeom prst="rect">
            <a:avLst/>
          </a:prstGeom>
          <a:solidFill>
            <a:srgbClr val="EAF0F2"/>
          </a:solidFill>
          <a:ln/>
        </p:spPr>
        <p:txBody>
          <a:bodyPr/>
          <a:lstStyle/>
          <a:p>
            <a:endParaRPr lang="en-NZ"/>
          </a:p>
        </p:txBody>
      </p:sp>
      <p:sp>
        <p:nvSpPr>
          <p:cNvPr id="17" name="Text 15"/>
          <p:cNvSpPr/>
          <p:nvPr/>
        </p:nvSpPr>
        <p:spPr>
          <a:xfrm>
            <a:off x="1323975" y="4362450"/>
            <a:ext cx="4488561" cy="361950"/>
          </a:xfrm>
          <a:prstGeom prst="rect">
            <a:avLst/>
          </a:prstGeom>
          <a:noFill/>
          <a:ln/>
        </p:spPr>
        <p:txBody>
          <a:bodyPr wrap="square" lIns="25400" tIns="25400" rIns="25400" bIns="25400" rtlCol="0" anchor="t">
            <a:normAutofit/>
          </a:bodyPr>
          <a:lstStyle/>
          <a:p>
            <a:pPr marL="0" indent="0" algn="l">
              <a:buNone/>
            </a:pPr>
            <a:r>
              <a:rPr lang="en-US" sz="1875" dirty="0">
                <a:solidFill>
                  <a:srgbClr val="2C3A57"/>
                </a:solidFill>
                <a:latin typeface="Open Sans" pitchFamily="34" charset="0"/>
                <a:ea typeface="Open Sans" pitchFamily="34" charset="-122"/>
                <a:cs typeface="Open Sans" pitchFamily="34" charset="-120"/>
              </a:rPr>
              <a:t>Timaru Container Terminal</a:t>
            </a:r>
            <a:endParaRPr lang="en-US" sz="1875" dirty="0"/>
          </a:p>
        </p:txBody>
      </p:sp>
      <p:sp>
        <p:nvSpPr>
          <p:cNvPr id="18" name="Text 16"/>
          <p:cNvSpPr/>
          <p:nvPr/>
        </p:nvSpPr>
        <p:spPr>
          <a:xfrm>
            <a:off x="6010275" y="4362450"/>
            <a:ext cx="1352550" cy="361950"/>
          </a:xfrm>
          <a:prstGeom prst="rect">
            <a:avLst/>
          </a:prstGeom>
          <a:noFill/>
          <a:ln/>
        </p:spPr>
        <p:txBody>
          <a:bodyPr wrap="square" lIns="25400" tIns="25400" rIns="25400" bIns="25400" rtlCol="0" anchor="t">
            <a:normAutofit/>
          </a:bodyPr>
          <a:lstStyle/>
          <a:p>
            <a:pPr marL="0" indent="0" algn="r">
              <a:buNone/>
            </a:pPr>
            <a:r>
              <a:rPr lang="en-US" sz="1875" dirty="0">
                <a:solidFill>
                  <a:srgbClr val="2C3A57"/>
                </a:solidFill>
                <a:latin typeface="Open Sans" pitchFamily="34" charset="0"/>
                <a:ea typeface="Open Sans" pitchFamily="34" charset="-122"/>
                <a:cs typeface="Open Sans" pitchFamily="34" charset="-120"/>
              </a:rPr>
              <a:t>1,331</a:t>
            </a:r>
            <a:endParaRPr lang="en-US" sz="1875" dirty="0"/>
          </a:p>
        </p:txBody>
      </p:sp>
      <p:sp>
        <p:nvSpPr>
          <p:cNvPr id="19" name="Text 17"/>
          <p:cNvSpPr/>
          <p:nvPr/>
        </p:nvSpPr>
        <p:spPr>
          <a:xfrm>
            <a:off x="7629525" y="4362450"/>
            <a:ext cx="1352550" cy="361950"/>
          </a:xfrm>
          <a:prstGeom prst="rect">
            <a:avLst/>
          </a:prstGeom>
          <a:noFill/>
          <a:ln/>
        </p:spPr>
        <p:txBody>
          <a:bodyPr wrap="square" lIns="25400" tIns="25400" rIns="25400" bIns="25400" rtlCol="0" anchor="t">
            <a:normAutofit/>
          </a:bodyPr>
          <a:lstStyle/>
          <a:p>
            <a:pPr marL="0" indent="0" algn="r">
              <a:buNone/>
            </a:pPr>
            <a:r>
              <a:rPr lang="en-US" sz="1875" dirty="0">
                <a:solidFill>
                  <a:srgbClr val="2C3A57"/>
                </a:solidFill>
                <a:latin typeface="Open Sans" pitchFamily="34" charset="0"/>
                <a:ea typeface="Open Sans" pitchFamily="34" charset="-122"/>
                <a:cs typeface="Open Sans" pitchFamily="34" charset="-120"/>
              </a:rPr>
              <a:t>578</a:t>
            </a:r>
            <a:endParaRPr lang="en-US" sz="1875" dirty="0"/>
          </a:p>
        </p:txBody>
      </p:sp>
      <p:sp>
        <p:nvSpPr>
          <p:cNvPr id="20" name="Text 18"/>
          <p:cNvSpPr/>
          <p:nvPr/>
        </p:nvSpPr>
        <p:spPr>
          <a:xfrm>
            <a:off x="9248775" y="4362450"/>
            <a:ext cx="1466850" cy="361950"/>
          </a:xfrm>
          <a:prstGeom prst="rect">
            <a:avLst/>
          </a:prstGeom>
          <a:noFill/>
          <a:ln/>
        </p:spPr>
        <p:txBody>
          <a:bodyPr wrap="square" lIns="25400" tIns="25400" rIns="25400" bIns="25400" rtlCol="0" anchor="t">
            <a:normAutofit/>
          </a:bodyPr>
          <a:lstStyle/>
          <a:p>
            <a:pPr marL="0" indent="0" algn="r">
              <a:buNone/>
            </a:pPr>
            <a:r>
              <a:rPr lang="en-US" sz="1875" b="1" dirty="0">
                <a:solidFill>
                  <a:srgbClr val="618F6D"/>
                </a:solidFill>
                <a:latin typeface="Open Sans" pitchFamily="34" charset="0"/>
                <a:ea typeface="Open Sans" pitchFamily="34" charset="-122"/>
                <a:cs typeface="Open Sans" pitchFamily="34" charset="-120"/>
              </a:rPr>
              <a:t>753</a:t>
            </a:r>
            <a:endParaRPr lang="en-US" sz="1875" dirty="0"/>
          </a:p>
        </p:txBody>
      </p:sp>
      <p:sp>
        <p:nvSpPr>
          <p:cNvPr id="21" name="Shape 19"/>
          <p:cNvSpPr/>
          <p:nvPr/>
        </p:nvSpPr>
        <p:spPr>
          <a:xfrm>
            <a:off x="1076325" y="5534025"/>
            <a:ext cx="9886950" cy="9525"/>
          </a:xfrm>
          <a:prstGeom prst="rect">
            <a:avLst/>
          </a:prstGeom>
          <a:solidFill>
            <a:srgbClr val="EAF0F2"/>
          </a:solidFill>
          <a:ln/>
        </p:spPr>
        <p:txBody>
          <a:bodyPr/>
          <a:lstStyle/>
          <a:p>
            <a:endParaRPr lang="en-NZ"/>
          </a:p>
        </p:txBody>
      </p:sp>
      <p:sp>
        <p:nvSpPr>
          <p:cNvPr id="22" name="Text 20"/>
          <p:cNvSpPr/>
          <p:nvPr/>
        </p:nvSpPr>
        <p:spPr>
          <a:xfrm>
            <a:off x="1323975" y="5038725"/>
            <a:ext cx="4488561" cy="361950"/>
          </a:xfrm>
          <a:prstGeom prst="rect">
            <a:avLst/>
          </a:prstGeom>
          <a:noFill/>
          <a:ln/>
        </p:spPr>
        <p:txBody>
          <a:bodyPr wrap="square" lIns="25400" tIns="25400" rIns="25400" bIns="25400" rtlCol="0" anchor="t">
            <a:normAutofit/>
          </a:bodyPr>
          <a:lstStyle/>
          <a:p>
            <a:pPr marL="0" indent="0" algn="l">
              <a:buNone/>
            </a:pPr>
            <a:r>
              <a:rPr lang="en-US" sz="1875" dirty="0">
                <a:solidFill>
                  <a:srgbClr val="2C3A57"/>
                </a:solidFill>
                <a:latin typeface="Open Sans" pitchFamily="34" charset="0"/>
                <a:ea typeface="Open Sans" pitchFamily="34" charset="-122"/>
                <a:cs typeface="Open Sans" pitchFamily="34" charset="-120"/>
              </a:rPr>
              <a:t>PrimePort Timaru</a:t>
            </a:r>
            <a:endParaRPr lang="en-US" sz="1875" dirty="0"/>
          </a:p>
        </p:txBody>
      </p:sp>
      <p:sp>
        <p:nvSpPr>
          <p:cNvPr id="23" name="Text 21"/>
          <p:cNvSpPr/>
          <p:nvPr/>
        </p:nvSpPr>
        <p:spPr>
          <a:xfrm>
            <a:off x="6010275" y="5038725"/>
            <a:ext cx="1352550" cy="361950"/>
          </a:xfrm>
          <a:prstGeom prst="rect">
            <a:avLst/>
          </a:prstGeom>
          <a:noFill/>
          <a:ln/>
        </p:spPr>
        <p:txBody>
          <a:bodyPr wrap="square" lIns="25400" tIns="25400" rIns="25400" bIns="25400" rtlCol="0" anchor="t">
            <a:normAutofit/>
          </a:bodyPr>
          <a:lstStyle/>
          <a:p>
            <a:pPr marL="0" indent="0" algn="r">
              <a:buNone/>
            </a:pPr>
            <a:r>
              <a:rPr lang="en-US" sz="1875" dirty="0">
                <a:solidFill>
                  <a:srgbClr val="2C3A57"/>
                </a:solidFill>
                <a:latin typeface="Open Sans" pitchFamily="34" charset="0"/>
                <a:ea typeface="Open Sans" pitchFamily="34" charset="-122"/>
                <a:cs typeface="Open Sans" pitchFamily="34" charset="-120"/>
              </a:rPr>
              <a:t>2,484</a:t>
            </a:r>
            <a:endParaRPr lang="en-US" sz="1875" dirty="0"/>
          </a:p>
        </p:txBody>
      </p:sp>
      <p:sp>
        <p:nvSpPr>
          <p:cNvPr id="24" name="Text 22"/>
          <p:cNvSpPr/>
          <p:nvPr/>
        </p:nvSpPr>
        <p:spPr>
          <a:xfrm>
            <a:off x="7629525" y="5038725"/>
            <a:ext cx="1352550" cy="361950"/>
          </a:xfrm>
          <a:prstGeom prst="rect">
            <a:avLst/>
          </a:prstGeom>
          <a:noFill/>
          <a:ln/>
        </p:spPr>
        <p:txBody>
          <a:bodyPr wrap="square" lIns="25400" tIns="25400" rIns="25400" bIns="25400" rtlCol="0" anchor="t">
            <a:normAutofit/>
          </a:bodyPr>
          <a:lstStyle/>
          <a:p>
            <a:pPr marL="0" indent="0" algn="r">
              <a:buNone/>
            </a:pPr>
            <a:r>
              <a:rPr lang="en-US" sz="1875" dirty="0">
                <a:solidFill>
                  <a:srgbClr val="2C3A57"/>
                </a:solidFill>
                <a:latin typeface="Open Sans" pitchFamily="34" charset="0"/>
                <a:ea typeface="Open Sans" pitchFamily="34" charset="-122"/>
                <a:cs typeface="Open Sans" pitchFamily="34" charset="-120"/>
              </a:rPr>
              <a:t>1,464</a:t>
            </a:r>
            <a:endParaRPr lang="en-US" sz="1875" dirty="0"/>
          </a:p>
        </p:txBody>
      </p:sp>
      <p:sp>
        <p:nvSpPr>
          <p:cNvPr id="25" name="Text 23"/>
          <p:cNvSpPr/>
          <p:nvPr/>
        </p:nvSpPr>
        <p:spPr>
          <a:xfrm>
            <a:off x="9248775" y="5038725"/>
            <a:ext cx="1466850" cy="361950"/>
          </a:xfrm>
          <a:prstGeom prst="rect">
            <a:avLst/>
          </a:prstGeom>
          <a:noFill/>
          <a:ln/>
        </p:spPr>
        <p:txBody>
          <a:bodyPr wrap="square" lIns="25400" tIns="25400" rIns="25400" bIns="25400" rtlCol="0" anchor="t">
            <a:normAutofit/>
          </a:bodyPr>
          <a:lstStyle/>
          <a:p>
            <a:pPr marL="0" indent="0" algn="r">
              <a:buNone/>
            </a:pPr>
            <a:r>
              <a:rPr lang="en-US" sz="1875" b="1" dirty="0">
                <a:solidFill>
                  <a:srgbClr val="618F6D"/>
                </a:solidFill>
                <a:latin typeface="Open Sans" pitchFamily="34" charset="0"/>
                <a:ea typeface="Open Sans" pitchFamily="34" charset="-122"/>
                <a:cs typeface="Open Sans" pitchFamily="34" charset="-120"/>
              </a:rPr>
              <a:t>1,020</a:t>
            </a:r>
            <a:endParaRPr lang="en-US" sz="1875" dirty="0"/>
          </a:p>
        </p:txBody>
      </p:sp>
      <p:sp>
        <p:nvSpPr>
          <p:cNvPr id="26" name="Shape 24"/>
          <p:cNvSpPr/>
          <p:nvPr/>
        </p:nvSpPr>
        <p:spPr>
          <a:xfrm>
            <a:off x="1076325" y="5543550"/>
            <a:ext cx="9886950" cy="676275"/>
          </a:xfrm>
          <a:prstGeom prst="rect">
            <a:avLst/>
          </a:prstGeom>
          <a:solidFill>
            <a:srgbClr val="F4FAF9"/>
          </a:solidFill>
          <a:ln/>
        </p:spPr>
        <p:txBody>
          <a:bodyPr/>
          <a:lstStyle/>
          <a:p>
            <a:endParaRPr lang="en-NZ"/>
          </a:p>
        </p:txBody>
      </p:sp>
      <p:sp>
        <p:nvSpPr>
          <p:cNvPr id="27" name="Shape 25"/>
          <p:cNvSpPr/>
          <p:nvPr/>
        </p:nvSpPr>
        <p:spPr>
          <a:xfrm>
            <a:off x="1076325" y="6210300"/>
            <a:ext cx="9886950" cy="9525"/>
          </a:xfrm>
          <a:prstGeom prst="rect">
            <a:avLst/>
          </a:prstGeom>
          <a:solidFill>
            <a:srgbClr val="EAF0F2"/>
          </a:solidFill>
          <a:ln/>
        </p:spPr>
        <p:txBody>
          <a:bodyPr/>
          <a:lstStyle/>
          <a:p>
            <a:endParaRPr lang="en-NZ"/>
          </a:p>
        </p:txBody>
      </p:sp>
      <p:sp>
        <p:nvSpPr>
          <p:cNvPr id="28" name="Text 26"/>
          <p:cNvSpPr/>
          <p:nvPr/>
        </p:nvSpPr>
        <p:spPr>
          <a:xfrm>
            <a:off x="1323975" y="5715000"/>
            <a:ext cx="4488561" cy="361950"/>
          </a:xfrm>
          <a:prstGeom prst="rect">
            <a:avLst/>
          </a:prstGeom>
          <a:noFill/>
          <a:ln/>
        </p:spPr>
        <p:txBody>
          <a:bodyPr wrap="square" lIns="25400" tIns="25400" rIns="25400" bIns="25400" rtlCol="0" anchor="t">
            <a:normAutofit/>
          </a:bodyPr>
          <a:lstStyle/>
          <a:p>
            <a:pPr marL="0" indent="0" algn="l">
              <a:buNone/>
            </a:pPr>
            <a:r>
              <a:rPr lang="en-US" sz="1875" dirty="0">
                <a:solidFill>
                  <a:srgbClr val="2C3A57"/>
                </a:solidFill>
                <a:latin typeface="Open Sans" pitchFamily="34" charset="0"/>
                <a:ea typeface="Open Sans" pitchFamily="34" charset="-122"/>
                <a:cs typeface="Open Sans" pitchFamily="34" charset="-120"/>
              </a:rPr>
              <a:t>Northport Group</a:t>
            </a:r>
            <a:endParaRPr lang="en-US" sz="1875" dirty="0"/>
          </a:p>
        </p:txBody>
      </p:sp>
      <p:sp>
        <p:nvSpPr>
          <p:cNvPr id="29" name="Text 27"/>
          <p:cNvSpPr/>
          <p:nvPr/>
        </p:nvSpPr>
        <p:spPr>
          <a:xfrm>
            <a:off x="6010275" y="5715000"/>
            <a:ext cx="1352550" cy="361950"/>
          </a:xfrm>
          <a:prstGeom prst="rect">
            <a:avLst/>
          </a:prstGeom>
          <a:noFill/>
          <a:ln/>
        </p:spPr>
        <p:txBody>
          <a:bodyPr wrap="square" lIns="25400" tIns="25400" rIns="25400" bIns="25400" rtlCol="0" anchor="t">
            <a:normAutofit/>
          </a:bodyPr>
          <a:lstStyle/>
          <a:p>
            <a:pPr marL="0" indent="0" algn="r">
              <a:buNone/>
            </a:pPr>
            <a:r>
              <a:rPr lang="en-US" sz="1875" dirty="0">
                <a:solidFill>
                  <a:srgbClr val="2C3A57"/>
                </a:solidFill>
                <a:latin typeface="Open Sans" pitchFamily="34" charset="0"/>
                <a:ea typeface="Open Sans" pitchFamily="34" charset="-122"/>
                <a:cs typeface="Open Sans" pitchFamily="34" charset="-120"/>
              </a:rPr>
              <a:t>7,533</a:t>
            </a:r>
            <a:endParaRPr lang="en-US" sz="1875" dirty="0"/>
          </a:p>
        </p:txBody>
      </p:sp>
      <p:sp>
        <p:nvSpPr>
          <p:cNvPr id="30" name="Text 28"/>
          <p:cNvSpPr/>
          <p:nvPr/>
        </p:nvSpPr>
        <p:spPr>
          <a:xfrm>
            <a:off x="7629525" y="5715000"/>
            <a:ext cx="1352550" cy="361950"/>
          </a:xfrm>
          <a:prstGeom prst="rect">
            <a:avLst/>
          </a:prstGeom>
          <a:noFill/>
          <a:ln/>
        </p:spPr>
        <p:txBody>
          <a:bodyPr wrap="square" lIns="25400" tIns="25400" rIns="25400" bIns="25400" rtlCol="0" anchor="t">
            <a:normAutofit/>
          </a:bodyPr>
          <a:lstStyle/>
          <a:p>
            <a:pPr marL="0" indent="0" algn="r">
              <a:buNone/>
            </a:pPr>
            <a:r>
              <a:rPr lang="en-US" sz="1875" dirty="0">
                <a:solidFill>
                  <a:srgbClr val="2C3A57"/>
                </a:solidFill>
                <a:latin typeface="Open Sans" pitchFamily="34" charset="0"/>
                <a:ea typeface="Open Sans" pitchFamily="34" charset="-122"/>
                <a:cs typeface="Open Sans" pitchFamily="34" charset="-120"/>
              </a:rPr>
              <a:t>7,055</a:t>
            </a:r>
            <a:endParaRPr lang="en-US" sz="1875" dirty="0"/>
          </a:p>
        </p:txBody>
      </p:sp>
      <p:sp>
        <p:nvSpPr>
          <p:cNvPr id="31" name="Text 29"/>
          <p:cNvSpPr/>
          <p:nvPr/>
        </p:nvSpPr>
        <p:spPr>
          <a:xfrm>
            <a:off x="9248775" y="5715000"/>
            <a:ext cx="1466850" cy="361950"/>
          </a:xfrm>
          <a:prstGeom prst="rect">
            <a:avLst/>
          </a:prstGeom>
          <a:noFill/>
          <a:ln/>
        </p:spPr>
        <p:txBody>
          <a:bodyPr wrap="square" lIns="25400" tIns="25400" rIns="25400" bIns="25400" rtlCol="0" anchor="t">
            <a:normAutofit/>
          </a:bodyPr>
          <a:lstStyle/>
          <a:p>
            <a:pPr marL="0" indent="0" algn="r">
              <a:buNone/>
            </a:pPr>
            <a:r>
              <a:rPr lang="en-US" sz="1875" b="1" dirty="0">
                <a:solidFill>
                  <a:srgbClr val="618F6D"/>
                </a:solidFill>
                <a:latin typeface="Open Sans" pitchFamily="34" charset="0"/>
                <a:ea typeface="Open Sans" pitchFamily="34" charset="-122"/>
                <a:cs typeface="Open Sans" pitchFamily="34" charset="-120"/>
              </a:rPr>
              <a:t>478</a:t>
            </a:r>
            <a:endParaRPr lang="en-US" sz="1875" dirty="0"/>
          </a:p>
        </p:txBody>
      </p:sp>
      <p:sp>
        <p:nvSpPr>
          <p:cNvPr id="32" name="Shape 30"/>
          <p:cNvSpPr/>
          <p:nvPr/>
        </p:nvSpPr>
        <p:spPr>
          <a:xfrm>
            <a:off x="1076325" y="6886575"/>
            <a:ext cx="9886950" cy="9525"/>
          </a:xfrm>
          <a:prstGeom prst="rect">
            <a:avLst/>
          </a:prstGeom>
          <a:solidFill>
            <a:srgbClr val="EAF0F2"/>
          </a:solidFill>
          <a:ln/>
        </p:spPr>
        <p:txBody>
          <a:bodyPr/>
          <a:lstStyle/>
          <a:p>
            <a:endParaRPr lang="en-NZ"/>
          </a:p>
        </p:txBody>
      </p:sp>
      <p:sp>
        <p:nvSpPr>
          <p:cNvPr id="33" name="Text 31"/>
          <p:cNvSpPr/>
          <p:nvPr/>
        </p:nvSpPr>
        <p:spPr>
          <a:xfrm>
            <a:off x="1323975" y="6391275"/>
            <a:ext cx="4488561" cy="361950"/>
          </a:xfrm>
          <a:prstGeom prst="rect">
            <a:avLst/>
          </a:prstGeom>
          <a:noFill/>
          <a:ln/>
        </p:spPr>
        <p:txBody>
          <a:bodyPr wrap="square" lIns="25400" tIns="25400" rIns="25400" bIns="25400" rtlCol="0" anchor="t">
            <a:normAutofit/>
          </a:bodyPr>
          <a:lstStyle/>
          <a:p>
            <a:pPr marL="0" indent="0" algn="l">
              <a:buNone/>
            </a:pPr>
            <a:r>
              <a:rPr lang="en-US" sz="1875" dirty="0">
                <a:solidFill>
                  <a:srgbClr val="2C3A57"/>
                </a:solidFill>
                <a:latin typeface="Open Sans" pitchFamily="34" charset="0"/>
                <a:ea typeface="Open Sans" pitchFamily="34" charset="-122"/>
                <a:cs typeface="Open Sans" pitchFamily="34" charset="-120"/>
              </a:rPr>
              <a:t>PortConnect</a:t>
            </a:r>
            <a:endParaRPr lang="en-US" sz="1875" dirty="0"/>
          </a:p>
        </p:txBody>
      </p:sp>
      <p:sp>
        <p:nvSpPr>
          <p:cNvPr id="34" name="Text 32"/>
          <p:cNvSpPr/>
          <p:nvPr/>
        </p:nvSpPr>
        <p:spPr>
          <a:xfrm>
            <a:off x="6010275" y="6391275"/>
            <a:ext cx="1352550" cy="361950"/>
          </a:xfrm>
          <a:prstGeom prst="rect">
            <a:avLst/>
          </a:prstGeom>
          <a:noFill/>
          <a:ln/>
        </p:spPr>
        <p:txBody>
          <a:bodyPr wrap="square" lIns="25400" tIns="25400" rIns="25400" bIns="25400" rtlCol="0" anchor="t">
            <a:normAutofit/>
          </a:bodyPr>
          <a:lstStyle/>
          <a:p>
            <a:pPr marL="0" indent="0" algn="r">
              <a:buNone/>
            </a:pPr>
            <a:r>
              <a:rPr lang="en-US" sz="1875" dirty="0">
                <a:solidFill>
                  <a:srgbClr val="2C3A57"/>
                </a:solidFill>
                <a:latin typeface="Open Sans" pitchFamily="34" charset="0"/>
                <a:ea typeface="Open Sans" pitchFamily="34" charset="-122"/>
                <a:cs typeface="Open Sans" pitchFamily="34" charset="-120"/>
              </a:rPr>
              <a:t>229</a:t>
            </a:r>
            <a:endParaRPr lang="en-US" sz="1875" dirty="0"/>
          </a:p>
        </p:txBody>
      </p:sp>
      <p:sp>
        <p:nvSpPr>
          <p:cNvPr id="35" name="Text 33"/>
          <p:cNvSpPr/>
          <p:nvPr/>
        </p:nvSpPr>
        <p:spPr>
          <a:xfrm>
            <a:off x="7629525" y="6391275"/>
            <a:ext cx="1352550" cy="361950"/>
          </a:xfrm>
          <a:prstGeom prst="rect">
            <a:avLst/>
          </a:prstGeom>
          <a:noFill/>
          <a:ln/>
        </p:spPr>
        <p:txBody>
          <a:bodyPr wrap="square" lIns="25400" tIns="25400" rIns="25400" bIns="25400" rtlCol="0" anchor="t">
            <a:normAutofit/>
          </a:bodyPr>
          <a:lstStyle/>
          <a:p>
            <a:pPr marL="0" indent="0" algn="r">
              <a:buNone/>
            </a:pPr>
            <a:r>
              <a:rPr lang="en-US" sz="1875" dirty="0">
                <a:solidFill>
                  <a:srgbClr val="2C3A57"/>
                </a:solidFill>
                <a:latin typeface="Open Sans" pitchFamily="34" charset="0"/>
                <a:ea typeface="Open Sans" pitchFamily="34" charset="-122"/>
                <a:cs typeface="Open Sans" pitchFamily="34" charset="-120"/>
              </a:rPr>
              <a:t>150</a:t>
            </a:r>
            <a:endParaRPr lang="en-US" sz="1875" dirty="0"/>
          </a:p>
        </p:txBody>
      </p:sp>
      <p:sp>
        <p:nvSpPr>
          <p:cNvPr id="36" name="Text 34"/>
          <p:cNvSpPr/>
          <p:nvPr/>
        </p:nvSpPr>
        <p:spPr>
          <a:xfrm>
            <a:off x="9248775" y="6391275"/>
            <a:ext cx="1466850" cy="361950"/>
          </a:xfrm>
          <a:prstGeom prst="rect">
            <a:avLst/>
          </a:prstGeom>
          <a:noFill/>
          <a:ln/>
        </p:spPr>
        <p:txBody>
          <a:bodyPr wrap="square" lIns="25400" tIns="25400" rIns="25400" bIns="25400" rtlCol="0" anchor="t">
            <a:normAutofit/>
          </a:bodyPr>
          <a:lstStyle/>
          <a:p>
            <a:pPr marL="0" indent="0" algn="r">
              <a:buNone/>
            </a:pPr>
            <a:r>
              <a:rPr lang="en-US" sz="1875" b="1" dirty="0">
                <a:solidFill>
                  <a:srgbClr val="618F6D"/>
                </a:solidFill>
                <a:latin typeface="Open Sans" pitchFamily="34" charset="0"/>
                <a:ea typeface="Open Sans" pitchFamily="34" charset="-122"/>
                <a:cs typeface="Open Sans" pitchFamily="34" charset="-120"/>
              </a:rPr>
              <a:t>79</a:t>
            </a:r>
            <a:endParaRPr lang="en-US" sz="1875" dirty="0"/>
          </a:p>
        </p:txBody>
      </p:sp>
      <p:sp>
        <p:nvSpPr>
          <p:cNvPr id="37" name="Shape 35"/>
          <p:cNvSpPr/>
          <p:nvPr/>
        </p:nvSpPr>
        <p:spPr>
          <a:xfrm>
            <a:off x="1076325" y="6896100"/>
            <a:ext cx="9886950" cy="676275"/>
          </a:xfrm>
          <a:prstGeom prst="rect">
            <a:avLst/>
          </a:prstGeom>
          <a:solidFill>
            <a:srgbClr val="F4FAF9"/>
          </a:solidFill>
          <a:ln/>
        </p:spPr>
        <p:txBody>
          <a:bodyPr/>
          <a:lstStyle/>
          <a:p>
            <a:endParaRPr lang="en-NZ"/>
          </a:p>
        </p:txBody>
      </p:sp>
      <p:sp>
        <p:nvSpPr>
          <p:cNvPr id="38" name="Shape 36"/>
          <p:cNvSpPr/>
          <p:nvPr/>
        </p:nvSpPr>
        <p:spPr>
          <a:xfrm>
            <a:off x="1076325" y="7562850"/>
            <a:ext cx="9886950" cy="9525"/>
          </a:xfrm>
          <a:prstGeom prst="rect">
            <a:avLst/>
          </a:prstGeom>
          <a:solidFill>
            <a:srgbClr val="EAF0F2"/>
          </a:solidFill>
          <a:ln/>
        </p:spPr>
        <p:txBody>
          <a:bodyPr/>
          <a:lstStyle/>
          <a:p>
            <a:endParaRPr lang="en-NZ"/>
          </a:p>
        </p:txBody>
      </p:sp>
      <p:sp>
        <p:nvSpPr>
          <p:cNvPr id="39" name="Text 37"/>
          <p:cNvSpPr/>
          <p:nvPr/>
        </p:nvSpPr>
        <p:spPr>
          <a:xfrm>
            <a:off x="1323975" y="7067550"/>
            <a:ext cx="4488561" cy="361950"/>
          </a:xfrm>
          <a:prstGeom prst="rect">
            <a:avLst/>
          </a:prstGeom>
          <a:noFill/>
          <a:ln/>
        </p:spPr>
        <p:txBody>
          <a:bodyPr wrap="square" lIns="25400" tIns="25400" rIns="25400" bIns="25400" rtlCol="0" anchor="t">
            <a:normAutofit/>
          </a:bodyPr>
          <a:lstStyle/>
          <a:p>
            <a:pPr marL="0" indent="0" algn="l">
              <a:buNone/>
            </a:pPr>
            <a:r>
              <a:rPr lang="en-US" sz="1875" dirty="0">
                <a:solidFill>
                  <a:srgbClr val="2C3A57"/>
                </a:solidFill>
                <a:latin typeface="Open Sans" pitchFamily="34" charset="0"/>
                <a:ea typeface="Open Sans" pitchFamily="34" charset="-122"/>
                <a:cs typeface="Open Sans" pitchFamily="34" charset="-120"/>
              </a:rPr>
              <a:t>Coda</a:t>
            </a:r>
            <a:endParaRPr lang="en-US" sz="1875" dirty="0"/>
          </a:p>
        </p:txBody>
      </p:sp>
      <p:sp>
        <p:nvSpPr>
          <p:cNvPr id="40" name="Text 38"/>
          <p:cNvSpPr/>
          <p:nvPr/>
        </p:nvSpPr>
        <p:spPr>
          <a:xfrm>
            <a:off x="6010275" y="7067550"/>
            <a:ext cx="1352550" cy="361950"/>
          </a:xfrm>
          <a:prstGeom prst="rect">
            <a:avLst/>
          </a:prstGeom>
          <a:noFill/>
          <a:ln/>
        </p:spPr>
        <p:txBody>
          <a:bodyPr wrap="square" lIns="25400" tIns="25400" rIns="25400" bIns="25400" rtlCol="0" anchor="t">
            <a:normAutofit/>
          </a:bodyPr>
          <a:lstStyle/>
          <a:p>
            <a:pPr marL="0" indent="0" algn="r">
              <a:buNone/>
            </a:pPr>
            <a:r>
              <a:rPr lang="en-US" sz="1875" dirty="0">
                <a:solidFill>
                  <a:srgbClr val="2C3A57"/>
                </a:solidFill>
                <a:latin typeface="Open Sans" pitchFamily="34" charset="0"/>
                <a:ea typeface="Open Sans" pitchFamily="34" charset="-122"/>
                <a:cs typeface="Open Sans" pitchFamily="34" charset="-120"/>
              </a:rPr>
              <a:t>(133)</a:t>
            </a:r>
            <a:endParaRPr lang="en-US" sz="1875" dirty="0"/>
          </a:p>
        </p:txBody>
      </p:sp>
      <p:sp>
        <p:nvSpPr>
          <p:cNvPr id="41" name="Text 39"/>
          <p:cNvSpPr/>
          <p:nvPr/>
        </p:nvSpPr>
        <p:spPr>
          <a:xfrm>
            <a:off x="7629525" y="7067550"/>
            <a:ext cx="1352550" cy="361950"/>
          </a:xfrm>
          <a:prstGeom prst="rect">
            <a:avLst/>
          </a:prstGeom>
          <a:noFill/>
          <a:ln/>
        </p:spPr>
        <p:txBody>
          <a:bodyPr wrap="square" lIns="25400" tIns="25400" rIns="25400" bIns="25400" rtlCol="0" anchor="t">
            <a:normAutofit/>
          </a:bodyPr>
          <a:lstStyle/>
          <a:p>
            <a:pPr marL="0" indent="0" algn="r">
              <a:buNone/>
            </a:pPr>
            <a:r>
              <a:rPr lang="en-US" sz="1875" dirty="0">
                <a:solidFill>
                  <a:srgbClr val="2C3A57"/>
                </a:solidFill>
                <a:latin typeface="Open Sans" pitchFamily="34" charset="0"/>
                <a:ea typeface="Open Sans" pitchFamily="34" charset="-122"/>
                <a:cs typeface="Open Sans" pitchFamily="34" charset="-120"/>
              </a:rPr>
              <a:t>(1,909)</a:t>
            </a:r>
            <a:endParaRPr lang="en-US" sz="1875" dirty="0"/>
          </a:p>
        </p:txBody>
      </p:sp>
      <p:sp>
        <p:nvSpPr>
          <p:cNvPr id="42" name="Text 40"/>
          <p:cNvSpPr/>
          <p:nvPr/>
        </p:nvSpPr>
        <p:spPr>
          <a:xfrm>
            <a:off x="9248775" y="7067550"/>
            <a:ext cx="1466850" cy="361950"/>
          </a:xfrm>
          <a:prstGeom prst="rect">
            <a:avLst/>
          </a:prstGeom>
          <a:noFill/>
          <a:ln/>
        </p:spPr>
        <p:txBody>
          <a:bodyPr wrap="square" lIns="25400" tIns="25400" rIns="25400" bIns="25400" rtlCol="0" anchor="t">
            <a:normAutofit/>
          </a:bodyPr>
          <a:lstStyle/>
          <a:p>
            <a:pPr marL="0" indent="0" algn="r">
              <a:buNone/>
            </a:pPr>
            <a:r>
              <a:rPr lang="en-US" sz="1875" b="1" dirty="0">
                <a:solidFill>
                  <a:srgbClr val="618F6D"/>
                </a:solidFill>
                <a:latin typeface="Open Sans" pitchFamily="34" charset="0"/>
                <a:ea typeface="Open Sans" pitchFamily="34" charset="-122"/>
                <a:cs typeface="Open Sans" pitchFamily="34" charset="-120"/>
              </a:rPr>
              <a:t>1,776</a:t>
            </a:r>
            <a:endParaRPr lang="en-US" sz="1875" dirty="0"/>
          </a:p>
        </p:txBody>
      </p:sp>
      <p:sp>
        <p:nvSpPr>
          <p:cNvPr id="43" name="Shape 41"/>
          <p:cNvSpPr/>
          <p:nvPr/>
        </p:nvSpPr>
        <p:spPr>
          <a:xfrm>
            <a:off x="1076325" y="8239125"/>
            <a:ext cx="9886950" cy="9525"/>
          </a:xfrm>
          <a:prstGeom prst="rect">
            <a:avLst/>
          </a:prstGeom>
          <a:solidFill>
            <a:srgbClr val="EAF0F2"/>
          </a:solidFill>
          <a:ln/>
        </p:spPr>
        <p:txBody>
          <a:bodyPr/>
          <a:lstStyle/>
          <a:p>
            <a:endParaRPr lang="en-NZ"/>
          </a:p>
        </p:txBody>
      </p:sp>
      <p:sp>
        <p:nvSpPr>
          <p:cNvPr id="44" name="Text 42"/>
          <p:cNvSpPr/>
          <p:nvPr/>
        </p:nvSpPr>
        <p:spPr>
          <a:xfrm>
            <a:off x="1323975" y="7743825"/>
            <a:ext cx="4488561" cy="361950"/>
          </a:xfrm>
          <a:prstGeom prst="rect">
            <a:avLst/>
          </a:prstGeom>
          <a:noFill/>
          <a:ln/>
        </p:spPr>
        <p:txBody>
          <a:bodyPr wrap="square" lIns="25400" tIns="25400" rIns="25400" bIns="25400" rtlCol="0" anchor="t">
            <a:normAutofit/>
          </a:bodyPr>
          <a:lstStyle/>
          <a:p>
            <a:pPr marL="0" indent="0" algn="l">
              <a:buNone/>
            </a:pPr>
            <a:r>
              <a:rPr lang="en-US" sz="1875" dirty="0">
                <a:solidFill>
                  <a:srgbClr val="2C3A57"/>
                </a:solidFill>
                <a:latin typeface="Open Sans" pitchFamily="34" charset="0"/>
                <a:ea typeface="Open Sans" pitchFamily="34" charset="-122"/>
                <a:cs typeface="Open Sans" pitchFamily="34" charset="-120"/>
              </a:rPr>
              <a:t>Ruakura Inland Port</a:t>
            </a:r>
            <a:endParaRPr lang="en-US" sz="1875" dirty="0"/>
          </a:p>
        </p:txBody>
      </p:sp>
      <p:sp>
        <p:nvSpPr>
          <p:cNvPr id="45" name="Text 43"/>
          <p:cNvSpPr/>
          <p:nvPr/>
        </p:nvSpPr>
        <p:spPr>
          <a:xfrm>
            <a:off x="6010275" y="7743825"/>
            <a:ext cx="1352550" cy="361950"/>
          </a:xfrm>
          <a:prstGeom prst="rect">
            <a:avLst/>
          </a:prstGeom>
          <a:noFill/>
          <a:ln/>
        </p:spPr>
        <p:txBody>
          <a:bodyPr wrap="square" lIns="25400" tIns="25400" rIns="25400" bIns="25400" rtlCol="0" anchor="t">
            <a:normAutofit/>
          </a:bodyPr>
          <a:lstStyle/>
          <a:p>
            <a:pPr marL="0" indent="0" algn="r">
              <a:buNone/>
            </a:pPr>
            <a:r>
              <a:rPr lang="en-US" sz="1875" dirty="0">
                <a:solidFill>
                  <a:srgbClr val="2C3A57"/>
                </a:solidFill>
                <a:latin typeface="Open Sans" pitchFamily="34" charset="0"/>
                <a:ea typeface="Open Sans" pitchFamily="34" charset="-122"/>
                <a:cs typeface="Open Sans" pitchFamily="34" charset="-120"/>
              </a:rPr>
              <a:t>354</a:t>
            </a:r>
            <a:endParaRPr lang="en-US" sz="1875" dirty="0"/>
          </a:p>
        </p:txBody>
      </p:sp>
      <p:sp>
        <p:nvSpPr>
          <p:cNvPr id="46" name="Text 44"/>
          <p:cNvSpPr/>
          <p:nvPr/>
        </p:nvSpPr>
        <p:spPr>
          <a:xfrm>
            <a:off x="7629525" y="7743825"/>
            <a:ext cx="1352550" cy="361950"/>
          </a:xfrm>
          <a:prstGeom prst="rect">
            <a:avLst/>
          </a:prstGeom>
          <a:noFill/>
          <a:ln/>
        </p:spPr>
        <p:txBody>
          <a:bodyPr wrap="square" lIns="25400" tIns="25400" rIns="25400" bIns="25400" rtlCol="0" anchor="t">
            <a:normAutofit/>
          </a:bodyPr>
          <a:lstStyle/>
          <a:p>
            <a:pPr marL="0" indent="0" algn="r">
              <a:buNone/>
            </a:pPr>
            <a:r>
              <a:rPr lang="en-US" sz="1875" dirty="0">
                <a:solidFill>
                  <a:srgbClr val="2C3A57"/>
                </a:solidFill>
                <a:latin typeface="Open Sans" pitchFamily="34" charset="0"/>
                <a:ea typeface="Open Sans" pitchFamily="34" charset="-122"/>
                <a:cs typeface="Open Sans" pitchFamily="34" charset="-120"/>
              </a:rPr>
              <a:t>132</a:t>
            </a:r>
            <a:endParaRPr lang="en-US" sz="1875" dirty="0"/>
          </a:p>
        </p:txBody>
      </p:sp>
      <p:sp>
        <p:nvSpPr>
          <p:cNvPr id="47" name="Text 45"/>
          <p:cNvSpPr/>
          <p:nvPr/>
        </p:nvSpPr>
        <p:spPr>
          <a:xfrm>
            <a:off x="9248775" y="7743825"/>
            <a:ext cx="1466850" cy="361950"/>
          </a:xfrm>
          <a:prstGeom prst="rect">
            <a:avLst/>
          </a:prstGeom>
          <a:noFill/>
          <a:ln/>
        </p:spPr>
        <p:txBody>
          <a:bodyPr wrap="square" lIns="25400" tIns="25400" rIns="25400" bIns="25400" rtlCol="0" anchor="t">
            <a:normAutofit/>
          </a:bodyPr>
          <a:lstStyle/>
          <a:p>
            <a:pPr marL="0" indent="0" algn="r">
              <a:buNone/>
            </a:pPr>
            <a:r>
              <a:rPr lang="en-US" sz="1875" b="1" dirty="0">
                <a:solidFill>
                  <a:srgbClr val="618F6D"/>
                </a:solidFill>
                <a:latin typeface="Open Sans" pitchFamily="34" charset="0"/>
                <a:ea typeface="Open Sans" pitchFamily="34" charset="-122"/>
                <a:cs typeface="Open Sans" pitchFamily="34" charset="-120"/>
              </a:rPr>
              <a:t>222</a:t>
            </a:r>
            <a:endParaRPr lang="en-US" sz="1875" dirty="0"/>
          </a:p>
        </p:txBody>
      </p:sp>
      <p:sp>
        <p:nvSpPr>
          <p:cNvPr id="48" name="Shape 46"/>
          <p:cNvSpPr/>
          <p:nvPr/>
        </p:nvSpPr>
        <p:spPr>
          <a:xfrm>
            <a:off x="1076325" y="8248650"/>
            <a:ext cx="9886950" cy="723900"/>
          </a:xfrm>
          <a:prstGeom prst="rect">
            <a:avLst/>
          </a:prstGeom>
          <a:solidFill>
            <a:srgbClr val="618F6D"/>
          </a:solidFill>
          <a:ln/>
        </p:spPr>
        <p:txBody>
          <a:bodyPr/>
          <a:lstStyle/>
          <a:p>
            <a:endParaRPr lang="en-NZ"/>
          </a:p>
        </p:txBody>
      </p:sp>
      <p:sp>
        <p:nvSpPr>
          <p:cNvPr id="49" name="Text 47"/>
          <p:cNvSpPr/>
          <p:nvPr/>
        </p:nvSpPr>
        <p:spPr>
          <a:xfrm>
            <a:off x="1323975" y="8439150"/>
            <a:ext cx="4488561" cy="381000"/>
          </a:xfrm>
          <a:prstGeom prst="rect">
            <a:avLst/>
          </a:prstGeom>
          <a:noFill/>
          <a:ln/>
        </p:spPr>
        <p:txBody>
          <a:bodyPr wrap="square" lIns="25400" tIns="25400" rIns="25400" bIns="25400" rtlCol="0" anchor="t">
            <a:normAutofit/>
          </a:bodyPr>
          <a:lstStyle/>
          <a:p>
            <a:pPr marL="0" indent="0" algn="l">
              <a:buNone/>
            </a:pPr>
            <a:r>
              <a:rPr lang="en-US" sz="1950" b="1" dirty="0">
                <a:solidFill>
                  <a:srgbClr val="FFFFFF"/>
                </a:solidFill>
                <a:latin typeface="Open Sans" pitchFamily="34" charset="0"/>
                <a:ea typeface="Open Sans" pitchFamily="34" charset="-122"/>
                <a:cs typeface="Open Sans" pitchFamily="34" charset="-120"/>
              </a:rPr>
              <a:t>Reported net profit after tax</a:t>
            </a:r>
            <a:endParaRPr lang="en-US" sz="1950" dirty="0"/>
          </a:p>
        </p:txBody>
      </p:sp>
      <p:sp>
        <p:nvSpPr>
          <p:cNvPr id="50" name="Text 48"/>
          <p:cNvSpPr/>
          <p:nvPr/>
        </p:nvSpPr>
        <p:spPr>
          <a:xfrm>
            <a:off x="6029325" y="8439150"/>
            <a:ext cx="1314450" cy="381000"/>
          </a:xfrm>
          <a:prstGeom prst="rect">
            <a:avLst/>
          </a:prstGeom>
          <a:noFill/>
          <a:ln/>
        </p:spPr>
        <p:txBody>
          <a:bodyPr wrap="square" lIns="25400" tIns="25400" rIns="25400" bIns="25400" rtlCol="0" anchor="t">
            <a:normAutofit/>
          </a:bodyPr>
          <a:lstStyle/>
          <a:p>
            <a:pPr marL="0" indent="0" algn="r">
              <a:buNone/>
            </a:pPr>
            <a:r>
              <a:rPr lang="en-US" sz="1950" b="1" dirty="0">
                <a:solidFill>
                  <a:srgbClr val="FFFFFF"/>
                </a:solidFill>
                <a:latin typeface="Open Sans" pitchFamily="34" charset="0"/>
                <a:ea typeface="Open Sans" pitchFamily="34" charset="-122"/>
                <a:cs typeface="Open Sans" pitchFamily="34" charset="-120"/>
              </a:rPr>
              <a:t>15,488</a:t>
            </a:r>
            <a:endParaRPr lang="en-US" sz="1950" dirty="0"/>
          </a:p>
        </p:txBody>
      </p:sp>
      <p:sp>
        <p:nvSpPr>
          <p:cNvPr id="51" name="Text 49"/>
          <p:cNvSpPr/>
          <p:nvPr/>
        </p:nvSpPr>
        <p:spPr>
          <a:xfrm>
            <a:off x="7648575" y="8439150"/>
            <a:ext cx="1314450" cy="381000"/>
          </a:xfrm>
          <a:prstGeom prst="rect">
            <a:avLst/>
          </a:prstGeom>
          <a:noFill/>
          <a:ln/>
        </p:spPr>
        <p:txBody>
          <a:bodyPr wrap="square" lIns="25400" tIns="25400" rIns="25400" bIns="25400" rtlCol="0" anchor="t">
            <a:normAutofit/>
          </a:bodyPr>
          <a:lstStyle/>
          <a:p>
            <a:pPr marL="0" indent="0" algn="r">
              <a:buNone/>
            </a:pPr>
            <a:r>
              <a:rPr lang="en-US" sz="1950" b="1" dirty="0">
                <a:solidFill>
                  <a:srgbClr val="FFFFFF"/>
                </a:solidFill>
                <a:latin typeface="Open Sans" pitchFamily="34" charset="0"/>
                <a:ea typeface="Open Sans" pitchFamily="34" charset="-122"/>
                <a:cs typeface="Open Sans" pitchFamily="34" charset="-120"/>
              </a:rPr>
              <a:t>10,899</a:t>
            </a:r>
            <a:endParaRPr lang="en-US" sz="1950" dirty="0"/>
          </a:p>
        </p:txBody>
      </p:sp>
      <p:sp>
        <p:nvSpPr>
          <p:cNvPr id="52" name="Text 50"/>
          <p:cNvSpPr/>
          <p:nvPr/>
        </p:nvSpPr>
        <p:spPr>
          <a:xfrm>
            <a:off x="9248775" y="8439150"/>
            <a:ext cx="1466850" cy="381000"/>
          </a:xfrm>
          <a:prstGeom prst="rect">
            <a:avLst/>
          </a:prstGeom>
          <a:noFill/>
          <a:ln/>
        </p:spPr>
        <p:txBody>
          <a:bodyPr wrap="square" lIns="25400" tIns="25400" rIns="25400" bIns="25400" rtlCol="0" anchor="t">
            <a:normAutofit/>
          </a:bodyPr>
          <a:lstStyle/>
          <a:p>
            <a:pPr marL="0" indent="0" algn="r">
              <a:buNone/>
            </a:pPr>
            <a:r>
              <a:rPr lang="en-US" sz="1950" b="1" dirty="0">
                <a:solidFill>
                  <a:srgbClr val="FFFFFF"/>
                </a:solidFill>
                <a:latin typeface="Open Sans" pitchFamily="34" charset="0"/>
                <a:ea typeface="Open Sans" pitchFamily="34" charset="-122"/>
                <a:cs typeface="Open Sans" pitchFamily="34" charset="-120"/>
              </a:rPr>
              <a:t>4,589</a:t>
            </a:r>
            <a:endParaRPr lang="en-US" sz="1950" dirty="0"/>
          </a:p>
        </p:txBody>
      </p:sp>
      <p:sp>
        <p:nvSpPr>
          <p:cNvPr id="53" name="Shape 51"/>
          <p:cNvSpPr/>
          <p:nvPr/>
        </p:nvSpPr>
        <p:spPr>
          <a:xfrm>
            <a:off x="11506200" y="2476500"/>
            <a:ext cx="5715000" cy="4371975"/>
          </a:xfrm>
          <a:prstGeom prst="roundRect">
            <a:avLst>
              <a:gd name="adj" fmla="val 2614"/>
            </a:avLst>
          </a:prstGeom>
          <a:solidFill>
            <a:srgbClr val="DBF0EC"/>
          </a:solidFill>
          <a:ln/>
        </p:spPr>
        <p:txBody>
          <a:bodyPr/>
          <a:lstStyle/>
          <a:p>
            <a:endParaRPr lang="en-NZ"/>
          </a:p>
        </p:txBody>
      </p:sp>
      <p:sp>
        <p:nvSpPr>
          <p:cNvPr id="54" name="Shape 52"/>
          <p:cNvSpPr/>
          <p:nvPr/>
        </p:nvSpPr>
        <p:spPr>
          <a:xfrm>
            <a:off x="11887200" y="2952750"/>
            <a:ext cx="104775" cy="104775"/>
          </a:xfrm>
          <a:prstGeom prst="ellipse">
            <a:avLst/>
          </a:prstGeom>
          <a:solidFill>
            <a:srgbClr val="618F6D"/>
          </a:solidFill>
          <a:ln/>
        </p:spPr>
        <p:txBody>
          <a:bodyPr/>
          <a:lstStyle/>
          <a:p>
            <a:endParaRPr lang="en-NZ"/>
          </a:p>
        </p:txBody>
      </p:sp>
      <p:sp>
        <p:nvSpPr>
          <p:cNvPr id="55" name="Text 53"/>
          <p:cNvSpPr/>
          <p:nvPr/>
        </p:nvSpPr>
        <p:spPr>
          <a:xfrm>
            <a:off x="12144375" y="2857500"/>
            <a:ext cx="4836700" cy="2405062"/>
          </a:xfrm>
          <a:prstGeom prst="rect">
            <a:avLst/>
          </a:prstGeom>
          <a:noFill/>
          <a:ln/>
        </p:spPr>
        <p:txBody>
          <a:bodyPr wrap="square" lIns="25400" tIns="25400" rIns="25400" bIns="25400" rtlCol="0" anchor="t">
            <a:normAutofit/>
          </a:bodyPr>
          <a:lstStyle/>
          <a:p>
            <a:pPr marL="0" indent="0" algn="l">
              <a:lnSpc>
                <a:spcPct val="104412"/>
              </a:lnSpc>
              <a:buNone/>
            </a:pPr>
            <a:r>
              <a:rPr lang="en-US" sz="1875" dirty="0">
                <a:solidFill>
                  <a:srgbClr val="2C3A57"/>
                </a:solidFill>
                <a:latin typeface="Open Sans" pitchFamily="34" charset="0"/>
                <a:ea typeface="Open Sans" pitchFamily="34" charset="-122"/>
                <a:cs typeface="Open Sans" pitchFamily="34" charset="-120"/>
              </a:rPr>
              <a:t>Northport Group profit reflects strong trade and synergy gains. The revised capital structure resulted in shareholder loans. The Parent recognised $2.0 million ($0 FY25) of interest income on these loans from Northport Group during the period.</a:t>
            </a:r>
            <a:endParaRPr lang="en-US" sz="1875" dirty="0"/>
          </a:p>
        </p:txBody>
      </p:sp>
      <p:sp>
        <p:nvSpPr>
          <p:cNvPr id="56" name="Shape 54"/>
          <p:cNvSpPr/>
          <p:nvPr/>
        </p:nvSpPr>
        <p:spPr>
          <a:xfrm>
            <a:off x="11887200" y="5548313"/>
            <a:ext cx="104775" cy="104775"/>
          </a:xfrm>
          <a:prstGeom prst="ellipse">
            <a:avLst/>
          </a:prstGeom>
          <a:solidFill>
            <a:srgbClr val="618F6D"/>
          </a:solidFill>
          <a:ln/>
        </p:spPr>
        <p:txBody>
          <a:bodyPr/>
          <a:lstStyle/>
          <a:p>
            <a:endParaRPr lang="en-NZ"/>
          </a:p>
        </p:txBody>
      </p:sp>
      <p:sp>
        <p:nvSpPr>
          <p:cNvPr id="57" name="Text 55"/>
          <p:cNvSpPr/>
          <p:nvPr/>
        </p:nvSpPr>
        <p:spPr>
          <a:xfrm>
            <a:off x="12144375" y="5453063"/>
            <a:ext cx="4836700" cy="1052513"/>
          </a:xfrm>
          <a:prstGeom prst="rect">
            <a:avLst/>
          </a:prstGeom>
          <a:noFill/>
          <a:ln/>
        </p:spPr>
        <p:txBody>
          <a:bodyPr wrap="square" lIns="25400" tIns="25400" rIns="25400" bIns="25400" rtlCol="0" anchor="t">
            <a:normAutofit/>
          </a:bodyPr>
          <a:lstStyle/>
          <a:p>
            <a:pPr marL="0" indent="0" algn="l">
              <a:lnSpc>
                <a:spcPct val="104412"/>
              </a:lnSpc>
              <a:buNone/>
            </a:pPr>
            <a:r>
              <a:rPr lang="en-US" sz="1875" dirty="0">
                <a:solidFill>
                  <a:srgbClr val="2C3A57"/>
                </a:solidFill>
                <a:latin typeface="Open Sans" pitchFamily="34" charset="0"/>
                <a:ea typeface="Open Sans" pitchFamily="34" charset="-122"/>
                <a:cs typeface="Open Sans" pitchFamily="34" charset="-120"/>
              </a:rPr>
              <a:t>Coda Group losses stemmed with the sale of 3PL and Rolleston distribution centre segments.</a:t>
            </a:r>
            <a:endParaRPr lang="en-US" sz="1875" dirty="0"/>
          </a:p>
        </p:txBody>
      </p:sp>
      <p:pic>
        <p:nvPicPr>
          <p:cNvPr id="58" name="Image 0" descr="preencoded.png"/>
          <p:cNvPicPr>
            <a:picLocks noChangeAspect="1"/>
          </p:cNvPicPr>
          <p:nvPr/>
        </p:nvPicPr>
        <p:blipFill>
          <a:blip r:embed="rId3"/>
          <a:stretch>
            <a:fillRect/>
          </a:stretch>
        </p:blipFill>
        <p:spPr>
          <a:xfrm>
            <a:off x="1066800" y="9410700"/>
            <a:ext cx="486966" cy="419100"/>
          </a:xfrm>
          <a:prstGeom prst="rect">
            <a:avLst/>
          </a:prstGeom>
        </p:spPr>
      </p:pic>
      <p:sp>
        <p:nvSpPr>
          <p:cNvPr id="59" name="Text 56"/>
          <p:cNvSpPr/>
          <p:nvPr/>
        </p:nvSpPr>
        <p:spPr>
          <a:xfrm>
            <a:off x="16981438" y="9477375"/>
            <a:ext cx="315962" cy="323850"/>
          </a:xfrm>
          <a:prstGeom prst="rect">
            <a:avLst/>
          </a:prstGeom>
          <a:noFill/>
          <a:ln/>
        </p:spPr>
        <p:txBody>
          <a:bodyPr wrap="square" lIns="25400" tIns="25400" rIns="25400" bIns="25400" rtlCol="0" anchor="t">
            <a:normAutofit/>
          </a:bodyPr>
          <a:lstStyle/>
          <a:p>
            <a:pPr marL="0" indent="0" algn="l">
              <a:buNone/>
            </a:pPr>
            <a:r>
              <a:rPr lang="en-US" sz="1650" b="1" dirty="0">
                <a:solidFill>
                  <a:srgbClr val="8A93A6"/>
                </a:solidFill>
                <a:latin typeface="Open Sans" pitchFamily="34" charset="0"/>
                <a:ea typeface="Open Sans" pitchFamily="34" charset="-122"/>
                <a:cs typeface="Open Sans" pitchFamily="34" charset="-120"/>
              </a:rPr>
              <a:t>27</a:t>
            </a:r>
            <a:endParaRPr lang="en-US" sz="165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066800" y="762000"/>
            <a:ext cx="17769840" cy="390525"/>
          </a:xfrm>
          <a:prstGeom prst="rect">
            <a:avLst/>
          </a:prstGeom>
          <a:noFill/>
          <a:ln/>
        </p:spPr>
        <p:txBody>
          <a:bodyPr wrap="square" lIns="25400" tIns="25400" rIns="25400" bIns="25400" rtlCol="0" anchor="t">
            <a:normAutofit/>
          </a:bodyPr>
          <a:lstStyle/>
          <a:p>
            <a:pPr marL="0" indent="0" algn="l">
              <a:buNone/>
            </a:pPr>
            <a:r>
              <a:rPr lang="en-US" sz="2025" b="1" dirty="0">
                <a:solidFill>
                  <a:srgbClr val="618F6D"/>
                </a:solidFill>
                <a:latin typeface="Open Sans" pitchFamily="34" charset="0"/>
                <a:ea typeface="Open Sans" pitchFamily="34" charset="-122"/>
                <a:cs typeface="Open Sans" pitchFamily="34" charset="-120"/>
              </a:rPr>
              <a:t>Strong cash generation from operating activities</a:t>
            </a:r>
            <a:endParaRPr lang="en-US" sz="2025" dirty="0"/>
          </a:p>
        </p:txBody>
      </p:sp>
      <p:sp>
        <p:nvSpPr>
          <p:cNvPr id="3" name="Text 1"/>
          <p:cNvSpPr/>
          <p:nvPr/>
        </p:nvSpPr>
        <p:spPr>
          <a:xfrm>
            <a:off x="1066800" y="1247775"/>
            <a:ext cx="17769840" cy="762000"/>
          </a:xfrm>
          <a:prstGeom prst="rect">
            <a:avLst/>
          </a:prstGeom>
          <a:noFill/>
          <a:ln/>
        </p:spPr>
        <p:txBody>
          <a:bodyPr wrap="square" lIns="25400" tIns="25400" rIns="25400" bIns="25400" rtlCol="0" anchor="t">
            <a:normAutofit/>
          </a:bodyPr>
          <a:lstStyle/>
          <a:p>
            <a:pPr marL="0" indent="0" algn="l">
              <a:buNone/>
            </a:pPr>
            <a:r>
              <a:rPr lang="en-US" sz="4200" b="1" kern="0" spc="-84" dirty="0">
                <a:solidFill>
                  <a:srgbClr val="0A357C"/>
                </a:solidFill>
                <a:latin typeface="Open Sans" pitchFamily="34" charset="0"/>
                <a:ea typeface="Open Sans" pitchFamily="34" charset="-122"/>
                <a:cs typeface="Open Sans" pitchFamily="34" charset="-120"/>
              </a:rPr>
              <a:t>Cashflow from operations up 19.4%</a:t>
            </a:r>
            <a:endParaRPr lang="en-US" sz="4200" dirty="0"/>
          </a:p>
        </p:txBody>
      </p:sp>
      <p:sp>
        <p:nvSpPr>
          <p:cNvPr id="4" name="Shape 2"/>
          <p:cNvSpPr/>
          <p:nvPr/>
        </p:nvSpPr>
        <p:spPr>
          <a:xfrm>
            <a:off x="1066800" y="2105025"/>
            <a:ext cx="16154400" cy="28575"/>
          </a:xfrm>
          <a:prstGeom prst="rect">
            <a:avLst/>
          </a:prstGeom>
          <a:solidFill>
            <a:srgbClr val="DBF0EC"/>
          </a:solidFill>
          <a:ln/>
        </p:spPr>
        <p:txBody>
          <a:bodyPr/>
          <a:lstStyle/>
          <a:p>
            <a:endParaRPr lang="en-NZ"/>
          </a:p>
        </p:txBody>
      </p:sp>
      <p:sp>
        <p:nvSpPr>
          <p:cNvPr id="5" name="Shape 3"/>
          <p:cNvSpPr/>
          <p:nvPr/>
        </p:nvSpPr>
        <p:spPr>
          <a:xfrm>
            <a:off x="1066800" y="2552700"/>
            <a:ext cx="9448800" cy="3600450"/>
          </a:xfrm>
          <a:prstGeom prst="roundRect">
            <a:avLst>
              <a:gd name="adj" fmla="val 3175"/>
            </a:avLst>
          </a:prstGeom>
          <a:ln w="9525">
            <a:solidFill>
              <a:srgbClr val="DCE3E8"/>
            </a:solidFill>
            <a:prstDash val="solid"/>
          </a:ln>
        </p:spPr>
        <p:txBody>
          <a:bodyPr/>
          <a:lstStyle/>
          <a:p>
            <a:endParaRPr lang="en-NZ"/>
          </a:p>
        </p:txBody>
      </p:sp>
      <p:sp>
        <p:nvSpPr>
          <p:cNvPr id="6" name="Shape 4"/>
          <p:cNvSpPr/>
          <p:nvPr/>
        </p:nvSpPr>
        <p:spPr>
          <a:xfrm>
            <a:off x="1076325" y="2562225"/>
            <a:ext cx="9429750" cy="762000"/>
          </a:xfrm>
          <a:prstGeom prst="rect">
            <a:avLst/>
          </a:prstGeom>
          <a:solidFill>
            <a:srgbClr val="0A357C"/>
          </a:solidFill>
          <a:ln/>
        </p:spPr>
        <p:txBody>
          <a:bodyPr/>
          <a:lstStyle/>
          <a:p>
            <a:endParaRPr lang="en-NZ"/>
          </a:p>
        </p:txBody>
      </p:sp>
      <p:sp>
        <p:nvSpPr>
          <p:cNvPr id="7" name="Text 5"/>
          <p:cNvSpPr/>
          <p:nvPr/>
        </p:nvSpPr>
        <p:spPr>
          <a:xfrm>
            <a:off x="1343025" y="2771775"/>
            <a:ext cx="3783330" cy="381000"/>
          </a:xfrm>
          <a:prstGeom prst="rect">
            <a:avLst/>
          </a:prstGeom>
          <a:noFill/>
          <a:ln/>
        </p:spPr>
        <p:txBody>
          <a:bodyPr wrap="square" lIns="25400" tIns="25400" rIns="25400" bIns="25400" rtlCol="0" anchor="t">
            <a:normAutofit/>
          </a:bodyPr>
          <a:lstStyle/>
          <a:p>
            <a:pPr marL="0" indent="0" algn="l">
              <a:buNone/>
            </a:pPr>
            <a:r>
              <a:rPr lang="en-US" sz="1950" b="1" dirty="0">
                <a:solidFill>
                  <a:srgbClr val="FFFFFF"/>
                </a:solidFill>
                <a:latin typeface="Open Sans" pitchFamily="34" charset="0"/>
                <a:ea typeface="Open Sans" pitchFamily="34" charset="-122"/>
                <a:cs typeface="Open Sans" pitchFamily="34" charset="-120"/>
              </a:rPr>
              <a:t>30 June ($000)</a:t>
            </a:r>
            <a:endParaRPr lang="en-US" sz="1950" dirty="0"/>
          </a:p>
        </p:txBody>
      </p:sp>
      <p:sp>
        <p:nvSpPr>
          <p:cNvPr id="8" name="Text 6"/>
          <p:cNvSpPr/>
          <p:nvPr/>
        </p:nvSpPr>
        <p:spPr>
          <a:xfrm>
            <a:off x="5362575" y="2771775"/>
            <a:ext cx="1447800" cy="381000"/>
          </a:xfrm>
          <a:prstGeom prst="rect">
            <a:avLst/>
          </a:prstGeom>
          <a:noFill/>
          <a:ln/>
        </p:spPr>
        <p:txBody>
          <a:bodyPr wrap="square" lIns="25400" tIns="25400" rIns="25400" bIns="25400" rtlCol="0" anchor="t">
            <a:normAutofit/>
          </a:bodyPr>
          <a:lstStyle/>
          <a:p>
            <a:pPr marL="0" indent="0" algn="r">
              <a:buNone/>
            </a:pPr>
            <a:r>
              <a:rPr lang="en-US" sz="1950" b="1" dirty="0">
                <a:solidFill>
                  <a:srgbClr val="FFFFFF"/>
                </a:solidFill>
                <a:latin typeface="Open Sans" pitchFamily="34" charset="0"/>
                <a:ea typeface="Open Sans" pitchFamily="34" charset="-122"/>
                <a:cs typeface="Open Sans" pitchFamily="34" charset="-120"/>
              </a:rPr>
              <a:t>2026</a:t>
            </a:r>
            <a:endParaRPr lang="en-US" sz="1950" dirty="0"/>
          </a:p>
        </p:txBody>
      </p:sp>
      <p:sp>
        <p:nvSpPr>
          <p:cNvPr id="9" name="Text 7"/>
          <p:cNvSpPr/>
          <p:nvPr/>
        </p:nvSpPr>
        <p:spPr>
          <a:xfrm>
            <a:off x="7089954" y="2771775"/>
            <a:ext cx="1447800" cy="381000"/>
          </a:xfrm>
          <a:prstGeom prst="rect">
            <a:avLst/>
          </a:prstGeom>
          <a:noFill/>
          <a:ln/>
        </p:spPr>
        <p:txBody>
          <a:bodyPr wrap="square" lIns="25400" tIns="25400" rIns="25400" bIns="25400" rtlCol="0" anchor="t">
            <a:normAutofit/>
          </a:bodyPr>
          <a:lstStyle/>
          <a:p>
            <a:pPr marL="0" indent="0" algn="r">
              <a:buNone/>
            </a:pPr>
            <a:r>
              <a:rPr lang="en-US" sz="1950" b="1" dirty="0">
                <a:solidFill>
                  <a:srgbClr val="FFFFFF"/>
                </a:solidFill>
                <a:latin typeface="Open Sans" pitchFamily="34" charset="0"/>
                <a:ea typeface="Open Sans" pitchFamily="34" charset="-122"/>
                <a:cs typeface="Open Sans" pitchFamily="34" charset="-120"/>
              </a:rPr>
              <a:t>2025</a:t>
            </a:r>
            <a:endParaRPr lang="en-US" sz="1950" dirty="0"/>
          </a:p>
        </p:txBody>
      </p:sp>
      <p:sp>
        <p:nvSpPr>
          <p:cNvPr id="10" name="Text 8"/>
          <p:cNvSpPr/>
          <p:nvPr/>
        </p:nvSpPr>
        <p:spPr>
          <a:xfrm>
            <a:off x="8791575" y="2771775"/>
            <a:ext cx="1447800" cy="381000"/>
          </a:xfrm>
          <a:prstGeom prst="rect">
            <a:avLst/>
          </a:prstGeom>
          <a:noFill/>
          <a:ln/>
        </p:spPr>
        <p:txBody>
          <a:bodyPr wrap="square" lIns="25400" tIns="25400" rIns="25400" bIns="25400" rtlCol="0" anchor="t">
            <a:normAutofit/>
          </a:bodyPr>
          <a:lstStyle/>
          <a:p>
            <a:pPr marL="0" indent="0" algn="r">
              <a:buNone/>
            </a:pPr>
            <a:r>
              <a:rPr lang="en-US" sz="1950" b="1" dirty="0">
                <a:solidFill>
                  <a:srgbClr val="FFFFFF"/>
                </a:solidFill>
                <a:latin typeface="Open Sans" pitchFamily="34" charset="0"/>
                <a:ea typeface="Open Sans" pitchFamily="34" charset="-122"/>
                <a:cs typeface="Open Sans" pitchFamily="34" charset="-120"/>
              </a:rPr>
              <a:t>Variance</a:t>
            </a:r>
            <a:endParaRPr lang="en-US" sz="1950" dirty="0"/>
          </a:p>
        </p:txBody>
      </p:sp>
      <p:sp>
        <p:nvSpPr>
          <p:cNvPr id="11" name="Shape 9"/>
          <p:cNvSpPr/>
          <p:nvPr/>
        </p:nvSpPr>
        <p:spPr>
          <a:xfrm>
            <a:off x="1076325" y="4467225"/>
            <a:ext cx="9429750" cy="9525"/>
          </a:xfrm>
          <a:prstGeom prst="rect">
            <a:avLst/>
          </a:prstGeom>
          <a:solidFill>
            <a:srgbClr val="EAF0F2"/>
          </a:solidFill>
          <a:ln/>
        </p:spPr>
        <p:txBody>
          <a:bodyPr/>
          <a:lstStyle/>
          <a:p>
            <a:endParaRPr lang="en-NZ"/>
          </a:p>
        </p:txBody>
      </p:sp>
      <p:sp>
        <p:nvSpPr>
          <p:cNvPr id="12" name="Text 10"/>
          <p:cNvSpPr/>
          <p:nvPr/>
        </p:nvSpPr>
        <p:spPr>
          <a:xfrm>
            <a:off x="1343025" y="3552825"/>
            <a:ext cx="3783330" cy="723900"/>
          </a:xfrm>
          <a:prstGeom prst="rect">
            <a:avLst/>
          </a:prstGeom>
          <a:noFill/>
          <a:ln/>
        </p:spPr>
        <p:txBody>
          <a:bodyPr wrap="square" lIns="25400" tIns="25400" rIns="25400" bIns="25400" rtlCol="0" anchor="t">
            <a:normAutofit/>
          </a:bodyPr>
          <a:lstStyle/>
          <a:p>
            <a:pPr marL="0" indent="0" algn="l">
              <a:buNone/>
            </a:pPr>
            <a:r>
              <a:rPr lang="en-US" sz="1950" dirty="0">
                <a:solidFill>
                  <a:srgbClr val="2C3A57"/>
                </a:solidFill>
                <a:latin typeface="Open Sans" pitchFamily="34" charset="0"/>
                <a:ea typeface="Open Sans" pitchFamily="34" charset="-122"/>
                <a:cs typeface="Open Sans" pitchFamily="34" charset="-120"/>
              </a:rPr>
              <a:t>Net cash inflow from operating activities</a:t>
            </a:r>
            <a:endParaRPr lang="en-US" sz="1950" dirty="0"/>
          </a:p>
        </p:txBody>
      </p:sp>
      <p:sp>
        <p:nvSpPr>
          <p:cNvPr id="13" name="Text 11"/>
          <p:cNvSpPr/>
          <p:nvPr/>
        </p:nvSpPr>
        <p:spPr>
          <a:xfrm>
            <a:off x="5362575" y="3552825"/>
            <a:ext cx="1447800" cy="723900"/>
          </a:xfrm>
          <a:prstGeom prst="rect">
            <a:avLst/>
          </a:prstGeom>
          <a:noFill/>
          <a:ln/>
        </p:spPr>
        <p:txBody>
          <a:bodyPr wrap="square" lIns="25400" tIns="25400" rIns="25400" bIns="25400" rtlCol="0" anchor="t">
            <a:normAutofit/>
          </a:bodyPr>
          <a:lstStyle/>
          <a:p>
            <a:pPr marL="0" indent="0" algn="r">
              <a:buNone/>
            </a:pPr>
            <a:r>
              <a:rPr lang="en-US" sz="1950" dirty="0">
                <a:solidFill>
                  <a:srgbClr val="2C3A57"/>
                </a:solidFill>
                <a:latin typeface="Open Sans" pitchFamily="34" charset="0"/>
                <a:ea typeface="Open Sans" pitchFamily="34" charset="-122"/>
                <a:cs typeface="Open Sans" pitchFamily="34" charset="-120"/>
              </a:rPr>
              <a:t>205,428</a:t>
            </a:r>
            <a:endParaRPr lang="en-US" sz="1950" dirty="0"/>
          </a:p>
        </p:txBody>
      </p:sp>
      <p:sp>
        <p:nvSpPr>
          <p:cNvPr id="14" name="Text 12"/>
          <p:cNvSpPr/>
          <p:nvPr/>
        </p:nvSpPr>
        <p:spPr>
          <a:xfrm>
            <a:off x="7077075" y="3552825"/>
            <a:ext cx="1447800" cy="723900"/>
          </a:xfrm>
          <a:prstGeom prst="rect">
            <a:avLst/>
          </a:prstGeom>
          <a:noFill/>
          <a:ln/>
        </p:spPr>
        <p:txBody>
          <a:bodyPr wrap="square" lIns="25400" tIns="25400" rIns="25400" bIns="25400" rtlCol="0" anchor="t">
            <a:normAutofit/>
          </a:bodyPr>
          <a:lstStyle/>
          <a:p>
            <a:pPr marL="0" indent="0" algn="r">
              <a:buNone/>
            </a:pPr>
            <a:r>
              <a:rPr lang="en-US" sz="1950" dirty="0">
                <a:solidFill>
                  <a:srgbClr val="2C3A57"/>
                </a:solidFill>
                <a:latin typeface="Open Sans" pitchFamily="34" charset="0"/>
                <a:ea typeface="Open Sans" pitchFamily="34" charset="-122"/>
                <a:cs typeface="Open Sans" pitchFamily="34" charset="-120"/>
              </a:rPr>
              <a:t>171,981</a:t>
            </a:r>
            <a:endParaRPr lang="en-US" sz="1950" dirty="0"/>
          </a:p>
        </p:txBody>
      </p:sp>
      <p:sp>
        <p:nvSpPr>
          <p:cNvPr id="15" name="Text 13"/>
          <p:cNvSpPr/>
          <p:nvPr/>
        </p:nvSpPr>
        <p:spPr>
          <a:xfrm>
            <a:off x="8791575" y="3552825"/>
            <a:ext cx="1447800" cy="723900"/>
          </a:xfrm>
          <a:prstGeom prst="rect">
            <a:avLst/>
          </a:prstGeom>
          <a:noFill/>
          <a:ln/>
        </p:spPr>
        <p:txBody>
          <a:bodyPr wrap="square" lIns="25400" tIns="25400" rIns="25400" bIns="25400" rtlCol="0" anchor="t">
            <a:normAutofit/>
          </a:bodyPr>
          <a:lstStyle/>
          <a:p>
            <a:pPr marL="0" indent="0" algn="r">
              <a:buNone/>
            </a:pPr>
            <a:r>
              <a:rPr lang="en-US" sz="1950" b="1" dirty="0">
                <a:solidFill>
                  <a:srgbClr val="618F6D"/>
                </a:solidFill>
                <a:latin typeface="Open Sans" pitchFamily="34" charset="0"/>
                <a:ea typeface="Open Sans" pitchFamily="34" charset="-122"/>
                <a:cs typeface="Open Sans" pitchFamily="34" charset="-120"/>
              </a:rPr>
              <a:t>33,447</a:t>
            </a:r>
            <a:endParaRPr lang="en-US" sz="1950" dirty="0"/>
          </a:p>
        </p:txBody>
      </p:sp>
      <p:sp>
        <p:nvSpPr>
          <p:cNvPr id="16" name="Shape 14"/>
          <p:cNvSpPr/>
          <p:nvPr/>
        </p:nvSpPr>
        <p:spPr>
          <a:xfrm>
            <a:off x="1076325" y="4476750"/>
            <a:ext cx="9429750" cy="809625"/>
          </a:xfrm>
          <a:prstGeom prst="rect">
            <a:avLst/>
          </a:prstGeom>
          <a:solidFill>
            <a:srgbClr val="F4FAF9"/>
          </a:solidFill>
          <a:ln/>
        </p:spPr>
        <p:txBody>
          <a:bodyPr/>
          <a:lstStyle/>
          <a:p>
            <a:endParaRPr lang="en-NZ"/>
          </a:p>
        </p:txBody>
      </p:sp>
      <p:sp>
        <p:nvSpPr>
          <p:cNvPr id="17" name="Shape 15"/>
          <p:cNvSpPr/>
          <p:nvPr/>
        </p:nvSpPr>
        <p:spPr>
          <a:xfrm>
            <a:off x="1076325" y="5276850"/>
            <a:ext cx="9429750" cy="9525"/>
          </a:xfrm>
          <a:prstGeom prst="rect">
            <a:avLst/>
          </a:prstGeom>
          <a:solidFill>
            <a:srgbClr val="EAF0F2"/>
          </a:solidFill>
          <a:ln/>
        </p:spPr>
        <p:txBody>
          <a:bodyPr/>
          <a:lstStyle/>
          <a:p>
            <a:endParaRPr lang="en-NZ"/>
          </a:p>
        </p:txBody>
      </p:sp>
      <p:sp>
        <p:nvSpPr>
          <p:cNvPr id="18" name="Text 16"/>
          <p:cNvSpPr/>
          <p:nvPr/>
        </p:nvSpPr>
        <p:spPr>
          <a:xfrm>
            <a:off x="1343025" y="4705350"/>
            <a:ext cx="3783330" cy="381000"/>
          </a:xfrm>
          <a:prstGeom prst="rect">
            <a:avLst/>
          </a:prstGeom>
          <a:noFill/>
          <a:ln/>
        </p:spPr>
        <p:txBody>
          <a:bodyPr wrap="square" lIns="25400" tIns="25400" rIns="25400" bIns="25400" rtlCol="0" anchor="t">
            <a:normAutofit/>
          </a:bodyPr>
          <a:lstStyle/>
          <a:p>
            <a:pPr marL="0" indent="0" algn="l">
              <a:buNone/>
            </a:pPr>
            <a:r>
              <a:rPr lang="en-US" sz="1950" dirty="0">
                <a:solidFill>
                  <a:srgbClr val="2C3A57"/>
                </a:solidFill>
                <a:latin typeface="Open Sans" pitchFamily="34" charset="0"/>
                <a:ea typeface="Open Sans" pitchFamily="34" charset="-122"/>
                <a:cs typeface="Open Sans" pitchFamily="34" charset="-120"/>
              </a:rPr>
              <a:t>Capital expenditure</a:t>
            </a:r>
            <a:endParaRPr lang="en-US" sz="1950" dirty="0"/>
          </a:p>
        </p:txBody>
      </p:sp>
      <p:sp>
        <p:nvSpPr>
          <p:cNvPr id="19" name="Text 17"/>
          <p:cNvSpPr/>
          <p:nvPr/>
        </p:nvSpPr>
        <p:spPr>
          <a:xfrm>
            <a:off x="5362575" y="4705350"/>
            <a:ext cx="1447800" cy="381000"/>
          </a:xfrm>
          <a:prstGeom prst="rect">
            <a:avLst/>
          </a:prstGeom>
          <a:noFill/>
          <a:ln/>
        </p:spPr>
        <p:txBody>
          <a:bodyPr wrap="square" lIns="25400" tIns="25400" rIns="25400" bIns="25400" rtlCol="0" anchor="t">
            <a:normAutofit/>
          </a:bodyPr>
          <a:lstStyle/>
          <a:p>
            <a:pPr marL="0" indent="0" algn="r">
              <a:buNone/>
            </a:pPr>
            <a:r>
              <a:rPr lang="en-US" sz="1950" dirty="0">
                <a:solidFill>
                  <a:srgbClr val="2C3A57"/>
                </a:solidFill>
                <a:latin typeface="Open Sans" pitchFamily="34" charset="0"/>
                <a:ea typeface="Open Sans" pitchFamily="34" charset="-122"/>
                <a:cs typeface="Open Sans" pitchFamily="34" charset="-120"/>
              </a:rPr>
              <a:t>(86,718)</a:t>
            </a:r>
            <a:endParaRPr lang="en-US" sz="1950" dirty="0"/>
          </a:p>
        </p:txBody>
      </p:sp>
      <p:sp>
        <p:nvSpPr>
          <p:cNvPr id="20" name="Text 18"/>
          <p:cNvSpPr/>
          <p:nvPr/>
        </p:nvSpPr>
        <p:spPr>
          <a:xfrm>
            <a:off x="7077075" y="4705350"/>
            <a:ext cx="1447800" cy="381000"/>
          </a:xfrm>
          <a:prstGeom prst="rect">
            <a:avLst/>
          </a:prstGeom>
          <a:noFill/>
          <a:ln/>
        </p:spPr>
        <p:txBody>
          <a:bodyPr wrap="square" lIns="25400" tIns="25400" rIns="25400" bIns="25400" rtlCol="0" anchor="t">
            <a:normAutofit/>
          </a:bodyPr>
          <a:lstStyle/>
          <a:p>
            <a:pPr marL="0" indent="0" algn="r">
              <a:buNone/>
            </a:pPr>
            <a:r>
              <a:rPr lang="en-US" sz="1950" dirty="0">
                <a:solidFill>
                  <a:srgbClr val="2C3A57"/>
                </a:solidFill>
                <a:latin typeface="Open Sans" pitchFamily="34" charset="0"/>
                <a:ea typeface="Open Sans" pitchFamily="34" charset="-122"/>
                <a:cs typeface="Open Sans" pitchFamily="34" charset="-120"/>
              </a:rPr>
              <a:t>(29,533)</a:t>
            </a:r>
            <a:endParaRPr lang="en-US" sz="1950" dirty="0"/>
          </a:p>
        </p:txBody>
      </p:sp>
      <p:sp>
        <p:nvSpPr>
          <p:cNvPr id="21" name="Text 19"/>
          <p:cNvSpPr/>
          <p:nvPr/>
        </p:nvSpPr>
        <p:spPr>
          <a:xfrm>
            <a:off x="8791575" y="4705350"/>
            <a:ext cx="1447800" cy="381000"/>
          </a:xfrm>
          <a:prstGeom prst="rect">
            <a:avLst/>
          </a:prstGeom>
          <a:noFill/>
          <a:ln/>
        </p:spPr>
        <p:txBody>
          <a:bodyPr wrap="square" lIns="25400" tIns="25400" rIns="25400" bIns="25400" rtlCol="0" anchor="t">
            <a:normAutofit/>
          </a:bodyPr>
          <a:lstStyle/>
          <a:p>
            <a:pPr marL="0" indent="0" algn="r">
              <a:buNone/>
            </a:pPr>
            <a:r>
              <a:rPr lang="en-US" sz="1950" b="1" dirty="0">
                <a:solidFill>
                  <a:srgbClr val="618F6D"/>
                </a:solidFill>
                <a:latin typeface="Open Sans" pitchFamily="34" charset="0"/>
                <a:ea typeface="Open Sans" pitchFamily="34" charset="-122"/>
                <a:cs typeface="Open Sans" pitchFamily="34" charset="-120"/>
              </a:rPr>
              <a:t>(57,185)</a:t>
            </a:r>
            <a:endParaRPr lang="en-US" sz="1950" dirty="0">
              <a:solidFill>
                <a:srgbClr val="618F6D"/>
              </a:solidFill>
            </a:endParaRPr>
          </a:p>
        </p:txBody>
      </p:sp>
      <p:sp>
        <p:nvSpPr>
          <p:cNvPr id="22" name="Shape 20"/>
          <p:cNvSpPr/>
          <p:nvPr/>
        </p:nvSpPr>
        <p:spPr>
          <a:xfrm>
            <a:off x="1076325" y="5286375"/>
            <a:ext cx="9429750" cy="857250"/>
          </a:xfrm>
          <a:prstGeom prst="rect">
            <a:avLst/>
          </a:prstGeom>
          <a:solidFill>
            <a:srgbClr val="618F6D"/>
          </a:solidFill>
          <a:ln/>
        </p:spPr>
        <p:txBody>
          <a:bodyPr/>
          <a:lstStyle/>
          <a:p>
            <a:endParaRPr lang="en-NZ"/>
          </a:p>
        </p:txBody>
      </p:sp>
      <p:sp>
        <p:nvSpPr>
          <p:cNvPr id="23" name="Text 21"/>
          <p:cNvSpPr/>
          <p:nvPr/>
        </p:nvSpPr>
        <p:spPr>
          <a:xfrm>
            <a:off x="1343025" y="5534025"/>
            <a:ext cx="3783330" cy="400050"/>
          </a:xfrm>
          <a:prstGeom prst="rect">
            <a:avLst/>
          </a:prstGeom>
          <a:noFill/>
          <a:ln/>
        </p:spPr>
        <p:txBody>
          <a:bodyPr wrap="square" lIns="25400" tIns="25400" rIns="25400" bIns="25400" rtlCol="0" anchor="t">
            <a:normAutofit/>
          </a:bodyPr>
          <a:lstStyle/>
          <a:p>
            <a:pPr marL="0" indent="0" algn="l">
              <a:buNone/>
            </a:pPr>
            <a:r>
              <a:rPr lang="en-US" sz="2100" b="1" dirty="0">
                <a:solidFill>
                  <a:srgbClr val="FFFFFF"/>
                </a:solidFill>
                <a:latin typeface="Open Sans" pitchFamily="34" charset="0"/>
                <a:ea typeface="Open Sans" pitchFamily="34" charset="-122"/>
                <a:cs typeface="Open Sans" pitchFamily="34" charset="-120"/>
              </a:rPr>
              <a:t>Free cashflow</a:t>
            </a:r>
            <a:endParaRPr lang="en-US" sz="2100" dirty="0"/>
          </a:p>
        </p:txBody>
      </p:sp>
      <p:sp>
        <p:nvSpPr>
          <p:cNvPr id="24" name="Text 22"/>
          <p:cNvSpPr/>
          <p:nvPr/>
        </p:nvSpPr>
        <p:spPr>
          <a:xfrm>
            <a:off x="5362575" y="5534025"/>
            <a:ext cx="1447800" cy="400050"/>
          </a:xfrm>
          <a:prstGeom prst="rect">
            <a:avLst/>
          </a:prstGeom>
          <a:noFill/>
          <a:ln/>
        </p:spPr>
        <p:txBody>
          <a:bodyPr wrap="square" lIns="25400" tIns="25400" rIns="25400" bIns="25400" rtlCol="0" anchor="t">
            <a:normAutofit/>
          </a:bodyPr>
          <a:lstStyle/>
          <a:p>
            <a:pPr marL="0" indent="0" algn="r">
              <a:buNone/>
            </a:pPr>
            <a:r>
              <a:rPr lang="en-US" sz="2100" b="1" dirty="0">
                <a:solidFill>
                  <a:srgbClr val="FFFFFF"/>
                </a:solidFill>
                <a:latin typeface="Open Sans" pitchFamily="34" charset="0"/>
                <a:ea typeface="Open Sans" pitchFamily="34" charset="-122"/>
                <a:cs typeface="Open Sans" pitchFamily="34" charset="-120"/>
              </a:rPr>
              <a:t>118,710</a:t>
            </a:r>
            <a:endParaRPr lang="en-US" sz="2100" dirty="0"/>
          </a:p>
        </p:txBody>
      </p:sp>
      <p:sp>
        <p:nvSpPr>
          <p:cNvPr id="25" name="Text 23"/>
          <p:cNvSpPr/>
          <p:nvPr/>
        </p:nvSpPr>
        <p:spPr>
          <a:xfrm>
            <a:off x="7077075" y="5534025"/>
            <a:ext cx="1447800" cy="400050"/>
          </a:xfrm>
          <a:prstGeom prst="rect">
            <a:avLst/>
          </a:prstGeom>
          <a:noFill/>
          <a:ln/>
        </p:spPr>
        <p:txBody>
          <a:bodyPr wrap="square" lIns="25400" tIns="25400" rIns="25400" bIns="25400" rtlCol="0" anchor="t">
            <a:normAutofit/>
          </a:bodyPr>
          <a:lstStyle/>
          <a:p>
            <a:pPr marL="0" indent="0" algn="r">
              <a:buNone/>
            </a:pPr>
            <a:r>
              <a:rPr lang="en-US" sz="2100" b="1" dirty="0">
                <a:solidFill>
                  <a:srgbClr val="FFFFFF"/>
                </a:solidFill>
                <a:latin typeface="Open Sans" pitchFamily="34" charset="0"/>
                <a:ea typeface="Open Sans" pitchFamily="34" charset="-122"/>
                <a:cs typeface="Open Sans" pitchFamily="34" charset="-120"/>
              </a:rPr>
              <a:t>142,448</a:t>
            </a:r>
            <a:endParaRPr lang="en-US" sz="2100" dirty="0"/>
          </a:p>
        </p:txBody>
      </p:sp>
      <p:sp>
        <p:nvSpPr>
          <p:cNvPr id="26" name="Text 24"/>
          <p:cNvSpPr/>
          <p:nvPr/>
        </p:nvSpPr>
        <p:spPr>
          <a:xfrm>
            <a:off x="8791575" y="5534025"/>
            <a:ext cx="1447800" cy="400050"/>
          </a:xfrm>
          <a:prstGeom prst="rect">
            <a:avLst/>
          </a:prstGeom>
          <a:noFill/>
          <a:ln/>
        </p:spPr>
        <p:txBody>
          <a:bodyPr wrap="square" lIns="25400" tIns="25400" rIns="25400" bIns="25400" rtlCol="0" anchor="t">
            <a:normAutofit/>
          </a:bodyPr>
          <a:lstStyle/>
          <a:p>
            <a:pPr marL="0" indent="0" algn="r">
              <a:buNone/>
            </a:pPr>
            <a:r>
              <a:rPr lang="en-US" sz="2100" b="1" dirty="0">
                <a:solidFill>
                  <a:srgbClr val="FFFFFF"/>
                </a:solidFill>
                <a:latin typeface="Open Sans" pitchFamily="34" charset="0"/>
                <a:ea typeface="Open Sans" pitchFamily="34" charset="-122"/>
                <a:cs typeface="Open Sans" pitchFamily="34" charset="-120"/>
              </a:rPr>
              <a:t>(23,738)</a:t>
            </a:r>
            <a:endParaRPr lang="en-US" sz="2100" dirty="0"/>
          </a:p>
        </p:txBody>
      </p:sp>
      <p:sp>
        <p:nvSpPr>
          <p:cNvPr id="27" name="Shape 25"/>
          <p:cNvSpPr/>
          <p:nvPr/>
        </p:nvSpPr>
        <p:spPr>
          <a:xfrm>
            <a:off x="11049000" y="2552700"/>
            <a:ext cx="6172200" cy="3322737"/>
          </a:xfrm>
          <a:prstGeom prst="roundRect">
            <a:avLst>
              <a:gd name="adj" fmla="val 3440"/>
            </a:avLst>
          </a:prstGeom>
          <a:solidFill>
            <a:srgbClr val="DBF0EC"/>
          </a:solidFill>
          <a:ln/>
        </p:spPr>
        <p:txBody>
          <a:bodyPr/>
          <a:lstStyle/>
          <a:p>
            <a:endParaRPr lang="en-NZ"/>
          </a:p>
        </p:txBody>
      </p:sp>
      <p:sp>
        <p:nvSpPr>
          <p:cNvPr id="28" name="Shape 26"/>
          <p:cNvSpPr/>
          <p:nvPr/>
        </p:nvSpPr>
        <p:spPr>
          <a:xfrm>
            <a:off x="11468100" y="3076575"/>
            <a:ext cx="114300" cy="114300"/>
          </a:xfrm>
          <a:prstGeom prst="ellipse">
            <a:avLst/>
          </a:prstGeom>
          <a:solidFill>
            <a:srgbClr val="618F6D"/>
          </a:solidFill>
          <a:ln/>
        </p:spPr>
        <p:txBody>
          <a:bodyPr/>
          <a:lstStyle/>
          <a:p>
            <a:endParaRPr lang="en-NZ"/>
          </a:p>
        </p:txBody>
      </p:sp>
      <p:sp>
        <p:nvSpPr>
          <p:cNvPr id="29" name="Text 27"/>
          <p:cNvSpPr/>
          <p:nvPr/>
        </p:nvSpPr>
        <p:spPr>
          <a:xfrm>
            <a:off x="11753850" y="2971800"/>
            <a:ext cx="5199698" cy="1156543"/>
          </a:xfrm>
          <a:prstGeom prst="rect">
            <a:avLst/>
          </a:prstGeom>
          <a:noFill/>
          <a:ln/>
        </p:spPr>
        <p:txBody>
          <a:bodyPr wrap="square" lIns="25400" tIns="25400" rIns="25400" bIns="25400" rtlCol="0" anchor="t">
            <a:normAutofit/>
          </a:bodyPr>
          <a:lstStyle/>
          <a:p>
            <a:pPr marL="0" indent="0" algn="l">
              <a:lnSpc>
                <a:spcPct val="105811"/>
              </a:lnSpc>
              <a:buNone/>
            </a:pPr>
            <a:r>
              <a:rPr lang="en-US" sz="2025" dirty="0">
                <a:solidFill>
                  <a:srgbClr val="2C3A57"/>
                </a:solidFill>
                <a:latin typeface="Open Sans" pitchFamily="34" charset="0"/>
                <a:ea typeface="Open Sans" pitchFamily="34" charset="-122"/>
                <a:cs typeface="Open Sans" pitchFamily="34" charset="-120"/>
              </a:rPr>
              <a:t>Net operating cash inflow increased by $33.4 million (19.4%) reflecting stronger profitability.</a:t>
            </a:r>
            <a:endParaRPr lang="en-US" sz="2025" dirty="0"/>
          </a:p>
        </p:txBody>
      </p:sp>
      <p:sp>
        <p:nvSpPr>
          <p:cNvPr id="30" name="Shape 28"/>
          <p:cNvSpPr/>
          <p:nvPr/>
        </p:nvSpPr>
        <p:spPr>
          <a:xfrm>
            <a:off x="11468100" y="4442668"/>
            <a:ext cx="114300" cy="114300"/>
          </a:xfrm>
          <a:prstGeom prst="ellipse">
            <a:avLst/>
          </a:prstGeom>
          <a:solidFill>
            <a:srgbClr val="618F6D"/>
          </a:solidFill>
          <a:ln/>
        </p:spPr>
        <p:txBody>
          <a:bodyPr/>
          <a:lstStyle/>
          <a:p>
            <a:endParaRPr lang="en-NZ"/>
          </a:p>
        </p:txBody>
      </p:sp>
      <p:sp>
        <p:nvSpPr>
          <p:cNvPr id="31" name="Text 29"/>
          <p:cNvSpPr/>
          <p:nvPr/>
        </p:nvSpPr>
        <p:spPr>
          <a:xfrm>
            <a:off x="11753850" y="4337893"/>
            <a:ext cx="5199698" cy="1156543"/>
          </a:xfrm>
          <a:prstGeom prst="rect">
            <a:avLst/>
          </a:prstGeom>
          <a:noFill/>
          <a:ln/>
        </p:spPr>
        <p:txBody>
          <a:bodyPr wrap="square" lIns="25400" tIns="25400" rIns="25400" bIns="25400" rtlCol="0" anchor="t">
            <a:normAutofit/>
          </a:bodyPr>
          <a:lstStyle/>
          <a:p>
            <a:pPr marL="0" indent="0" algn="l">
              <a:lnSpc>
                <a:spcPct val="105811"/>
              </a:lnSpc>
              <a:buNone/>
            </a:pPr>
            <a:r>
              <a:rPr lang="en-US" sz="2025" dirty="0">
                <a:solidFill>
                  <a:srgbClr val="2C3A57"/>
                </a:solidFill>
                <a:latin typeface="Open Sans" pitchFamily="34" charset="0"/>
                <a:ea typeface="Open Sans" pitchFamily="34" charset="-122"/>
                <a:cs typeface="Open Sans" pitchFamily="34" charset="-120"/>
              </a:rPr>
              <a:t>Capex accelerated in the second half due to capital dredging and major plant and equipment purchases.</a:t>
            </a:r>
            <a:endParaRPr lang="en-US" sz="2025" dirty="0"/>
          </a:p>
        </p:txBody>
      </p:sp>
      <p:pic>
        <p:nvPicPr>
          <p:cNvPr id="32" name="Image 0" descr="preencoded.png"/>
          <p:cNvPicPr>
            <a:picLocks noChangeAspect="1"/>
          </p:cNvPicPr>
          <p:nvPr/>
        </p:nvPicPr>
        <p:blipFill>
          <a:blip r:embed="rId3"/>
          <a:stretch>
            <a:fillRect/>
          </a:stretch>
        </p:blipFill>
        <p:spPr>
          <a:xfrm>
            <a:off x="1066800" y="9410700"/>
            <a:ext cx="486966" cy="419100"/>
          </a:xfrm>
          <a:prstGeom prst="rect">
            <a:avLst/>
          </a:prstGeom>
        </p:spPr>
      </p:pic>
      <p:sp>
        <p:nvSpPr>
          <p:cNvPr id="33" name="Text 30"/>
          <p:cNvSpPr/>
          <p:nvPr/>
        </p:nvSpPr>
        <p:spPr>
          <a:xfrm>
            <a:off x="16981438" y="9477375"/>
            <a:ext cx="315962" cy="323850"/>
          </a:xfrm>
          <a:prstGeom prst="rect">
            <a:avLst/>
          </a:prstGeom>
          <a:noFill/>
          <a:ln/>
        </p:spPr>
        <p:txBody>
          <a:bodyPr wrap="square" lIns="25400" tIns="25400" rIns="25400" bIns="25400" rtlCol="0" anchor="t">
            <a:normAutofit/>
          </a:bodyPr>
          <a:lstStyle/>
          <a:p>
            <a:pPr marL="0" indent="0" algn="l">
              <a:buNone/>
            </a:pPr>
            <a:r>
              <a:rPr lang="en-US" sz="1650" b="1" dirty="0">
                <a:solidFill>
                  <a:srgbClr val="8A93A6"/>
                </a:solidFill>
                <a:latin typeface="Open Sans" pitchFamily="34" charset="0"/>
                <a:ea typeface="Open Sans" pitchFamily="34" charset="-122"/>
                <a:cs typeface="Open Sans" pitchFamily="34" charset="-120"/>
              </a:rPr>
              <a:t>28</a:t>
            </a:r>
            <a:endParaRPr lang="en-US" sz="165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1066800" y="1247775"/>
            <a:ext cx="17769840" cy="762000"/>
          </a:xfrm>
          <a:prstGeom prst="rect">
            <a:avLst/>
          </a:prstGeom>
          <a:noFill/>
          <a:ln/>
        </p:spPr>
        <p:txBody>
          <a:bodyPr wrap="square" lIns="25400" tIns="25400" rIns="25400" bIns="25400" rtlCol="0" anchor="t">
            <a:normAutofit/>
          </a:bodyPr>
          <a:lstStyle/>
          <a:p>
            <a:pPr marL="0" indent="0" algn="l">
              <a:buNone/>
            </a:pPr>
            <a:r>
              <a:rPr lang="en-US" sz="4200" b="1" kern="0" spc="-84" dirty="0">
                <a:solidFill>
                  <a:srgbClr val="0A357C"/>
                </a:solidFill>
                <a:latin typeface="Open Sans" pitchFamily="34" charset="0"/>
                <a:ea typeface="Open Sans" pitchFamily="34" charset="-122"/>
                <a:cs typeface="Open Sans" pitchFamily="34" charset="-120"/>
              </a:rPr>
              <a:t>Parent Capital expenditure investment 2021 - 2026</a:t>
            </a:r>
            <a:endParaRPr lang="en-US" sz="4200" dirty="0"/>
          </a:p>
        </p:txBody>
      </p:sp>
      <p:sp>
        <p:nvSpPr>
          <p:cNvPr id="4" name="Shape 2"/>
          <p:cNvSpPr/>
          <p:nvPr/>
        </p:nvSpPr>
        <p:spPr>
          <a:xfrm>
            <a:off x="1066800" y="2105025"/>
            <a:ext cx="16154400" cy="28575"/>
          </a:xfrm>
          <a:prstGeom prst="rect">
            <a:avLst/>
          </a:prstGeom>
          <a:solidFill>
            <a:srgbClr val="DBF0EC"/>
          </a:solidFill>
          <a:ln/>
        </p:spPr>
        <p:txBody>
          <a:bodyPr/>
          <a:lstStyle/>
          <a:p>
            <a:endParaRPr lang="en-NZ"/>
          </a:p>
        </p:txBody>
      </p:sp>
      <p:sp>
        <p:nvSpPr>
          <p:cNvPr id="5" name="Shape 3"/>
          <p:cNvSpPr/>
          <p:nvPr/>
        </p:nvSpPr>
        <p:spPr>
          <a:xfrm>
            <a:off x="1066800" y="2514600"/>
            <a:ext cx="5905500" cy="6629400"/>
          </a:xfrm>
          <a:prstGeom prst="roundRect">
            <a:avLst>
              <a:gd name="adj" fmla="val 1935"/>
            </a:avLst>
          </a:prstGeom>
          <a:solidFill>
            <a:srgbClr val="DBF0EC"/>
          </a:solidFill>
          <a:ln/>
        </p:spPr>
        <p:txBody>
          <a:bodyPr/>
          <a:lstStyle/>
          <a:p>
            <a:endParaRPr lang="en-NZ"/>
          </a:p>
        </p:txBody>
      </p:sp>
      <p:sp>
        <p:nvSpPr>
          <p:cNvPr id="6" name="Shape 4"/>
          <p:cNvSpPr/>
          <p:nvPr/>
        </p:nvSpPr>
        <p:spPr>
          <a:xfrm>
            <a:off x="1447800" y="2990850"/>
            <a:ext cx="104775" cy="104775"/>
          </a:xfrm>
          <a:prstGeom prst="ellipse">
            <a:avLst/>
          </a:prstGeom>
          <a:solidFill>
            <a:srgbClr val="618F6D"/>
          </a:solidFill>
          <a:ln/>
        </p:spPr>
        <p:txBody>
          <a:bodyPr/>
          <a:lstStyle/>
          <a:p>
            <a:endParaRPr lang="en-NZ"/>
          </a:p>
        </p:txBody>
      </p:sp>
      <p:sp>
        <p:nvSpPr>
          <p:cNvPr id="7" name="Text 5"/>
          <p:cNvSpPr/>
          <p:nvPr/>
        </p:nvSpPr>
        <p:spPr>
          <a:xfrm>
            <a:off x="1704975" y="2895600"/>
            <a:ext cx="5214357" cy="389632"/>
          </a:xfrm>
          <a:prstGeom prst="rect">
            <a:avLst/>
          </a:prstGeom>
          <a:noFill/>
          <a:ln/>
        </p:spPr>
        <p:txBody>
          <a:bodyPr wrap="square" lIns="25400" tIns="25400" rIns="25400" bIns="25400" rtlCol="0" anchor="t">
            <a:normAutofit/>
          </a:bodyPr>
          <a:lstStyle/>
          <a:p>
            <a:pPr marL="0" indent="0" algn="l">
              <a:lnSpc>
                <a:spcPct val="102556"/>
              </a:lnSpc>
              <a:buNone/>
            </a:pPr>
            <a:r>
              <a:rPr lang="en-US" sz="1950" dirty="0">
                <a:solidFill>
                  <a:srgbClr val="2C3A57"/>
                </a:solidFill>
                <a:latin typeface="Open Sans" pitchFamily="34" charset="0"/>
                <a:ea typeface="Open Sans" pitchFamily="34" charset="-122"/>
                <a:cs typeface="Open Sans" pitchFamily="34" charset="-120"/>
              </a:rPr>
              <a:t>Group capex $86.0 million for the period.</a:t>
            </a:r>
            <a:endParaRPr lang="en-US" sz="1950" dirty="0"/>
          </a:p>
        </p:txBody>
      </p:sp>
      <p:sp>
        <p:nvSpPr>
          <p:cNvPr id="8" name="Shape 6"/>
          <p:cNvSpPr/>
          <p:nvPr/>
        </p:nvSpPr>
        <p:spPr>
          <a:xfrm>
            <a:off x="1447800" y="3551932"/>
            <a:ext cx="104775" cy="104775"/>
          </a:xfrm>
          <a:prstGeom prst="ellipse">
            <a:avLst/>
          </a:prstGeom>
          <a:solidFill>
            <a:srgbClr val="618F6D"/>
          </a:solidFill>
          <a:ln/>
        </p:spPr>
        <p:txBody>
          <a:bodyPr/>
          <a:lstStyle/>
          <a:p>
            <a:endParaRPr lang="en-NZ"/>
          </a:p>
        </p:txBody>
      </p:sp>
      <p:sp>
        <p:nvSpPr>
          <p:cNvPr id="9" name="Text 7"/>
          <p:cNvSpPr/>
          <p:nvPr/>
        </p:nvSpPr>
        <p:spPr>
          <a:xfrm>
            <a:off x="1704975" y="3456682"/>
            <a:ext cx="5032915" cy="741164"/>
          </a:xfrm>
          <a:prstGeom prst="rect">
            <a:avLst/>
          </a:prstGeom>
          <a:noFill/>
          <a:ln/>
        </p:spPr>
        <p:txBody>
          <a:bodyPr wrap="square" lIns="25400" tIns="25400" rIns="25400" bIns="25400" rtlCol="0" anchor="t">
            <a:normAutofit/>
          </a:bodyPr>
          <a:lstStyle/>
          <a:p>
            <a:pPr marL="0" indent="0" algn="l">
              <a:lnSpc>
                <a:spcPct val="102556"/>
              </a:lnSpc>
              <a:buNone/>
            </a:pPr>
            <a:r>
              <a:rPr lang="en-US" sz="1950" dirty="0">
                <a:solidFill>
                  <a:srgbClr val="2C3A57"/>
                </a:solidFill>
                <a:latin typeface="Open Sans" pitchFamily="34" charset="0"/>
                <a:ea typeface="Open Sans" pitchFamily="34" charset="-122"/>
                <a:cs typeface="Open Sans" pitchFamily="34" charset="-120"/>
              </a:rPr>
              <a:t>FY26 Parent capital expenditure of $81.5 million</a:t>
            </a:r>
            <a:endParaRPr lang="en-US" sz="1950" dirty="0"/>
          </a:p>
        </p:txBody>
      </p:sp>
      <p:sp>
        <p:nvSpPr>
          <p:cNvPr id="10" name="Shape 8"/>
          <p:cNvSpPr/>
          <p:nvPr/>
        </p:nvSpPr>
        <p:spPr>
          <a:xfrm>
            <a:off x="1447800" y="4464546"/>
            <a:ext cx="104775" cy="104775"/>
          </a:xfrm>
          <a:prstGeom prst="ellipse">
            <a:avLst/>
          </a:prstGeom>
          <a:solidFill>
            <a:srgbClr val="618F6D"/>
          </a:solidFill>
          <a:ln/>
        </p:spPr>
        <p:txBody>
          <a:bodyPr/>
          <a:lstStyle/>
          <a:p>
            <a:endParaRPr lang="en-NZ"/>
          </a:p>
        </p:txBody>
      </p:sp>
      <p:sp>
        <p:nvSpPr>
          <p:cNvPr id="11" name="Text 9"/>
          <p:cNvSpPr/>
          <p:nvPr/>
        </p:nvSpPr>
        <p:spPr>
          <a:xfrm>
            <a:off x="1704975" y="4369296"/>
            <a:ext cx="4231109" cy="389632"/>
          </a:xfrm>
          <a:prstGeom prst="rect">
            <a:avLst/>
          </a:prstGeom>
          <a:noFill/>
          <a:ln/>
        </p:spPr>
        <p:txBody>
          <a:bodyPr wrap="square" lIns="25400" tIns="25400" rIns="25400" bIns="25400" rtlCol="0" anchor="t">
            <a:normAutofit/>
          </a:bodyPr>
          <a:lstStyle/>
          <a:p>
            <a:pPr marL="0" indent="0" algn="l">
              <a:lnSpc>
                <a:spcPct val="102556"/>
              </a:lnSpc>
              <a:buNone/>
            </a:pPr>
            <a:r>
              <a:rPr lang="en-US" sz="1950" dirty="0">
                <a:solidFill>
                  <a:srgbClr val="2C3A57"/>
                </a:solidFill>
                <a:latin typeface="Open Sans" pitchFamily="34" charset="0"/>
                <a:ea typeface="Open Sans" pitchFamily="34" charset="-122"/>
                <a:cs typeface="Open Sans" pitchFamily="34" charset="-120"/>
              </a:rPr>
              <a:t>Major projects underway include:</a:t>
            </a:r>
            <a:endParaRPr lang="en-US" sz="1950" dirty="0"/>
          </a:p>
        </p:txBody>
      </p:sp>
      <p:sp>
        <p:nvSpPr>
          <p:cNvPr id="12" name="Shape 10"/>
          <p:cNvSpPr/>
          <p:nvPr/>
        </p:nvSpPr>
        <p:spPr>
          <a:xfrm>
            <a:off x="1943100" y="5035153"/>
            <a:ext cx="85725" cy="85725"/>
          </a:xfrm>
          <a:prstGeom prst="rect">
            <a:avLst/>
          </a:prstGeom>
          <a:solidFill>
            <a:srgbClr val="618F6D"/>
          </a:solidFill>
          <a:ln/>
        </p:spPr>
        <p:txBody>
          <a:bodyPr/>
          <a:lstStyle/>
          <a:p>
            <a:endParaRPr lang="en-NZ"/>
          </a:p>
        </p:txBody>
      </p:sp>
      <p:sp>
        <p:nvSpPr>
          <p:cNvPr id="13" name="Text 11"/>
          <p:cNvSpPr/>
          <p:nvPr/>
        </p:nvSpPr>
        <p:spPr>
          <a:xfrm>
            <a:off x="2162174" y="4930378"/>
            <a:ext cx="3773909" cy="371475"/>
          </a:xfrm>
          <a:prstGeom prst="rect">
            <a:avLst/>
          </a:prstGeom>
          <a:noFill/>
          <a:ln/>
        </p:spPr>
        <p:txBody>
          <a:bodyPr wrap="square" lIns="25400" tIns="25400" rIns="25400" bIns="25400" rtlCol="0" anchor="t">
            <a:normAutofit/>
          </a:bodyPr>
          <a:lstStyle/>
          <a:p>
            <a:pPr marL="0" indent="0" algn="l">
              <a:lnSpc>
                <a:spcPct val="102941"/>
              </a:lnSpc>
              <a:buNone/>
            </a:pPr>
            <a:r>
              <a:rPr lang="en-US" sz="1875" dirty="0">
                <a:solidFill>
                  <a:srgbClr val="2C3A57"/>
                </a:solidFill>
                <a:latin typeface="Open Sans" pitchFamily="34" charset="0"/>
                <a:ea typeface="Open Sans" pitchFamily="34" charset="-122"/>
                <a:cs typeface="Open Sans" pitchFamily="34" charset="-120"/>
              </a:rPr>
              <a:t>Capital dredging ($70-90 million)</a:t>
            </a:r>
            <a:endParaRPr lang="en-US" sz="1875" dirty="0">
              <a:solidFill>
                <a:srgbClr val="2C3A57"/>
              </a:solidFill>
            </a:endParaRPr>
          </a:p>
        </p:txBody>
      </p:sp>
      <p:sp>
        <p:nvSpPr>
          <p:cNvPr id="14" name="Shape 12"/>
          <p:cNvSpPr/>
          <p:nvPr/>
        </p:nvSpPr>
        <p:spPr>
          <a:xfrm>
            <a:off x="1943100" y="5501878"/>
            <a:ext cx="85725" cy="85725"/>
          </a:xfrm>
          <a:prstGeom prst="rect">
            <a:avLst/>
          </a:prstGeom>
          <a:solidFill>
            <a:srgbClr val="618F6D"/>
          </a:solidFill>
          <a:ln/>
        </p:spPr>
        <p:txBody>
          <a:bodyPr/>
          <a:lstStyle/>
          <a:p>
            <a:endParaRPr lang="en-NZ"/>
          </a:p>
        </p:txBody>
      </p:sp>
      <p:sp>
        <p:nvSpPr>
          <p:cNvPr id="15" name="Text 13"/>
          <p:cNvSpPr/>
          <p:nvPr/>
        </p:nvSpPr>
        <p:spPr>
          <a:xfrm>
            <a:off x="2162175" y="5397103"/>
            <a:ext cx="2898338" cy="371475"/>
          </a:xfrm>
          <a:prstGeom prst="rect">
            <a:avLst/>
          </a:prstGeom>
          <a:noFill/>
          <a:ln/>
        </p:spPr>
        <p:txBody>
          <a:bodyPr wrap="square" lIns="25400" tIns="25400" rIns="25400" bIns="25400" rtlCol="0" anchor="t">
            <a:normAutofit/>
          </a:bodyPr>
          <a:lstStyle/>
          <a:p>
            <a:pPr marL="0" indent="0" algn="l">
              <a:lnSpc>
                <a:spcPct val="102941"/>
              </a:lnSpc>
              <a:buNone/>
            </a:pPr>
            <a:r>
              <a:rPr lang="en-US" sz="1875" dirty="0">
                <a:solidFill>
                  <a:srgbClr val="2C3A57"/>
                </a:solidFill>
                <a:latin typeface="Open Sans" pitchFamily="34" charset="0"/>
                <a:ea typeface="Open Sans" pitchFamily="34" charset="-122"/>
                <a:cs typeface="Open Sans" pitchFamily="34" charset="-120"/>
              </a:rPr>
              <a:t>Hybrid tug ($27 million)</a:t>
            </a:r>
            <a:endParaRPr lang="en-US" sz="1875" dirty="0">
              <a:solidFill>
                <a:srgbClr val="2C3A57"/>
              </a:solidFill>
            </a:endParaRPr>
          </a:p>
        </p:txBody>
      </p:sp>
      <p:sp>
        <p:nvSpPr>
          <p:cNvPr id="16" name="Shape 14"/>
          <p:cNvSpPr/>
          <p:nvPr/>
        </p:nvSpPr>
        <p:spPr>
          <a:xfrm>
            <a:off x="1943100" y="5968603"/>
            <a:ext cx="85725" cy="85725"/>
          </a:xfrm>
          <a:prstGeom prst="rect">
            <a:avLst/>
          </a:prstGeom>
          <a:solidFill>
            <a:srgbClr val="618F6D"/>
          </a:solidFill>
          <a:ln/>
        </p:spPr>
        <p:txBody>
          <a:bodyPr/>
          <a:lstStyle/>
          <a:p>
            <a:endParaRPr lang="en-NZ"/>
          </a:p>
        </p:txBody>
      </p:sp>
      <p:sp>
        <p:nvSpPr>
          <p:cNvPr id="17" name="Text 15"/>
          <p:cNvSpPr/>
          <p:nvPr/>
        </p:nvSpPr>
        <p:spPr>
          <a:xfrm>
            <a:off x="2162175" y="5863828"/>
            <a:ext cx="4561999" cy="704850"/>
          </a:xfrm>
          <a:prstGeom prst="rect">
            <a:avLst/>
          </a:prstGeom>
          <a:noFill/>
          <a:ln/>
        </p:spPr>
        <p:txBody>
          <a:bodyPr wrap="square" lIns="25400" tIns="25400" rIns="25400" bIns="25400" rtlCol="0" anchor="t">
            <a:normAutofit/>
          </a:bodyPr>
          <a:lstStyle/>
          <a:p>
            <a:pPr marL="0" indent="0" algn="l">
              <a:lnSpc>
                <a:spcPct val="102941"/>
              </a:lnSpc>
              <a:buNone/>
            </a:pPr>
            <a:r>
              <a:rPr lang="en-US" sz="1875" dirty="0">
                <a:solidFill>
                  <a:srgbClr val="2C3A57"/>
                </a:solidFill>
                <a:latin typeface="Open Sans" pitchFamily="34" charset="0"/>
                <a:ea typeface="Open Sans" pitchFamily="34" charset="-122"/>
                <a:cs typeface="Open Sans" pitchFamily="34" charset="-120"/>
              </a:rPr>
              <a:t>Purchase of seven new straddles - one electric and six hybrid ($18 million).</a:t>
            </a:r>
            <a:endParaRPr lang="en-US" sz="1875" dirty="0">
              <a:solidFill>
                <a:srgbClr val="2C3A57"/>
              </a:solidFill>
            </a:endParaRPr>
          </a:p>
        </p:txBody>
      </p:sp>
      <p:sp>
        <p:nvSpPr>
          <p:cNvPr id="18" name="Text 16"/>
          <p:cNvSpPr/>
          <p:nvPr/>
        </p:nvSpPr>
        <p:spPr>
          <a:xfrm>
            <a:off x="7581900" y="3000375"/>
            <a:ext cx="710357" cy="352425"/>
          </a:xfrm>
          <a:prstGeom prst="rect">
            <a:avLst/>
          </a:prstGeom>
          <a:noFill/>
          <a:ln/>
        </p:spPr>
        <p:txBody>
          <a:bodyPr wrap="square" lIns="25400" tIns="25400" rIns="25400" bIns="25400" rtlCol="0" anchor="t">
            <a:normAutofit/>
          </a:bodyPr>
          <a:lstStyle/>
          <a:p>
            <a:pPr marL="0" indent="0" algn="l">
              <a:buNone/>
            </a:pPr>
            <a:r>
              <a:rPr lang="en-US" sz="1800" b="1" dirty="0">
                <a:solidFill>
                  <a:srgbClr val="56627A"/>
                </a:solidFill>
                <a:latin typeface="Open Sans" pitchFamily="34" charset="0"/>
                <a:ea typeface="Open Sans" pitchFamily="34" charset="-122"/>
                <a:cs typeface="Open Sans" pitchFamily="34" charset="-120"/>
              </a:rPr>
              <a:t>$000s</a:t>
            </a:r>
            <a:endParaRPr lang="en-US" sz="1800" dirty="0"/>
          </a:p>
        </p:txBody>
      </p:sp>
      <p:sp>
        <p:nvSpPr>
          <p:cNvPr id="19" name="Shape 17"/>
          <p:cNvSpPr/>
          <p:nvPr/>
        </p:nvSpPr>
        <p:spPr>
          <a:xfrm>
            <a:off x="12393811" y="3052763"/>
            <a:ext cx="209550" cy="209550"/>
          </a:xfrm>
          <a:prstGeom prst="roundRect">
            <a:avLst>
              <a:gd name="adj" fmla="val 18182"/>
            </a:avLst>
          </a:prstGeom>
          <a:solidFill>
            <a:srgbClr val="0A357C"/>
          </a:solidFill>
          <a:ln/>
        </p:spPr>
        <p:txBody>
          <a:bodyPr/>
          <a:lstStyle/>
          <a:p>
            <a:endParaRPr lang="en-NZ"/>
          </a:p>
        </p:txBody>
      </p:sp>
      <p:sp>
        <p:nvSpPr>
          <p:cNvPr id="20" name="Text 18"/>
          <p:cNvSpPr/>
          <p:nvPr/>
        </p:nvSpPr>
        <p:spPr>
          <a:xfrm>
            <a:off x="12717661" y="3005138"/>
            <a:ext cx="716607" cy="342900"/>
          </a:xfrm>
          <a:prstGeom prst="rect">
            <a:avLst/>
          </a:prstGeom>
          <a:noFill/>
          <a:ln/>
        </p:spPr>
        <p:txBody>
          <a:bodyPr wrap="square" lIns="25400" tIns="25400" rIns="25400" bIns="25400" rtlCol="0" anchor="t">
            <a:normAutofit/>
          </a:bodyPr>
          <a:lstStyle/>
          <a:p>
            <a:pPr marL="0" indent="0" algn="l">
              <a:buNone/>
            </a:pPr>
            <a:r>
              <a:rPr lang="en-US" sz="1725" dirty="0">
                <a:solidFill>
                  <a:srgbClr val="56627A"/>
                </a:solidFill>
                <a:latin typeface="Open Sans" pitchFamily="34" charset="0"/>
                <a:ea typeface="Open Sans" pitchFamily="34" charset="-122"/>
                <a:cs typeface="Open Sans" pitchFamily="34" charset="-120"/>
              </a:rPr>
              <a:t>Capex</a:t>
            </a:r>
            <a:endParaRPr lang="en-US" sz="1725" dirty="0"/>
          </a:p>
        </p:txBody>
      </p:sp>
      <p:sp>
        <p:nvSpPr>
          <p:cNvPr id="21" name="Shape 19"/>
          <p:cNvSpPr/>
          <p:nvPr/>
        </p:nvSpPr>
        <p:spPr>
          <a:xfrm>
            <a:off x="13643818" y="3052763"/>
            <a:ext cx="209550" cy="209550"/>
          </a:xfrm>
          <a:prstGeom prst="roundRect">
            <a:avLst>
              <a:gd name="adj" fmla="val 18182"/>
            </a:avLst>
          </a:prstGeom>
          <a:solidFill>
            <a:srgbClr val="618F6D"/>
          </a:solidFill>
          <a:ln/>
        </p:spPr>
        <p:txBody>
          <a:bodyPr/>
          <a:lstStyle/>
          <a:p>
            <a:endParaRPr lang="en-NZ"/>
          </a:p>
        </p:txBody>
      </p:sp>
      <p:sp>
        <p:nvSpPr>
          <p:cNvPr id="22" name="Text 20"/>
          <p:cNvSpPr/>
          <p:nvPr/>
        </p:nvSpPr>
        <p:spPr>
          <a:xfrm>
            <a:off x="13967668" y="3005138"/>
            <a:ext cx="638026" cy="342900"/>
          </a:xfrm>
          <a:prstGeom prst="rect">
            <a:avLst/>
          </a:prstGeom>
          <a:noFill/>
          <a:ln/>
        </p:spPr>
        <p:txBody>
          <a:bodyPr wrap="square" lIns="25400" tIns="25400" rIns="25400" bIns="25400" rtlCol="0" anchor="t">
            <a:normAutofit/>
          </a:bodyPr>
          <a:lstStyle/>
          <a:p>
            <a:pPr marL="0" indent="0" algn="l">
              <a:buNone/>
            </a:pPr>
            <a:r>
              <a:rPr lang="en-US" sz="1725" dirty="0">
                <a:solidFill>
                  <a:srgbClr val="56627A"/>
                </a:solidFill>
                <a:latin typeface="Open Sans" pitchFamily="34" charset="0"/>
                <a:ea typeface="Open Sans" pitchFamily="34" charset="-122"/>
                <a:cs typeface="Open Sans" pitchFamily="34" charset="-120"/>
              </a:rPr>
              <a:t>MMH</a:t>
            </a:r>
            <a:endParaRPr lang="en-US" sz="1725" dirty="0"/>
          </a:p>
        </p:txBody>
      </p:sp>
      <p:sp>
        <p:nvSpPr>
          <p:cNvPr id="23" name="Shape 21"/>
          <p:cNvSpPr/>
          <p:nvPr/>
        </p:nvSpPr>
        <p:spPr>
          <a:xfrm>
            <a:off x="14815245" y="3052763"/>
            <a:ext cx="209550" cy="209550"/>
          </a:xfrm>
          <a:prstGeom prst="roundRect">
            <a:avLst>
              <a:gd name="adj" fmla="val 18182"/>
            </a:avLst>
          </a:prstGeom>
          <a:solidFill>
            <a:srgbClr val="AFDBBB"/>
          </a:solidFill>
          <a:ln/>
        </p:spPr>
        <p:txBody>
          <a:bodyPr/>
          <a:lstStyle/>
          <a:p>
            <a:endParaRPr lang="en-NZ"/>
          </a:p>
        </p:txBody>
      </p:sp>
      <p:sp>
        <p:nvSpPr>
          <p:cNvPr id="24" name="Text 22"/>
          <p:cNvSpPr/>
          <p:nvPr/>
        </p:nvSpPr>
        <p:spPr>
          <a:xfrm>
            <a:off x="15139095" y="3005138"/>
            <a:ext cx="2290316" cy="342900"/>
          </a:xfrm>
          <a:prstGeom prst="rect">
            <a:avLst/>
          </a:prstGeom>
          <a:noFill/>
          <a:ln/>
        </p:spPr>
        <p:txBody>
          <a:bodyPr wrap="square" lIns="25400" tIns="25400" rIns="25400" bIns="25400" rtlCol="0" anchor="t">
            <a:normAutofit/>
          </a:bodyPr>
          <a:lstStyle/>
          <a:p>
            <a:pPr marL="0" indent="0" algn="l">
              <a:buNone/>
            </a:pPr>
            <a:r>
              <a:rPr lang="en-US" sz="1725" dirty="0">
                <a:solidFill>
                  <a:srgbClr val="56627A"/>
                </a:solidFill>
                <a:latin typeface="Open Sans" pitchFamily="34" charset="0"/>
                <a:ea typeface="Open Sans" pitchFamily="34" charset="-122"/>
                <a:cs typeface="Open Sans" pitchFamily="34" charset="-120"/>
              </a:rPr>
              <a:t>Ruakura Inland Port</a:t>
            </a:r>
            <a:endParaRPr lang="en-US" sz="1725" dirty="0"/>
          </a:p>
        </p:txBody>
      </p:sp>
      <p:sp>
        <p:nvSpPr>
          <p:cNvPr id="25" name="Shape 23"/>
          <p:cNvSpPr/>
          <p:nvPr/>
        </p:nvSpPr>
        <p:spPr>
          <a:xfrm>
            <a:off x="7581900" y="8629650"/>
            <a:ext cx="9639300" cy="19050"/>
          </a:xfrm>
          <a:prstGeom prst="rect">
            <a:avLst/>
          </a:prstGeom>
          <a:solidFill>
            <a:srgbClr val="DCE3E8"/>
          </a:solidFill>
          <a:ln/>
        </p:spPr>
        <p:txBody>
          <a:bodyPr/>
          <a:lstStyle/>
          <a:p>
            <a:endParaRPr lang="en-NZ"/>
          </a:p>
        </p:txBody>
      </p:sp>
      <p:sp>
        <p:nvSpPr>
          <p:cNvPr id="27" name="Shape 25"/>
          <p:cNvSpPr/>
          <p:nvPr/>
        </p:nvSpPr>
        <p:spPr>
          <a:xfrm>
            <a:off x="7658100" y="7496175"/>
            <a:ext cx="1295400" cy="1133475"/>
          </a:xfrm>
          <a:custGeom>
            <a:avLst/>
            <a:gdLst/>
            <a:ahLst/>
            <a:cxnLst/>
            <a:rect l="l" t="t" r="r" b="b"/>
            <a:pathLst>
              <a:path w="1295400" h="1133475">
                <a:moveTo>
                  <a:pt x="76200" y="0"/>
                </a:moveTo>
                <a:lnTo>
                  <a:pt x="1219200" y="0"/>
                </a:lnTo>
                <a:arcTo wR="76200" hR="76200" stAng="16200000" swAng="5400000"/>
                <a:lnTo>
                  <a:pt x="1295400" y="1133475"/>
                </a:lnTo>
                <a:lnTo>
                  <a:pt x="0" y="1133475"/>
                </a:lnTo>
                <a:lnTo>
                  <a:pt x="0" y="76200"/>
                </a:lnTo>
                <a:arcTo wR="76200" hR="76200" stAng="10800000" swAng="5400000"/>
                <a:close/>
              </a:path>
            </a:pathLst>
          </a:custGeom>
          <a:solidFill>
            <a:srgbClr val="0A357C"/>
          </a:solidFill>
          <a:ln/>
        </p:spPr>
        <p:txBody>
          <a:bodyPr/>
          <a:lstStyle/>
          <a:p>
            <a:endParaRPr lang="en-NZ"/>
          </a:p>
        </p:txBody>
      </p:sp>
      <p:sp>
        <p:nvSpPr>
          <p:cNvPr id="28" name="Text 26"/>
          <p:cNvSpPr/>
          <p:nvPr/>
        </p:nvSpPr>
        <p:spPr>
          <a:xfrm>
            <a:off x="9231630" y="7119937"/>
            <a:ext cx="1371600" cy="314325"/>
          </a:xfrm>
          <a:prstGeom prst="rect">
            <a:avLst/>
          </a:prstGeom>
          <a:noFill/>
          <a:ln/>
        </p:spPr>
        <p:txBody>
          <a:bodyPr wrap="square" lIns="25400" tIns="25400" rIns="25400" bIns="25400" rtlCol="0" anchor="t">
            <a:normAutofit/>
          </a:bodyPr>
          <a:lstStyle/>
          <a:p>
            <a:pPr marL="0" indent="0" algn="ctr">
              <a:buNone/>
            </a:pPr>
            <a:r>
              <a:rPr lang="en-US" sz="1650" b="1" dirty="0">
                <a:solidFill>
                  <a:srgbClr val="14213D"/>
                </a:solidFill>
                <a:latin typeface="Open Sans" pitchFamily="34" charset="0"/>
                <a:ea typeface="Open Sans" pitchFamily="34" charset="-122"/>
                <a:cs typeface="Open Sans" pitchFamily="34" charset="-120"/>
              </a:rPr>
              <a:t>2,850</a:t>
            </a:r>
            <a:endParaRPr lang="en-US" sz="1650" dirty="0"/>
          </a:p>
        </p:txBody>
      </p:sp>
      <p:sp>
        <p:nvSpPr>
          <p:cNvPr id="29" name="Shape 27"/>
          <p:cNvSpPr/>
          <p:nvPr/>
        </p:nvSpPr>
        <p:spPr>
          <a:xfrm>
            <a:off x="9296400" y="7486649"/>
            <a:ext cx="1295400" cy="123825"/>
          </a:xfrm>
          <a:custGeom>
            <a:avLst/>
            <a:gdLst/>
            <a:ahLst/>
            <a:cxnLst/>
            <a:rect l="l" t="t" r="r" b="b"/>
            <a:pathLst>
              <a:path w="1295400" h="1895475">
                <a:moveTo>
                  <a:pt x="76200" y="0"/>
                </a:moveTo>
                <a:lnTo>
                  <a:pt x="1219200" y="0"/>
                </a:lnTo>
                <a:arcTo wR="76200" hR="76200" stAng="16200000" swAng="5400000"/>
                <a:lnTo>
                  <a:pt x="1295400" y="1895475"/>
                </a:lnTo>
                <a:lnTo>
                  <a:pt x="0" y="1895475"/>
                </a:lnTo>
                <a:lnTo>
                  <a:pt x="0" y="76200"/>
                </a:lnTo>
                <a:arcTo wR="76200" hR="76200" stAng="10800000" swAng="5400000"/>
                <a:close/>
              </a:path>
            </a:pathLst>
          </a:custGeom>
          <a:solidFill>
            <a:srgbClr val="AFDBBB"/>
          </a:solidFill>
          <a:ln>
            <a:solidFill>
              <a:srgbClr val="AFDBBB"/>
            </a:solidFill>
          </a:ln>
        </p:spPr>
        <p:txBody>
          <a:bodyPr/>
          <a:lstStyle/>
          <a:p>
            <a:endParaRPr lang="en-NZ"/>
          </a:p>
        </p:txBody>
      </p:sp>
      <p:sp>
        <p:nvSpPr>
          <p:cNvPr id="30" name="Shape 28"/>
          <p:cNvSpPr/>
          <p:nvPr/>
        </p:nvSpPr>
        <p:spPr>
          <a:xfrm>
            <a:off x="9296400" y="7705725"/>
            <a:ext cx="1295400" cy="923925"/>
          </a:xfrm>
          <a:prstGeom prst="rect">
            <a:avLst/>
          </a:prstGeom>
          <a:solidFill>
            <a:srgbClr val="0A357C"/>
          </a:solidFill>
          <a:ln/>
        </p:spPr>
        <p:txBody>
          <a:bodyPr/>
          <a:lstStyle/>
          <a:p>
            <a:endParaRPr lang="en-NZ"/>
          </a:p>
        </p:txBody>
      </p:sp>
      <p:sp>
        <p:nvSpPr>
          <p:cNvPr id="31" name="Text 29"/>
          <p:cNvSpPr/>
          <p:nvPr/>
        </p:nvSpPr>
        <p:spPr>
          <a:xfrm>
            <a:off x="10851897" y="5181600"/>
            <a:ext cx="1371600" cy="609600"/>
          </a:xfrm>
          <a:prstGeom prst="rect">
            <a:avLst/>
          </a:prstGeom>
          <a:noFill/>
          <a:ln/>
        </p:spPr>
        <p:txBody>
          <a:bodyPr wrap="square" lIns="25400" tIns="25400" rIns="25400" bIns="25400" rtlCol="0" anchor="t">
            <a:normAutofit/>
          </a:bodyPr>
          <a:lstStyle/>
          <a:p>
            <a:pPr marL="0" indent="0" algn="ctr">
              <a:buNone/>
            </a:pPr>
            <a:r>
              <a:rPr lang="en-US" sz="1650" b="1" dirty="0">
                <a:solidFill>
                  <a:srgbClr val="14213D"/>
                </a:solidFill>
                <a:latin typeface="Open Sans" pitchFamily="34" charset="0"/>
                <a:ea typeface="Open Sans" pitchFamily="34" charset="-122"/>
                <a:cs typeface="Open Sans" pitchFamily="34" charset="-120"/>
              </a:rPr>
              <a:t>21,450</a:t>
            </a:r>
            <a:endParaRPr lang="en-US" sz="1650" dirty="0"/>
          </a:p>
        </p:txBody>
      </p:sp>
      <p:sp>
        <p:nvSpPr>
          <p:cNvPr id="33" name="Shape 31"/>
          <p:cNvSpPr/>
          <p:nvPr/>
        </p:nvSpPr>
        <p:spPr>
          <a:xfrm>
            <a:off x="10934700" y="6515100"/>
            <a:ext cx="1295400" cy="2114550"/>
          </a:xfrm>
          <a:prstGeom prst="rect">
            <a:avLst/>
          </a:prstGeom>
          <a:solidFill>
            <a:srgbClr val="0A357C"/>
          </a:solidFill>
          <a:ln/>
        </p:spPr>
        <p:txBody>
          <a:bodyPr/>
          <a:lstStyle/>
          <a:p>
            <a:endParaRPr lang="en-NZ"/>
          </a:p>
        </p:txBody>
      </p:sp>
      <p:sp>
        <p:nvSpPr>
          <p:cNvPr id="34" name="Text 32"/>
          <p:cNvSpPr/>
          <p:nvPr/>
        </p:nvSpPr>
        <p:spPr>
          <a:xfrm>
            <a:off x="12476208" y="6348412"/>
            <a:ext cx="1371600" cy="353615"/>
          </a:xfrm>
          <a:prstGeom prst="rect">
            <a:avLst/>
          </a:prstGeom>
          <a:noFill/>
          <a:ln/>
        </p:spPr>
        <p:txBody>
          <a:bodyPr wrap="square" lIns="25400" tIns="25400" rIns="25400" bIns="25400" rtlCol="0" anchor="t">
            <a:normAutofit/>
          </a:bodyPr>
          <a:lstStyle/>
          <a:p>
            <a:pPr marL="0" indent="0" algn="ctr">
              <a:buNone/>
            </a:pPr>
            <a:r>
              <a:rPr lang="en-US" sz="1650" b="1" dirty="0">
                <a:solidFill>
                  <a:srgbClr val="14213D"/>
                </a:solidFill>
                <a:latin typeface="Open Sans" pitchFamily="34" charset="0"/>
                <a:ea typeface="Open Sans" pitchFamily="34" charset="-122"/>
                <a:cs typeface="Open Sans" pitchFamily="34" charset="-120"/>
              </a:rPr>
              <a:t>2,135</a:t>
            </a:r>
            <a:endParaRPr lang="en-US" sz="1650" dirty="0"/>
          </a:p>
        </p:txBody>
      </p:sp>
      <p:sp>
        <p:nvSpPr>
          <p:cNvPr id="35" name="Shape 33"/>
          <p:cNvSpPr/>
          <p:nvPr/>
        </p:nvSpPr>
        <p:spPr>
          <a:xfrm>
            <a:off x="10928097" y="5445919"/>
            <a:ext cx="1295400" cy="1028700"/>
          </a:xfrm>
          <a:custGeom>
            <a:avLst/>
            <a:gdLst/>
            <a:ahLst/>
            <a:cxnLst/>
            <a:rect l="l" t="t" r="r" b="b"/>
            <a:pathLst>
              <a:path w="1295400" h="1028700">
                <a:moveTo>
                  <a:pt x="76200" y="0"/>
                </a:moveTo>
                <a:lnTo>
                  <a:pt x="1219200" y="0"/>
                </a:lnTo>
                <a:arcTo wR="76200" hR="76200" stAng="16200000" swAng="5400000"/>
                <a:lnTo>
                  <a:pt x="1295400" y="1028700"/>
                </a:lnTo>
                <a:lnTo>
                  <a:pt x="0" y="1028700"/>
                </a:lnTo>
                <a:lnTo>
                  <a:pt x="0" y="76200"/>
                </a:lnTo>
                <a:arcTo wR="76200" hR="76200" stAng="10800000" swAng="5400000"/>
                <a:close/>
              </a:path>
            </a:pathLst>
          </a:custGeom>
          <a:solidFill>
            <a:srgbClr val="AFDBBB"/>
          </a:solidFill>
          <a:ln/>
        </p:spPr>
        <p:txBody>
          <a:bodyPr/>
          <a:lstStyle/>
          <a:p>
            <a:endParaRPr lang="en-NZ"/>
          </a:p>
        </p:txBody>
      </p:sp>
      <p:sp>
        <p:nvSpPr>
          <p:cNvPr id="36" name="Shape 34"/>
          <p:cNvSpPr/>
          <p:nvPr/>
        </p:nvSpPr>
        <p:spPr>
          <a:xfrm>
            <a:off x="12573000" y="6972300"/>
            <a:ext cx="1295400" cy="1657350"/>
          </a:xfrm>
          <a:prstGeom prst="rect">
            <a:avLst/>
          </a:prstGeom>
          <a:solidFill>
            <a:srgbClr val="0A357C"/>
          </a:solidFill>
          <a:ln/>
        </p:spPr>
        <p:txBody>
          <a:bodyPr/>
          <a:lstStyle/>
          <a:p>
            <a:endParaRPr lang="en-NZ"/>
          </a:p>
        </p:txBody>
      </p:sp>
      <p:sp>
        <p:nvSpPr>
          <p:cNvPr id="37" name="Text 35"/>
          <p:cNvSpPr/>
          <p:nvPr/>
        </p:nvSpPr>
        <p:spPr>
          <a:xfrm>
            <a:off x="14146530" y="4569320"/>
            <a:ext cx="1436370" cy="271003"/>
          </a:xfrm>
          <a:prstGeom prst="rect">
            <a:avLst/>
          </a:prstGeom>
          <a:noFill/>
          <a:ln/>
        </p:spPr>
        <p:txBody>
          <a:bodyPr wrap="square" lIns="25400" tIns="25400" rIns="25400" bIns="25400" rtlCol="0" anchor="t">
            <a:normAutofit fontScale="92500" lnSpcReduction="10000"/>
          </a:bodyPr>
          <a:lstStyle/>
          <a:p>
            <a:pPr marL="0" indent="0" algn="ctr">
              <a:buNone/>
            </a:pPr>
            <a:r>
              <a:rPr lang="en-US" sz="1650" b="1" dirty="0">
                <a:solidFill>
                  <a:srgbClr val="14213D"/>
                </a:solidFill>
                <a:latin typeface="Open Sans" pitchFamily="34" charset="0"/>
                <a:ea typeface="Open Sans" pitchFamily="34" charset="-122"/>
                <a:cs typeface="Open Sans" pitchFamily="34" charset="-120"/>
              </a:rPr>
              <a:t>10,106</a:t>
            </a:r>
            <a:endParaRPr lang="en-US" sz="1650" dirty="0"/>
          </a:p>
        </p:txBody>
      </p:sp>
      <p:sp>
        <p:nvSpPr>
          <p:cNvPr id="38" name="Shape 36"/>
          <p:cNvSpPr/>
          <p:nvPr/>
        </p:nvSpPr>
        <p:spPr>
          <a:xfrm>
            <a:off x="12562704" y="6796088"/>
            <a:ext cx="1295400" cy="104775"/>
          </a:xfrm>
          <a:custGeom>
            <a:avLst/>
            <a:gdLst/>
            <a:ahLst/>
            <a:cxnLst/>
            <a:rect l="l" t="t" r="r" b="b"/>
            <a:pathLst>
              <a:path w="1295400" h="104775">
                <a:moveTo>
                  <a:pt x="52388" y="0"/>
                </a:moveTo>
                <a:lnTo>
                  <a:pt x="1243013" y="0"/>
                </a:lnTo>
                <a:arcTo wR="52388" hR="52388" stAng="16200000" swAng="5400000"/>
                <a:lnTo>
                  <a:pt x="1295400" y="104775"/>
                </a:lnTo>
                <a:lnTo>
                  <a:pt x="0" y="104775"/>
                </a:lnTo>
                <a:lnTo>
                  <a:pt x="0" y="52388"/>
                </a:lnTo>
                <a:arcTo wR="52388" hR="52388" stAng="10800000" swAng="5400000"/>
                <a:close/>
              </a:path>
            </a:pathLst>
          </a:custGeom>
          <a:solidFill>
            <a:srgbClr val="AFDBBB"/>
          </a:solidFill>
          <a:ln/>
        </p:spPr>
        <p:txBody>
          <a:bodyPr/>
          <a:lstStyle/>
          <a:p>
            <a:endParaRPr lang="en-NZ"/>
          </a:p>
        </p:txBody>
      </p:sp>
      <p:sp>
        <p:nvSpPr>
          <p:cNvPr id="39" name="Shape 37"/>
          <p:cNvSpPr/>
          <p:nvPr/>
        </p:nvSpPr>
        <p:spPr>
          <a:xfrm>
            <a:off x="14211300" y="7324725"/>
            <a:ext cx="1295400" cy="1304925"/>
          </a:xfrm>
          <a:prstGeom prst="rect">
            <a:avLst/>
          </a:prstGeom>
          <a:solidFill>
            <a:srgbClr val="0A357C"/>
          </a:solidFill>
          <a:ln/>
        </p:spPr>
        <p:txBody>
          <a:bodyPr/>
          <a:lstStyle/>
          <a:p>
            <a:endParaRPr lang="en-NZ"/>
          </a:p>
        </p:txBody>
      </p:sp>
      <p:sp>
        <p:nvSpPr>
          <p:cNvPr id="41" name="Shape 39"/>
          <p:cNvSpPr/>
          <p:nvPr/>
        </p:nvSpPr>
        <p:spPr>
          <a:xfrm>
            <a:off x="14201004" y="4875826"/>
            <a:ext cx="1295400" cy="485775"/>
          </a:xfrm>
          <a:custGeom>
            <a:avLst/>
            <a:gdLst/>
            <a:ahLst/>
            <a:cxnLst/>
            <a:rect l="l" t="t" r="r" b="b"/>
            <a:pathLst>
              <a:path w="1295400" h="485775">
                <a:moveTo>
                  <a:pt x="76200" y="0"/>
                </a:moveTo>
                <a:lnTo>
                  <a:pt x="1219200" y="0"/>
                </a:lnTo>
                <a:arcTo wR="76200" hR="76200" stAng="16200000" swAng="5400000"/>
                <a:lnTo>
                  <a:pt x="1295400" y="485775"/>
                </a:lnTo>
                <a:lnTo>
                  <a:pt x="0" y="485775"/>
                </a:lnTo>
                <a:lnTo>
                  <a:pt x="0" y="76200"/>
                </a:lnTo>
                <a:arcTo wR="76200" hR="76200" stAng="10800000" swAng="5400000"/>
                <a:close/>
              </a:path>
            </a:pathLst>
          </a:custGeom>
          <a:solidFill>
            <a:srgbClr val="AFDBBB"/>
          </a:solidFill>
          <a:ln/>
        </p:spPr>
        <p:txBody>
          <a:bodyPr/>
          <a:lstStyle/>
          <a:p>
            <a:endParaRPr lang="en-NZ"/>
          </a:p>
        </p:txBody>
      </p:sp>
      <p:sp>
        <p:nvSpPr>
          <p:cNvPr id="42" name="Shape 40"/>
          <p:cNvSpPr/>
          <p:nvPr/>
        </p:nvSpPr>
        <p:spPr>
          <a:xfrm>
            <a:off x="15849600" y="4733925"/>
            <a:ext cx="1295400" cy="3895725"/>
          </a:xfrm>
          <a:prstGeom prst="rect">
            <a:avLst/>
          </a:prstGeom>
          <a:solidFill>
            <a:srgbClr val="0A357C"/>
          </a:solidFill>
          <a:ln/>
        </p:spPr>
        <p:txBody>
          <a:bodyPr/>
          <a:lstStyle/>
          <a:p>
            <a:endParaRPr lang="en-NZ"/>
          </a:p>
        </p:txBody>
      </p:sp>
      <p:sp>
        <p:nvSpPr>
          <p:cNvPr id="43" name="Text 41"/>
          <p:cNvSpPr/>
          <p:nvPr/>
        </p:nvSpPr>
        <p:spPr>
          <a:xfrm>
            <a:off x="7593330" y="8820150"/>
            <a:ext cx="1424940" cy="361950"/>
          </a:xfrm>
          <a:prstGeom prst="rect">
            <a:avLst/>
          </a:prstGeom>
          <a:noFill/>
          <a:ln/>
        </p:spPr>
        <p:txBody>
          <a:bodyPr wrap="square" lIns="25400" tIns="25400" rIns="25400" bIns="25400" rtlCol="0" anchor="t">
            <a:normAutofit/>
          </a:bodyPr>
          <a:lstStyle/>
          <a:p>
            <a:pPr marL="0" indent="0" algn="ctr">
              <a:buNone/>
            </a:pPr>
            <a:r>
              <a:rPr lang="en-US" sz="1875" b="1" dirty="0">
                <a:solidFill>
                  <a:srgbClr val="56627A"/>
                </a:solidFill>
                <a:latin typeface="Open Sans" pitchFamily="34" charset="0"/>
                <a:ea typeface="Open Sans" pitchFamily="34" charset="-122"/>
                <a:cs typeface="Open Sans" pitchFamily="34" charset="-120"/>
              </a:rPr>
              <a:t>FY21</a:t>
            </a:r>
            <a:endParaRPr lang="en-US" sz="1875" dirty="0"/>
          </a:p>
        </p:txBody>
      </p:sp>
      <p:sp>
        <p:nvSpPr>
          <p:cNvPr id="44" name="Text 42"/>
          <p:cNvSpPr/>
          <p:nvPr/>
        </p:nvSpPr>
        <p:spPr>
          <a:xfrm>
            <a:off x="9231630" y="8820150"/>
            <a:ext cx="1424940" cy="361950"/>
          </a:xfrm>
          <a:prstGeom prst="rect">
            <a:avLst/>
          </a:prstGeom>
          <a:noFill/>
          <a:ln/>
        </p:spPr>
        <p:txBody>
          <a:bodyPr wrap="square" lIns="25400" tIns="25400" rIns="25400" bIns="25400" rtlCol="0" anchor="t">
            <a:normAutofit/>
          </a:bodyPr>
          <a:lstStyle/>
          <a:p>
            <a:pPr marL="0" indent="0" algn="ctr">
              <a:buNone/>
            </a:pPr>
            <a:r>
              <a:rPr lang="en-US" sz="1875" b="1" dirty="0">
                <a:solidFill>
                  <a:srgbClr val="56627A"/>
                </a:solidFill>
                <a:latin typeface="Open Sans" pitchFamily="34" charset="0"/>
                <a:ea typeface="Open Sans" pitchFamily="34" charset="-122"/>
                <a:cs typeface="Open Sans" pitchFamily="34" charset="-120"/>
              </a:rPr>
              <a:t>FY22</a:t>
            </a:r>
            <a:endParaRPr lang="en-US" sz="1875" dirty="0"/>
          </a:p>
        </p:txBody>
      </p:sp>
      <p:sp>
        <p:nvSpPr>
          <p:cNvPr id="45" name="Text 43"/>
          <p:cNvSpPr/>
          <p:nvPr/>
        </p:nvSpPr>
        <p:spPr>
          <a:xfrm>
            <a:off x="10869930" y="8820150"/>
            <a:ext cx="1424940" cy="361950"/>
          </a:xfrm>
          <a:prstGeom prst="rect">
            <a:avLst/>
          </a:prstGeom>
          <a:noFill/>
          <a:ln/>
        </p:spPr>
        <p:txBody>
          <a:bodyPr wrap="square" lIns="25400" tIns="25400" rIns="25400" bIns="25400" rtlCol="0" anchor="t">
            <a:normAutofit/>
          </a:bodyPr>
          <a:lstStyle/>
          <a:p>
            <a:pPr marL="0" indent="0" algn="ctr">
              <a:buNone/>
            </a:pPr>
            <a:r>
              <a:rPr lang="en-US" sz="1875" b="1" dirty="0">
                <a:solidFill>
                  <a:srgbClr val="56627A"/>
                </a:solidFill>
                <a:latin typeface="Open Sans" pitchFamily="34" charset="0"/>
                <a:ea typeface="Open Sans" pitchFamily="34" charset="-122"/>
                <a:cs typeface="Open Sans" pitchFamily="34" charset="-120"/>
              </a:rPr>
              <a:t>FY24</a:t>
            </a:r>
            <a:endParaRPr lang="en-US" sz="1875" dirty="0"/>
          </a:p>
        </p:txBody>
      </p:sp>
      <p:sp>
        <p:nvSpPr>
          <p:cNvPr id="46" name="Text 44"/>
          <p:cNvSpPr/>
          <p:nvPr/>
        </p:nvSpPr>
        <p:spPr>
          <a:xfrm>
            <a:off x="12508230" y="8820150"/>
            <a:ext cx="1424940" cy="361950"/>
          </a:xfrm>
          <a:prstGeom prst="rect">
            <a:avLst/>
          </a:prstGeom>
          <a:noFill/>
          <a:ln/>
        </p:spPr>
        <p:txBody>
          <a:bodyPr wrap="square" lIns="25400" tIns="25400" rIns="25400" bIns="25400" rtlCol="0" anchor="t">
            <a:normAutofit/>
          </a:bodyPr>
          <a:lstStyle/>
          <a:p>
            <a:pPr marL="0" indent="0" algn="ctr">
              <a:buNone/>
            </a:pPr>
            <a:r>
              <a:rPr lang="en-US" sz="1875" b="1" dirty="0">
                <a:solidFill>
                  <a:srgbClr val="56627A"/>
                </a:solidFill>
                <a:latin typeface="Open Sans" pitchFamily="34" charset="0"/>
                <a:ea typeface="Open Sans" pitchFamily="34" charset="-122"/>
                <a:cs typeface="Open Sans" pitchFamily="34" charset="-120"/>
              </a:rPr>
              <a:t>FY24</a:t>
            </a:r>
            <a:endParaRPr lang="en-US" sz="1875" dirty="0"/>
          </a:p>
        </p:txBody>
      </p:sp>
      <p:sp>
        <p:nvSpPr>
          <p:cNvPr id="47" name="Text 45"/>
          <p:cNvSpPr/>
          <p:nvPr/>
        </p:nvSpPr>
        <p:spPr>
          <a:xfrm>
            <a:off x="14146530" y="8820150"/>
            <a:ext cx="1424940" cy="361950"/>
          </a:xfrm>
          <a:prstGeom prst="rect">
            <a:avLst/>
          </a:prstGeom>
          <a:noFill/>
          <a:ln/>
        </p:spPr>
        <p:txBody>
          <a:bodyPr wrap="square" lIns="25400" tIns="25400" rIns="25400" bIns="25400" rtlCol="0" anchor="t">
            <a:normAutofit/>
          </a:bodyPr>
          <a:lstStyle/>
          <a:p>
            <a:pPr marL="0" indent="0" algn="ctr">
              <a:buNone/>
            </a:pPr>
            <a:r>
              <a:rPr lang="en-US" sz="1875" b="1" dirty="0">
                <a:solidFill>
                  <a:srgbClr val="56627A"/>
                </a:solidFill>
                <a:latin typeface="Open Sans" pitchFamily="34" charset="0"/>
                <a:ea typeface="Open Sans" pitchFamily="34" charset="-122"/>
                <a:cs typeface="Open Sans" pitchFamily="34" charset="-120"/>
              </a:rPr>
              <a:t>FY25</a:t>
            </a:r>
            <a:endParaRPr lang="en-US" sz="1875" dirty="0"/>
          </a:p>
        </p:txBody>
      </p:sp>
      <p:sp>
        <p:nvSpPr>
          <p:cNvPr id="48" name="Text 46"/>
          <p:cNvSpPr/>
          <p:nvPr/>
        </p:nvSpPr>
        <p:spPr>
          <a:xfrm>
            <a:off x="15784830" y="8820150"/>
            <a:ext cx="1424940" cy="361950"/>
          </a:xfrm>
          <a:prstGeom prst="rect">
            <a:avLst/>
          </a:prstGeom>
          <a:noFill/>
          <a:ln/>
        </p:spPr>
        <p:txBody>
          <a:bodyPr wrap="square" lIns="25400" tIns="25400" rIns="25400" bIns="25400" rtlCol="0" anchor="t">
            <a:normAutofit/>
          </a:bodyPr>
          <a:lstStyle/>
          <a:p>
            <a:pPr marL="0" indent="0" algn="ctr">
              <a:buNone/>
            </a:pPr>
            <a:r>
              <a:rPr lang="en-US" sz="1875" b="1" dirty="0">
                <a:solidFill>
                  <a:srgbClr val="0A357C"/>
                </a:solidFill>
                <a:latin typeface="Open Sans" pitchFamily="34" charset="0"/>
                <a:ea typeface="Open Sans" pitchFamily="34" charset="-122"/>
                <a:cs typeface="Open Sans" pitchFamily="34" charset="-120"/>
              </a:rPr>
              <a:t>FY26</a:t>
            </a:r>
            <a:endParaRPr lang="en-US" sz="1875" dirty="0"/>
          </a:p>
        </p:txBody>
      </p:sp>
      <p:pic>
        <p:nvPicPr>
          <p:cNvPr id="49" name="Image 0" descr="preencoded.png"/>
          <p:cNvPicPr>
            <a:picLocks noChangeAspect="1"/>
          </p:cNvPicPr>
          <p:nvPr/>
        </p:nvPicPr>
        <p:blipFill>
          <a:blip r:embed="rId3"/>
          <a:stretch>
            <a:fillRect/>
          </a:stretch>
        </p:blipFill>
        <p:spPr>
          <a:xfrm>
            <a:off x="1066800" y="9410700"/>
            <a:ext cx="486966" cy="419100"/>
          </a:xfrm>
          <a:prstGeom prst="rect">
            <a:avLst/>
          </a:prstGeom>
        </p:spPr>
      </p:pic>
      <p:sp>
        <p:nvSpPr>
          <p:cNvPr id="50" name="Text 47"/>
          <p:cNvSpPr/>
          <p:nvPr/>
        </p:nvSpPr>
        <p:spPr>
          <a:xfrm>
            <a:off x="16981438" y="9477375"/>
            <a:ext cx="315962" cy="323850"/>
          </a:xfrm>
          <a:prstGeom prst="rect">
            <a:avLst/>
          </a:prstGeom>
          <a:noFill/>
          <a:ln/>
        </p:spPr>
        <p:txBody>
          <a:bodyPr wrap="square" lIns="25400" tIns="25400" rIns="25400" bIns="25400" rtlCol="0" anchor="t">
            <a:normAutofit/>
          </a:bodyPr>
          <a:lstStyle/>
          <a:p>
            <a:pPr marL="0" indent="0" algn="l">
              <a:buNone/>
            </a:pPr>
            <a:r>
              <a:rPr lang="en-US" sz="1650" b="1" dirty="0">
                <a:solidFill>
                  <a:srgbClr val="8A93A6"/>
                </a:solidFill>
                <a:latin typeface="Open Sans" pitchFamily="34" charset="0"/>
                <a:ea typeface="Open Sans" pitchFamily="34" charset="-122"/>
                <a:cs typeface="Open Sans" pitchFamily="34" charset="-120"/>
              </a:rPr>
              <a:t>29</a:t>
            </a:r>
            <a:endParaRPr lang="en-US" sz="1650" dirty="0"/>
          </a:p>
        </p:txBody>
      </p:sp>
      <p:sp>
        <p:nvSpPr>
          <p:cNvPr id="52" name="Shape 33">
            <a:extLst>
              <a:ext uri="{FF2B5EF4-FFF2-40B4-BE49-F238E27FC236}">
                <a16:creationId xmlns:a16="http://schemas.microsoft.com/office/drawing/2014/main" id="{CA46C080-D5D1-7334-D389-C4C49A00B97E}"/>
              </a:ext>
            </a:extLst>
          </p:cNvPr>
          <p:cNvSpPr/>
          <p:nvPr/>
        </p:nvSpPr>
        <p:spPr>
          <a:xfrm>
            <a:off x="14201004" y="5397103"/>
            <a:ext cx="1295400" cy="1879997"/>
          </a:xfrm>
          <a:custGeom>
            <a:avLst/>
            <a:gdLst/>
            <a:ahLst/>
            <a:cxnLst/>
            <a:rect l="l" t="t" r="r" b="b"/>
            <a:pathLst>
              <a:path w="1295400" h="1028700">
                <a:moveTo>
                  <a:pt x="76200" y="0"/>
                </a:moveTo>
                <a:lnTo>
                  <a:pt x="1219200" y="0"/>
                </a:lnTo>
                <a:arcTo wR="76200" hR="76200" stAng="16200000" swAng="5400000"/>
                <a:lnTo>
                  <a:pt x="1295400" y="1028700"/>
                </a:lnTo>
                <a:lnTo>
                  <a:pt x="0" y="1028700"/>
                </a:lnTo>
                <a:lnTo>
                  <a:pt x="0" y="76200"/>
                </a:lnTo>
                <a:arcTo wR="76200" hR="76200" stAng="10800000" swAng="5400000"/>
                <a:close/>
              </a:path>
            </a:pathLst>
          </a:custGeom>
          <a:solidFill>
            <a:srgbClr val="618F6D"/>
          </a:solidFill>
          <a:ln/>
        </p:spPr>
        <p:txBody>
          <a:bodyPr/>
          <a:lstStyle/>
          <a:p>
            <a:endParaRPr lang="en-NZ"/>
          </a:p>
        </p:txBody>
      </p:sp>
      <p:sp>
        <p:nvSpPr>
          <p:cNvPr id="26" name="Text 24"/>
          <p:cNvSpPr/>
          <p:nvPr/>
        </p:nvSpPr>
        <p:spPr>
          <a:xfrm>
            <a:off x="7538856" y="7977187"/>
            <a:ext cx="1424940" cy="323850"/>
          </a:xfrm>
          <a:prstGeom prst="rect">
            <a:avLst/>
          </a:prstGeom>
          <a:noFill/>
          <a:ln/>
        </p:spPr>
        <p:txBody>
          <a:bodyPr wrap="square" lIns="25400" tIns="25400" rIns="25400" bIns="25400" rtlCol="0" anchor="t">
            <a:normAutofit/>
          </a:bodyPr>
          <a:lstStyle/>
          <a:p>
            <a:pPr marL="0" indent="0" algn="ctr">
              <a:buNone/>
            </a:pPr>
            <a:r>
              <a:rPr lang="en-US" sz="1650" b="1" dirty="0">
                <a:solidFill>
                  <a:schemeClr val="bg1"/>
                </a:solidFill>
                <a:latin typeface="Open Sans" pitchFamily="34" charset="0"/>
                <a:ea typeface="Open Sans" pitchFamily="34" charset="-122"/>
                <a:cs typeface="Open Sans" pitchFamily="34" charset="-120"/>
              </a:rPr>
              <a:t>23,796</a:t>
            </a:r>
            <a:endParaRPr lang="en-US" sz="1650" dirty="0">
              <a:solidFill>
                <a:schemeClr val="bg1"/>
              </a:solidFill>
            </a:endParaRPr>
          </a:p>
        </p:txBody>
      </p:sp>
      <p:sp>
        <p:nvSpPr>
          <p:cNvPr id="32" name="Text 26">
            <a:extLst>
              <a:ext uri="{FF2B5EF4-FFF2-40B4-BE49-F238E27FC236}">
                <a16:creationId xmlns:a16="http://schemas.microsoft.com/office/drawing/2014/main" id="{92E6C7A9-23D6-0926-8DF6-1A31A0510530}"/>
              </a:ext>
            </a:extLst>
          </p:cNvPr>
          <p:cNvSpPr/>
          <p:nvPr/>
        </p:nvSpPr>
        <p:spPr>
          <a:xfrm>
            <a:off x="9265920" y="8001000"/>
            <a:ext cx="1371600" cy="609600"/>
          </a:xfrm>
          <a:prstGeom prst="rect">
            <a:avLst/>
          </a:prstGeom>
          <a:noFill/>
          <a:ln/>
        </p:spPr>
        <p:txBody>
          <a:bodyPr wrap="square" lIns="25400" tIns="25400" rIns="25400" bIns="25400" rtlCol="0" anchor="t">
            <a:normAutofit/>
          </a:bodyPr>
          <a:lstStyle/>
          <a:p>
            <a:pPr marL="0" indent="0" algn="ctr">
              <a:buNone/>
            </a:pPr>
            <a:r>
              <a:rPr lang="en-US" sz="1650" b="1" dirty="0">
                <a:solidFill>
                  <a:schemeClr val="bg1"/>
                </a:solidFill>
                <a:latin typeface="Open Sans" pitchFamily="34" charset="0"/>
                <a:ea typeface="Open Sans" pitchFamily="34" charset="-122"/>
                <a:cs typeface="Open Sans" pitchFamily="34" charset="-120"/>
              </a:rPr>
              <a:t>18,612 </a:t>
            </a:r>
            <a:endParaRPr lang="en-US" sz="1650" dirty="0">
              <a:solidFill>
                <a:schemeClr val="bg1"/>
              </a:solidFill>
            </a:endParaRPr>
          </a:p>
        </p:txBody>
      </p:sp>
      <p:sp>
        <p:nvSpPr>
          <p:cNvPr id="53" name="Text 29">
            <a:extLst>
              <a:ext uri="{FF2B5EF4-FFF2-40B4-BE49-F238E27FC236}">
                <a16:creationId xmlns:a16="http://schemas.microsoft.com/office/drawing/2014/main" id="{18602528-166E-2299-72AB-6AA600C84EB0}"/>
              </a:ext>
            </a:extLst>
          </p:cNvPr>
          <p:cNvSpPr/>
          <p:nvPr/>
        </p:nvSpPr>
        <p:spPr>
          <a:xfrm>
            <a:off x="10934700" y="7234961"/>
            <a:ext cx="1371600" cy="609600"/>
          </a:xfrm>
          <a:prstGeom prst="rect">
            <a:avLst/>
          </a:prstGeom>
          <a:noFill/>
          <a:ln/>
        </p:spPr>
        <p:txBody>
          <a:bodyPr wrap="square" lIns="25400" tIns="25400" rIns="25400" bIns="25400" rtlCol="0" anchor="t">
            <a:normAutofit/>
          </a:bodyPr>
          <a:lstStyle/>
          <a:p>
            <a:pPr marL="0" indent="0" algn="ctr">
              <a:buNone/>
            </a:pPr>
            <a:r>
              <a:rPr lang="en-US" sz="1650" b="1" dirty="0">
                <a:solidFill>
                  <a:schemeClr val="bg1"/>
                </a:solidFill>
                <a:latin typeface="Open Sans" pitchFamily="34" charset="0"/>
                <a:ea typeface="Open Sans" pitchFamily="34" charset="-122"/>
                <a:cs typeface="Open Sans" pitchFamily="34" charset="-120"/>
              </a:rPr>
              <a:t>44,322</a:t>
            </a:r>
            <a:endParaRPr lang="en-US" sz="1650" dirty="0">
              <a:solidFill>
                <a:schemeClr val="bg1"/>
              </a:solidFill>
            </a:endParaRPr>
          </a:p>
        </p:txBody>
      </p:sp>
      <p:sp>
        <p:nvSpPr>
          <p:cNvPr id="57" name="Text 32">
            <a:extLst>
              <a:ext uri="{FF2B5EF4-FFF2-40B4-BE49-F238E27FC236}">
                <a16:creationId xmlns:a16="http://schemas.microsoft.com/office/drawing/2014/main" id="{BC57857F-B9D9-3098-0DD7-0D97FE922AB0}"/>
              </a:ext>
            </a:extLst>
          </p:cNvPr>
          <p:cNvSpPr/>
          <p:nvPr/>
        </p:nvSpPr>
        <p:spPr>
          <a:xfrm>
            <a:off x="12579603" y="7572375"/>
            <a:ext cx="1371600" cy="609600"/>
          </a:xfrm>
          <a:prstGeom prst="rect">
            <a:avLst/>
          </a:prstGeom>
          <a:noFill/>
          <a:ln/>
        </p:spPr>
        <p:txBody>
          <a:bodyPr wrap="square" lIns="25400" tIns="25400" rIns="25400" bIns="25400" rtlCol="0" anchor="t">
            <a:normAutofit/>
          </a:bodyPr>
          <a:lstStyle/>
          <a:p>
            <a:pPr marL="0" indent="0" algn="ctr">
              <a:buNone/>
            </a:pPr>
            <a:r>
              <a:rPr lang="en-US" sz="1650" b="1" dirty="0">
                <a:solidFill>
                  <a:schemeClr val="bg1"/>
                </a:solidFill>
                <a:latin typeface="Open Sans" pitchFamily="34" charset="0"/>
                <a:ea typeface="Open Sans" pitchFamily="34" charset="-122"/>
                <a:cs typeface="Open Sans" pitchFamily="34" charset="-120"/>
              </a:rPr>
              <a:t>34,691</a:t>
            </a:r>
            <a:endParaRPr lang="en-US" sz="1650" dirty="0">
              <a:solidFill>
                <a:schemeClr val="bg1"/>
              </a:solidFill>
            </a:endParaRPr>
          </a:p>
        </p:txBody>
      </p:sp>
      <p:sp>
        <p:nvSpPr>
          <p:cNvPr id="59" name="Text 35">
            <a:extLst>
              <a:ext uri="{FF2B5EF4-FFF2-40B4-BE49-F238E27FC236}">
                <a16:creationId xmlns:a16="http://schemas.microsoft.com/office/drawing/2014/main" id="{9761F6B5-777F-A884-D6F2-9296ECEBC986}"/>
              </a:ext>
            </a:extLst>
          </p:cNvPr>
          <p:cNvSpPr/>
          <p:nvPr/>
        </p:nvSpPr>
        <p:spPr>
          <a:xfrm>
            <a:off x="14146530" y="7844560"/>
            <a:ext cx="1436370" cy="497999"/>
          </a:xfrm>
          <a:prstGeom prst="rect">
            <a:avLst/>
          </a:prstGeom>
          <a:noFill/>
          <a:ln/>
        </p:spPr>
        <p:txBody>
          <a:bodyPr wrap="square" lIns="25400" tIns="25400" rIns="25400" bIns="25400" rtlCol="0" anchor="t">
            <a:normAutofit/>
          </a:bodyPr>
          <a:lstStyle/>
          <a:p>
            <a:pPr marL="0" indent="0" algn="ctr">
              <a:buNone/>
            </a:pPr>
            <a:r>
              <a:rPr lang="en-US" sz="1650" b="1" dirty="0">
                <a:solidFill>
                  <a:schemeClr val="bg1"/>
                </a:solidFill>
                <a:latin typeface="Open Sans" pitchFamily="34" charset="0"/>
                <a:ea typeface="Open Sans" pitchFamily="34" charset="-122"/>
                <a:cs typeface="Open Sans" pitchFamily="34" charset="-120"/>
              </a:rPr>
              <a:t>27,221</a:t>
            </a:r>
            <a:endParaRPr lang="en-US" sz="1650" dirty="0">
              <a:solidFill>
                <a:schemeClr val="bg1"/>
              </a:solidFill>
            </a:endParaRPr>
          </a:p>
        </p:txBody>
      </p:sp>
      <p:sp>
        <p:nvSpPr>
          <p:cNvPr id="61" name="Text 35">
            <a:extLst>
              <a:ext uri="{FF2B5EF4-FFF2-40B4-BE49-F238E27FC236}">
                <a16:creationId xmlns:a16="http://schemas.microsoft.com/office/drawing/2014/main" id="{07C93B14-58A1-A3C4-5ED0-2ADA7DC66EE1}"/>
              </a:ext>
            </a:extLst>
          </p:cNvPr>
          <p:cNvSpPr/>
          <p:nvPr/>
        </p:nvSpPr>
        <p:spPr>
          <a:xfrm>
            <a:off x="14168803" y="6091956"/>
            <a:ext cx="1436370" cy="745630"/>
          </a:xfrm>
          <a:prstGeom prst="rect">
            <a:avLst/>
          </a:prstGeom>
          <a:noFill/>
          <a:ln/>
        </p:spPr>
        <p:txBody>
          <a:bodyPr wrap="square" lIns="25400" tIns="25400" rIns="25400" bIns="25400" rtlCol="0" anchor="t">
            <a:normAutofit/>
          </a:bodyPr>
          <a:lstStyle/>
          <a:p>
            <a:pPr marL="0" indent="0" algn="ctr">
              <a:buNone/>
            </a:pPr>
            <a:r>
              <a:rPr lang="en-US" sz="1650" b="1" dirty="0">
                <a:solidFill>
                  <a:schemeClr val="bg1"/>
                </a:solidFill>
                <a:latin typeface="Open Sans" pitchFamily="34" charset="0"/>
                <a:ea typeface="Open Sans" pitchFamily="34" charset="-122"/>
                <a:cs typeface="Open Sans" pitchFamily="34" charset="-120"/>
              </a:rPr>
              <a:t>39,689</a:t>
            </a:r>
            <a:endParaRPr lang="en-US" sz="1650" dirty="0">
              <a:solidFill>
                <a:schemeClr val="bg1"/>
              </a:solidFill>
            </a:endParaRPr>
          </a:p>
        </p:txBody>
      </p:sp>
      <p:sp>
        <p:nvSpPr>
          <p:cNvPr id="40" name="Text 38"/>
          <p:cNvSpPr/>
          <p:nvPr/>
        </p:nvSpPr>
        <p:spPr>
          <a:xfrm>
            <a:off x="15784830" y="6362700"/>
            <a:ext cx="1371600" cy="609600"/>
          </a:xfrm>
          <a:prstGeom prst="rect">
            <a:avLst/>
          </a:prstGeom>
          <a:noFill/>
          <a:ln/>
        </p:spPr>
        <p:txBody>
          <a:bodyPr wrap="square" lIns="25400" tIns="25400" rIns="25400" bIns="25400" rtlCol="0" anchor="t">
            <a:normAutofit/>
          </a:bodyPr>
          <a:lstStyle/>
          <a:p>
            <a:pPr marL="0" indent="0" algn="ctr">
              <a:buNone/>
            </a:pPr>
            <a:r>
              <a:rPr lang="en-US" sz="1650" b="1" dirty="0">
                <a:solidFill>
                  <a:schemeClr val="bg1"/>
                </a:solidFill>
                <a:latin typeface="Open Sans" pitchFamily="34" charset="0"/>
                <a:ea typeface="Open Sans" pitchFamily="34" charset="-122"/>
                <a:cs typeface="Open Sans" pitchFamily="34" charset="-120"/>
              </a:rPr>
              <a:t>81,542</a:t>
            </a:r>
            <a:endParaRPr lang="en-US" sz="1650" dirty="0">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A357C"/>
        </a:solidFill>
        <a:effectLst/>
      </p:bgPr>
    </p:bg>
    <p:spTree>
      <p:nvGrpSpPr>
        <p:cNvPr id="1" name=""/>
        <p:cNvGrpSpPr/>
        <p:nvPr/>
      </p:nvGrpSpPr>
      <p:grpSpPr>
        <a:xfrm>
          <a:off x="0" y="0"/>
          <a:ext cx="0" cy="0"/>
          <a:chOff x="0" y="0"/>
          <a:chExt cx="0" cy="0"/>
        </a:xfrm>
      </p:grpSpPr>
      <p:pic>
        <p:nvPicPr>
          <p:cNvPr id="2" name="Image 0"/>
          <p:cNvPicPr>
            <a:picLocks noChangeAspect="1"/>
          </p:cNvPicPr>
          <p:nvPr/>
        </p:nvPicPr>
        <p:blipFill>
          <a:blip r:embed="rId3"/>
          <a:srcRect t="7812" b="7812"/>
          <a:stretch/>
        </p:blipFill>
        <p:spPr>
          <a:xfrm>
            <a:off x="0" y="0"/>
            <a:ext cx="18288000" cy="10287000"/>
          </a:xfrm>
          <a:prstGeom prst="rect">
            <a:avLst/>
          </a:prstGeom>
        </p:spPr>
      </p:pic>
      <p:sp>
        <p:nvSpPr>
          <p:cNvPr id="3" name="Shape 0"/>
          <p:cNvSpPr/>
          <p:nvPr/>
        </p:nvSpPr>
        <p:spPr>
          <a:xfrm>
            <a:off x="0" y="0"/>
            <a:ext cx="18288000" cy="10287000"/>
          </a:xfrm>
          <a:prstGeom prst="rect">
            <a:avLst/>
          </a:prstGeom>
          <a:gradFill rotWithShape="1">
            <a:gsLst>
              <a:gs pos="0">
                <a:srgbClr val="0A357C">
                  <a:alpha val="95000"/>
                </a:srgbClr>
              </a:gs>
              <a:gs pos="44000">
                <a:srgbClr val="0A357C">
                  <a:alpha val="88000"/>
                </a:srgbClr>
              </a:gs>
              <a:gs pos="84000">
                <a:srgbClr val="0A357C">
                  <a:alpha val="24000"/>
                </a:srgbClr>
              </a:gs>
            </a:gsLst>
            <a:lin ang="0" scaled="0"/>
          </a:gradFill>
          <a:ln/>
        </p:spPr>
        <p:txBody>
          <a:bodyPr/>
          <a:lstStyle/>
          <a:p>
            <a:endParaRPr lang="en-NZ"/>
          </a:p>
        </p:txBody>
      </p:sp>
      <p:sp>
        <p:nvSpPr>
          <p:cNvPr id="4" name="Shape 1"/>
          <p:cNvSpPr/>
          <p:nvPr/>
        </p:nvSpPr>
        <p:spPr>
          <a:xfrm>
            <a:off x="1066800" y="3643313"/>
            <a:ext cx="1257300" cy="57150"/>
          </a:xfrm>
          <a:prstGeom prst="rect">
            <a:avLst/>
          </a:prstGeom>
          <a:solidFill>
            <a:srgbClr val="AFDBBB"/>
          </a:solidFill>
          <a:ln/>
        </p:spPr>
        <p:txBody>
          <a:bodyPr/>
          <a:lstStyle/>
          <a:p>
            <a:endParaRPr lang="en-NZ"/>
          </a:p>
        </p:txBody>
      </p:sp>
      <p:sp>
        <p:nvSpPr>
          <p:cNvPr id="5" name="Text 2"/>
          <p:cNvSpPr/>
          <p:nvPr/>
        </p:nvSpPr>
        <p:spPr>
          <a:xfrm>
            <a:off x="1066800" y="4081463"/>
            <a:ext cx="11525250" cy="1162050"/>
          </a:xfrm>
          <a:prstGeom prst="rect">
            <a:avLst/>
          </a:prstGeom>
          <a:noFill/>
          <a:ln/>
        </p:spPr>
        <p:txBody>
          <a:bodyPr wrap="square" lIns="25400" tIns="25400" rIns="25400" bIns="25400" rtlCol="0" anchor="t">
            <a:normAutofit/>
          </a:bodyPr>
          <a:lstStyle/>
          <a:p>
            <a:pPr marL="0" indent="0" algn="l">
              <a:lnSpc>
                <a:spcPct val="73292"/>
              </a:lnSpc>
              <a:buNone/>
            </a:pPr>
            <a:r>
              <a:rPr lang="en-US" sz="8850" b="1" kern="0" spc="-221" dirty="0">
                <a:solidFill>
                  <a:srgbClr val="FFFFFF"/>
                </a:solidFill>
                <a:latin typeface="Open Sans" pitchFamily="34" charset="0"/>
                <a:ea typeface="Open Sans" pitchFamily="34" charset="-122"/>
                <a:cs typeface="Open Sans" pitchFamily="34" charset="-120"/>
              </a:rPr>
              <a:t>Highlights</a:t>
            </a:r>
            <a:endParaRPr lang="en-US" sz="8850" dirty="0"/>
          </a:p>
        </p:txBody>
      </p:sp>
      <p:sp>
        <p:nvSpPr>
          <p:cNvPr id="6" name="Text 3"/>
          <p:cNvSpPr/>
          <p:nvPr/>
        </p:nvSpPr>
        <p:spPr>
          <a:xfrm>
            <a:off x="1066800" y="5586413"/>
            <a:ext cx="11525250" cy="581025"/>
          </a:xfrm>
          <a:prstGeom prst="rect">
            <a:avLst/>
          </a:prstGeom>
          <a:noFill/>
          <a:ln/>
        </p:spPr>
        <p:txBody>
          <a:bodyPr wrap="square" lIns="25400" tIns="25400" rIns="25400" bIns="25400" rtlCol="0" anchor="t">
            <a:normAutofit/>
          </a:bodyPr>
          <a:lstStyle/>
          <a:p>
            <a:pPr marL="0" indent="0" algn="l">
              <a:buNone/>
            </a:pPr>
            <a:r>
              <a:rPr lang="en-US" sz="3150" b="1" dirty="0">
                <a:solidFill>
                  <a:srgbClr val="AFDBBB"/>
                </a:solidFill>
                <a:latin typeface="Open Sans" pitchFamily="34" charset="0"/>
                <a:ea typeface="Open Sans" pitchFamily="34" charset="-122"/>
                <a:cs typeface="Open Sans" pitchFamily="34" charset="-120"/>
              </a:rPr>
              <a:t>Julia Hoare</a:t>
            </a:r>
            <a:endParaRPr lang="en-US" sz="3150" dirty="0"/>
          </a:p>
        </p:txBody>
      </p:sp>
      <p:sp>
        <p:nvSpPr>
          <p:cNvPr id="7" name="Text 4"/>
          <p:cNvSpPr/>
          <p:nvPr/>
        </p:nvSpPr>
        <p:spPr>
          <a:xfrm>
            <a:off x="1066800" y="6205538"/>
            <a:ext cx="11525250" cy="476250"/>
          </a:xfrm>
          <a:prstGeom prst="rect">
            <a:avLst/>
          </a:prstGeom>
          <a:noFill/>
          <a:ln/>
        </p:spPr>
        <p:txBody>
          <a:bodyPr wrap="square" lIns="25400" tIns="25400" rIns="25400" bIns="25400" rtlCol="0" anchor="t">
            <a:normAutofit/>
          </a:bodyPr>
          <a:lstStyle/>
          <a:p>
            <a:pPr marL="0" indent="0" algn="l">
              <a:buNone/>
            </a:pPr>
            <a:r>
              <a:rPr lang="en-US" sz="2550" dirty="0">
                <a:solidFill>
                  <a:srgbClr val="FFFFFF">
                    <a:alpha val="78000"/>
                  </a:srgbClr>
                </a:solidFill>
                <a:latin typeface="Open Sans" pitchFamily="34" charset="0"/>
                <a:ea typeface="Open Sans" pitchFamily="34" charset="-122"/>
                <a:cs typeface="Open Sans" pitchFamily="34" charset="-120"/>
              </a:rPr>
              <a:t>Chair</a:t>
            </a:r>
            <a:endParaRPr lang="en-US" sz="2550" dirty="0"/>
          </a:p>
        </p:txBody>
      </p:sp>
      <p:pic>
        <p:nvPicPr>
          <p:cNvPr id="8" name="Image 1" descr="preencoded.png"/>
          <p:cNvPicPr>
            <a:picLocks noChangeAspect="1"/>
          </p:cNvPicPr>
          <p:nvPr/>
        </p:nvPicPr>
        <p:blipFill>
          <a:blip r:embed="rId4"/>
          <a:stretch>
            <a:fillRect/>
          </a:stretch>
        </p:blipFill>
        <p:spPr>
          <a:xfrm>
            <a:off x="1066800" y="9410700"/>
            <a:ext cx="486966" cy="419100"/>
          </a:xfrm>
          <a:prstGeom prst="rect">
            <a:avLst/>
          </a:prstGeom>
        </p:spPr>
      </p:pic>
      <p:sp>
        <p:nvSpPr>
          <p:cNvPr id="9" name="Text 5"/>
          <p:cNvSpPr/>
          <p:nvPr/>
        </p:nvSpPr>
        <p:spPr>
          <a:xfrm>
            <a:off x="17101245" y="9477375"/>
            <a:ext cx="196155" cy="323850"/>
          </a:xfrm>
          <a:prstGeom prst="rect">
            <a:avLst/>
          </a:prstGeom>
          <a:noFill/>
          <a:ln/>
        </p:spPr>
        <p:txBody>
          <a:bodyPr wrap="square" lIns="25400" tIns="25400" rIns="25400" bIns="25400" rtlCol="0" anchor="t">
            <a:normAutofit/>
          </a:bodyPr>
          <a:lstStyle/>
          <a:p>
            <a:pPr marL="0" indent="0" algn="l">
              <a:buNone/>
            </a:pPr>
            <a:r>
              <a:rPr lang="en-US" sz="1650" b="1" dirty="0">
                <a:solidFill>
                  <a:srgbClr val="FFFFFF">
                    <a:alpha val="60000"/>
                  </a:srgbClr>
                </a:solidFill>
                <a:latin typeface="Open Sans" pitchFamily="34" charset="0"/>
                <a:ea typeface="Open Sans" pitchFamily="34" charset="-122"/>
                <a:cs typeface="Open Sans" pitchFamily="34" charset="-120"/>
              </a:rPr>
              <a:t>3</a:t>
            </a:r>
            <a:endParaRPr lang="en-US" sz="165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1066800" y="1247775"/>
            <a:ext cx="17769840" cy="762000"/>
          </a:xfrm>
          <a:prstGeom prst="rect">
            <a:avLst/>
          </a:prstGeom>
          <a:noFill/>
          <a:ln/>
        </p:spPr>
        <p:txBody>
          <a:bodyPr wrap="square" lIns="25400" tIns="25400" rIns="25400" bIns="25400" rtlCol="0" anchor="t">
            <a:normAutofit/>
          </a:bodyPr>
          <a:lstStyle/>
          <a:p>
            <a:pPr marL="0" indent="0" algn="l">
              <a:buNone/>
            </a:pPr>
            <a:r>
              <a:rPr lang="en-US" sz="4200" b="1" kern="0" spc="-84" dirty="0">
                <a:solidFill>
                  <a:srgbClr val="0A357C"/>
                </a:solidFill>
                <a:latin typeface="Open Sans" pitchFamily="34" charset="0"/>
                <a:ea typeface="Open Sans" pitchFamily="34" charset="-122"/>
                <a:cs typeface="Open Sans" pitchFamily="34" charset="-120"/>
              </a:rPr>
              <a:t>Net debt / net debt + equity</a:t>
            </a:r>
            <a:endParaRPr lang="en-US" sz="4200" dirty="0"/>
          </a:p>
        </p:txBody>
      </p:sp>
      <p:sp>
        <p:nvSpPr>
          <p:cNvPr id="4" name="Shape 2"/>
          <p:cNvSpPr/>
          <p:nvPr/>
        </p:nvSpPr>
        <p:spPr>
          <a:xfrm>
            <a:off x="1066800" y="2105025"/>
            <a:ext cx="16154400" cy="28575"/>
          </a:xfrm>
          <a:prstGeom prst="rect">
            <a:avLst/>
          </a:prstGeom>
          <a:solidFill>
            <a:srgbClr val="DBF0EC"/>
          </a:solidFill>
          <a:ln/>
        </p:spPr>
        <p:txBody>
          <a:bodyPr/>
          <a:lstStyle/>
          <a:p>
            <a:endParaRPr lang="en-NZ"/>
          </a:p>
        </p:txBody>
      </p:sp>
      <p:sp>
        <p:nvSpPr>
          <p:cNvPr id="5" name="Shape 3"/>
          <p:cNvSpPr/>
          <p:nvPr/>
        </p:nvSpPr>
        <p:spPr>
          <a:xfrm>
            <a:off x="1066800" y="2552700"/>
            <a:ext cx="6172200" cy="6591300"/>
          </a:xfrm>
          <a:prstGeom prst="roundRect">
            <a:avLst>
              <a:gd name="adj" fmla="val 1852"/>
            </a:avLst>
          </a:prstGeom>
          <a:solidFill>
            <a:srgbClr val="DBF0EC"/>
          </a:solidFill>
          <a:ln/>
        </p:spPr>
        <p:txBody>
          <a:bodyPr/>
          <a:lstStyle/>
          <a:p>
            <a:endParaRPr lang="en-NZ"/>
          </a:p>
        </p:txBody>
      </p:sp>
      <p:sp>
        <p:nvSpPr>
          <p:cNvPr id="6" name="Shape 4"/>
          <p:cNvSpPr/>
          <p:nvPr/>
        </p:nvSpPr>
        <p:spPr>
          <a:xfrm>
            <a:off x="1485900" y="4996011"/>
            <a:ext cx="114300" cy="114300"/>
          </a:xfrm>
          <a:prstGeom prst="ellipse">
            <a:avLst/>
          </a:prstGeom>
          <a:solidFill>
            <a:srgbClr val="618F6D"/>
          </a:solidFill>
          <a:ln/>
        </p:spPr>
        <p:txBody>
          <a:bodyPr/>
          <a:lstStyle/>
          <a:p>
            <a:endParaRPr lang="en-NZ"/>
          </a:p>
        </p:txBody>
      </p:sp>
      <p:sp>
        <p:nvSpPr>
          <p:cNvPr id="7" name="Text 5"/>
          <p:cNvSpPr/>
          <p:nvPr/>
        </p:nvSpPr>
        <p:spPr>
          <a:xfrm>
            <a:off x="1771650" y="4881711"/>
            <a:ext cx="5199698" cy="1971377"/>
          </a:xfrm>
          <a:prstGeom prst="rect">
            <a:avLst/>
          </a:prstGeom>
          <a:noFill/>
          <a:ln/>
        </p:spPr>
        <p:txBody>
          <a:bodyPr wrap="square" lIns="25400" tIns="25400" rIns="25400" bIns="25400" rtlCol="0" anchor="t">
            <a:normAutofit/>
          </a:bodyPr>
          <a:lstStyle/>
          <a:p>
            <a:pPr marL="0" indent="0" algn="l">
              <a:lnSpc>
                <a:spcPct val="106842"/>
              </a:lnSpc>
              <a:buNone/>
            </a:pPr>
            <a:r>
              <a:rPr lang="en-US" sz="2100" dirty="0">
                <a:solidFill>
                  <a:srgbClr val="2C3A57"/>
                </a:solidFill>
                <a:latin typeface="Open Sans" pitchFamily="34" charset="0"/>
                <a:ea typeface="Open Sans" pitchFamily="34" charset="-122"/>
                <a:cs typeface="Open Sans" pitchFamily="34" charset="-120"/>
              </a:rPr>
              <a:t>Leverage remains low, providing balance sheet headroom to progress capital dredging, berth extension, Northport development and automation project.</a:t>
            </a:r>
            <a:endParaRPr lang="en-US" sz="2100" dirty="0"/>
          </a:p>
        </p:txBody>
      </p:sp>
      <p:sp>
        <p:nvSpPr>
          <p:cNvPr id="8" name="Text 6"/>
          <p:cNvSpPr/>
          <p:nvPr/>
        </p:nvSpPr>
        <p:spPr>
          <a:xfrm>
            <a:off x="7848600" y="4552950"/>
            <a:ext cx="9653778" cy="352425"/>
          </a:xfrm>
          <a:prstGeom prst="rect">
            <a:avLst/>
          </a:prstGeom>
          <a:noFill/>
          <a:ln/>
        </p:spPr>
        <p:txBody>
          <a:bodyPr wrap="square" lIns="25400" tIns="25400" rIns="25400" bIns="25400" rtlCol="0" anchor="t">
            <a:normAutofit/>
          </a:bodyPr>
          <a:lstStyle/>
          <a:p>
            <a:pPr marL="0" indent="0" algn="l">
              <a:buNone/>
            </a:pPr>
            <a:r>
              <a:rPr lang="en-US" sz="1800" b="1" dirty="0">
                <a:solidFill>
                  <a:srgbClr val="56627A"/>
                </a:solidFill>
                <a:latin typeface="Open Sans" pitchFamily="34" charset="0"/>
                <a:ea typeface="Open Sans" pitchFamily="34" charset="-122"/>
                <a:cs typeface="Open Sans" pitchFamily="34" charset="-120"/>
              </a:rPr>
              <a:t>Net debt / net debt + equity</a:t>
            </a:r>
            <a:endParaRPr lang="en-US" sz="1800" dirty="0"/>
          </a:p>
        </p:txBody>
      </p:sp>
      <p:sp>
        <p:nvSpPr>
          <p:cNvPr id="9" name="Shape 7"/>
          <p:cNvSpPr/>
          <p:nvPr/>
        </p:nvSpPr>
        <p:spPr>
          <a:xfrm>
            <a:off x="7848600" y="8610600"/>
            <a:ext cx="9372600" cy="19050"/>
          </a:xfrm>
          <a:prstGeom prst="rect">
            <a:avLst/>
          </a:prstGeom>
          <a:solidFill>
            <a:srgbClr val="DCE3E8"/>
          </a:solidFill>
          <a:ln/>
        </p:spPr>
        <p:txBody>
          <a:bodyPr/>
          <a:lstStyle/>
          <a:p>
            <a:endParaRPr lang="en-NZ"/>
          </a:p>
        </p:txBody>
      </p:sp>
      <p:sp>
        <p:nvSpPr>
          <p:cNvPr id="10" name="Text 8"/>
          <p:cNvSpPr/>
          <p:nvPr/>
        </p:nvSpPr>
        <p:spPr>
          <a:xfrm>
            <a:off x="8234065" y="5057775"/>
            <a:ext cx="905321" cy="428625"/>
          </a:xfrm>
          <a:prstGeom prst="rect">
            <a:avLst/>
          </a:prstGeom>
          <a:noFill/>
          <a:ln/>
        </p:spPr>
        <p:txBody>
          <a:bodyPr wrap="square" lIns="25400" tIns="25400" rIns="25400" bIns="25400" rtlCol="0" anchor="t">
            <a:normAutofit/>
          </a:bodyPr>
          <a:lstStyle/>
          <a:p>
            <a:pPr marL="0" indent="0" algn="l">
              <a:buNone/>
            </a:pPr>
            <a:r>
              <a:rPr lang="en-US" sz="2250" b="1" dirty="0">
                <a:solidFill>
                  <a:srgbClr val="14213D"/>
                </a:solidFill>
                <a:latin typeface="Open Sans" pitchFamily="34" charset="0"/>
                <a:ea typeface="Open Sans" pitchFamily="34" charset="-122"/>
                <a:cs typeface="Open Sans" pitchFamily="34" charset="-120"/>
              </a:rPr>
              <a:t>17.3%</a:t>
            </a:r>
            <a:endParaRPr lang="en-US" sz="2250" dirty="0"/>
          </a:p>
        </p:txBody>
      </p:sp>
      <p:sp>
        <p:nvSpPr>
          <p:cNvPr id="11" name="Shape 9"/>
          <p:cNvSpPr/>
          <p:nvPr/>
        </p:nvSpPr>
        <p:spPr>
          <a:xfrm>
            <a:off x="7924800" y="5581650"/>
            <a:ext cx="1447800" cy="3028950"/>
          </a:xfrm>
          <a:custGeom>
            <a:avLst/>
            <a:gdLst/>
            <a:ahLst/>
            <a:cxnLst/>
            <a:rect l="l" t="t" r="r" b="b"/>
            <a:pathLst>
              <a:path w="1447800" h="3028950">
                <a:moveTo>
                  <a:pt x="95250" y="0"/>
                </a:moveTo>
                <a:lnTo>
                  <a:pt x="1352550" y="0"/>
                </a:lnTo>
                <a:arcTo wR="95250" hR="95250" stAng="16200000" swAng="5400000"/>
                <a:lnTo>
                  <a:pt x="1447800" y="3028950"/>
                </a:lnTo>
                <a:lnTo>
                  <a:pt x="0" y="3028950"/>
                </a:lnTo>
                <a:lnTo>
                  <a:pt x="0" y="95250"/>
                </a:lnTo>
                <a:arcTo wR="95250" hR="95250" stAng="10800000" swAng="5400000"/>
                <a:close/>
              </a:path>
            </a:pathLst>
          </a:custGeom>
          <a:solidFill>
            <a:srgbClr val="0A357C"/>
          </a:solidFill>
          <a:ln/>
        </p:spPr>
        <p:txBody>
          <a:bodyPr/>
          <a:lstStyle/>
          <a:p>
            <a:endParaRPr lang="en-NZ"/>
          </a:p>
        </p:txBody>
      </p:sp>
      <p:sp>
        <p:nvSpPr>
          <p:cNvPr id="12" name="Text 10"/>
          <p:cNvSpPr/>
          <p:nvPr/>
        </p:nvSpPr>
        <p:spPr>
          <a:xfrm>
            <a:off x="10177165" y="5076825"/>
            <a:ext cx="905321" cy="428625"/>
          </a:xfrm>
          <a:prstGeom prst="rect">
            <a:avLst/>
          </a:prstGeom>
          <a:noFill/>
          <a:ln/>
        </p:spPr>
        <p:txBody>
          <a:bodyPr wrap="square" lIns="25400" tIns="25400" rIns="25400" bIns="25400" rtlCol="0" anchor="t">
            <a:normAutofit/>
          </a:bodyPr>
          <a:lstStyle/>
          <a:p>
            <a:pPr marL="0" indent="0" algn="l">
              <a:buNone/>
            </a:pPr>
            <a:r>
              <a:rPr lang="en-US" sz="2250" b="1" dirty="0">
                <a:solidFill>
                  <a:srgbClr val="14213D"/>
                </a:solidFill>
                <a:latin typeface="Open Sans" pitchFamily="34" charset="0"/>
                <a:ea typeface="Open Sans" pitchFamily="34" charset="-122"/>
                <a:cs typeface="Open Sans" pitchFamily="34" charset="-120"/>
              </a:rPr>
              <a:t>17.2%</a:t>
            </a:r>
            <a:endParaRPr lang="en-US" sz="2250" dirty="0"/>
          </a:p>
        </p:txBody>
      </p:sp>
      <p:sp>
        <p:nvSpPr>
          <p:cNvPr id="13" name="Shape 11"/>
          <p:cNvSpPr/>
          <p:nvPr/>
        </p:nvSpPr>
        <p:spPr>
          <a:xfrm>
            <a:off x="9867900" y="5600700"/>
            <a:ext cx="1447800" cy="3009900"/>
          </a:xfrm>
          <a:custGeom>
            <a:avLst/>
            <a:gdLst/>
            <a:ahLst/>
            <a:cxnLst/>
            <a:rect l="l" t="t" r="r" b="b"/>
            <a:pathLst>
              <a:path w="1447800" h="3009900">
                <a:moveTo>
                  <a:pt x="95250" y="0"/>
                </a:moveTo>
                <a:lnTo>
                  <a:pt x="1352550" y="0"/>
                </a:lnTo>
                <a:arcTo wR="95250" hR="95250" stAng="16200000" swAng="5400000"/>
                <a:lnTo>
                  <a:pt x="1447800" y="3009900"/>
                </a:lnTo>
                <a:lnTo>
                  <a:pt x="0" y="3009900"/>
                </a:lnTo>
                <a:lnTo>
                  <a:pt x="0" y="95250"/>
                </a:lnTo>
                <a:arcTo wR="95250" hR="95250" stAng="10800000" swAng="5400000"/>
                <a:close/>
              </a:path>
            </a:pathLst>
          </a:custGeom>
          <a:solidFill>
            <a:srgbClr val="0A357C"/>
          </a:solidFill>
          <a:ln/>
        </p:spPr>
        <p:txBody>
          <a:bodyPr/>
          <a:lstStyle/>
          <a:p>
            <a:endParaRPr lang="en-NZ"/>
          </a:p>
        </p:txBody>
      </p:sp>
      <p:sp>
        <p:nvSpPr>
          <p:cNvPr id="14" name="Text 12"/>
          <p:cNvSpPr/>
          <p:nvPr/>
        </p:nvSpPr>
        <p:spPr>
          <a:xfrm>
            <a:off x="12120265" y="5124450"/>
            <a:ext cx="905321" cy="428625"/>
          </a:xfrm>
          <a:prstGeom prst="rect">
            <a:avLst/>
          </a:prstGeom>
          <a:noFill/>
          <a:ln/>
        </p:spPr>
        <p:txBody>
          <a:bodyPr wrap="square" lIns="25400" tIns="25400" rIns="25400" bIns="25400" rtlCol="0" anchor="t">
            <a:normAutofit/>
          </a:bodyPr>
          <a:lstStyle/>
          <a:p>
            <a:pPr marL="0" indent="0" algn="l">
              <a:buNone/>
            </a:pPr>
            <a:r>
              <a:rPr lang="en-US" sz="2250" b="1" dirty="0">
                <a:solidFill>
                  <a:srgbClr val="14213D"/>
                </a:solidFill>
                <a:latin typeface="Open Sans" pitchFamily="34" charset="0"/>
                <a:ea typeface="Open Sans" pitchFamily="34" charset="-122"/>
                <a:cs typeface="Open Sans" pitchFamily="34" charset="-120"/>
              </a:rPr>
              <a:t>16.9%</a:t>
            </a:r>
            <a:endParaRPr lang="en-US" sz="2250" dirty="0"/>
          </a:p>
        </p:txBody>
      </p:sp>
      <p:sp>
        <p:nvSpPr>
          <p:cNvPr id="15" name="Shape 13"/>
          <p:cNvSpPr/>
          <p:nvPr/>
        </p:nvSpPr>
        <p:spPr>
          <a:xfrm>
            <a:off x="11811000" y="5648325"/>
            <a:ext cx="1447800" cy="2962275"/>
          </a:xfrm>
          <a:custGeom>
            <a:avLst/>
            <a:gdLst/>
            <a:ahLst/>
            <a:cxnLst/>
            <a:rect l="l" t="t" r="r" b="b"/>
            <a:pathLst>
              <a:path w="1447800" h="2962275">
                <a:moveTo>
                  <a:pt x="95250" y="0"/>
                </a:moveTo>
                <a:lnTo>
                  <a:pt x="1352550" y="0"/>
                </a:lnTo>
                <a:arcTo wR="95250" hR="95250" stAng="16200000" swAng="5400000"/>
                <a:lnTo>
                  <a:pt x="1447800" y="2962275"/>
                </a:lnTo>
                <a:lnTo>
                  <a:pt x="0" y="2962275"/>
                </a:lnTo>
                <a:lnTo>
                  <a:pt x="0" y="95250"/>
                </a:lnTo>
                <a:arcTo wR="95250" hR="95250" stAng="10800000" swAng="5400000"/>
                <a:close/>
              </a:path>
            </a:pathLst>
          </a:custGeom>
          <a:solidFill>
            <a:srgbClr val="0A357C"/>
          </a:solidFill>
          <a:ln/>
        </p:spPr>
        <p:txBody>
          <a:bodyPr/>
          <a:lstStyle/>
          <a:p>
            <a:endParaRPr lang="en-NZ"/>
          </a:p>
        </p:txBody>
      </p:sp>
      <p:sp>
        <p:nvSpPr>
          <p:cNvPr id="16" name="Text 14"/>
          <p:cNvSpPr/>
          <p:nvPr/>
        </p:nvSpPr>
        <p:spPr>
          <a:xfrm>
            <a:off x="14063365" y="5143500"/>
            <a:ext cx="905321" cy="428625"/>
          </a:xfrm>
          <a:prstGeom prst="rect">
            <a:avLst/>
          </a:prstGeom>
          <a:noFill/>
          <a:ln/>
        </p:spPr>
        <p:txBody>
          <a:bodyPr wrap="square" lIns="25400" tIns="25400" rIns="25400" bIns="25400" rtlCol="0" anchor="t">
            <a:normAutofit/>
          </a:bodyPr>
          <a:lstStyle/>
          <a:p>
            <a:pPr marL="0" indent="0" algn="l">
              <a:buNone/>
            </a:pPr>
            <a:r>
              <a:rPr lang="en-US" sz="2250" b="1" dirty="0">
                <a:solidFill>
                  <a:srgbClr val="14213D"/>
                </a:solidFill>
                <a:latin typeface="Open Sans" pitchFamily="34" charset="0"/>
                <a:ea typeface="Open Sans" pitchFamily="34" charset="-122"/>
                <a:cs typeface="Open Sans" pitchFamily="34" charset="-120"/>
              </a:rPr>
              <a:t>16.8%</a:t>
            </a:r>
            <a:endParaRPr lang="en-US" sz="2250" dirty="0"/>
          </a:p>
        </p:txBody>
      </p:sp>
      <p:sp>
        <p:nvSpPr>
          <p:cNvPr id="17" name="Shape 15"/>
          <p:cNvSpPr/>
          <p:nvPr/>
        </p:nvSpPr>
        <p:spPr>
          <a:xfrm>
            <a:off x="13754100" y="5667375"/>
            <a:ext cx="1447800" cy="2943225"/>
          </a:xfrm>
          <a:custGeom>
            <a:avLst/>
            <a:gdLst/>
            <a:ahLst/>
            <a:cxnLst/>
            <a:rect l="l" t="t" r="r" b="b"/>
            <a:pathLst>
              <a:path w="1447800" h="2943225">
                <a:moveTo>
                  <a:pt x="95250" y="0"/>
                </a:moveTo>
                <a:lnTo>
                  <a:pt x="1352550" y="0"/>
                </a:lnTo>
                <a:arcTo wR="95250" hR="95250" stAng="16200000" swAng="5400000"/>
                <a:lnTo>
                  <a:pt x="1447800" y="2943225"/>
                </a:lnTo>
                <a:lnTo>
                  <a:pt x="0" y="2943225"/>
                </a:lnTo>
                <a:lnTo>
                  <a:pt x="0" y="95250"/>
                </a:lnTo>
                <a:arcTo wR="95250" hR="95250" stAng="10800000" swAng="5400000"/>
                <a:close/>
              </a:path>
            </a:pathLst>
          </a:custGeom>
          <a:solidFill>
            <a:srgbClr val="0A357C"/>
          </a:solidFill>
          <a:ln/>
        </p:spPr>
        <p:txBody>
          <a:bodyPr/>
          <a:lstStyle/>
          <a:p>
            <a:endParaRPr lang="en-NZ"/>
          </a:p>
        </p:txBody>
      </p:sp>
      <p:sp>
        <p:nvSpPr>
          <p:cNvPr id="18" name="Text 16"/>
          <p:cNvSpPr/>
          <p:nvPr/>
        </p:nvSpPr>
        <p:spPr>
          <a:xfrm>
            <a:off x="16006465" y="5210175"/>
            <a:ext cx="905321" cy="428625"/>
          </a:xfrm>
          <a:prstGeom prst="rect">
            <a:avLst/>
          </a:prstGeom>
          <a:noFill/>
          <a:ln/>
        </p:spPr>
        <p:txBody>
          <a:bodyPr wrap="square" lIns="25400" tIns="25400" rIns="25400" bIns="25400" rtlCol="0" anchor="t">
            <a:normAutofit/>
          </a:bodyPr>
          <a:lstStyle/>
          <a:p>
            <a:pPr marL="0" indent="0" algn="l">
              <a:buNone/>
            </a:pPr>
            <a:r>
              <a:rPr lang="en-US" sz="2250" b="1" dirty="0">
                <a:solidFill>
                  <a:srgbClr val="14213D"/>
                </a:solidFill>
                <a:latin typeface="Open Sans" pitchFamily="34" charset="0"/>
                <a:ea typeface="Open Sans" pitchFamily="34" charset="-122"/>
                <a:cs typeface="Open Sans" pitchFamily="34" charset="-120"/>
              </a:rPr>
              <a:t>16.4%</a:t>
            </a:r>
            <a:endParaRPr lang="en-US" sz="2250" dirty="0"/>
          </a:p>
        </p:txBody>
      </p:sp>
      <p:sp>
        <p:nvSpPr>
          <p:cNvPr id="19" name="Shape 17"/>
          <p:cNvSpPr/>
          <p:nvPr/>
        </p:nvSpPr>
        <p:spPr>
          <a:xfrm>
            <a:off x="15697200" y="5734050"/>
            <a:ext cx="1447800" cy="2876550"/>
          </a:xfrm>
          <a:custGeom>
            <a:avLst/>
            <a:gdLst/>
            <a:ahLst/>
            <a:cxnLst/>
            <a:rect l="l" t="t" r="r" b="b"/>
            <a:pathLst>
              <a:path w="1447800" h="2876550">
                <a:moveTo>
                  <a:pt x="95250" y="0"/>
                </a:moveTo>
                <a:lnTo>
                  <a:pt x="1352550" y="0"/>
                </a:lnTo>
                <a:arcTo wR="95250" hR="95250" stAng="16200000" swAng="5400000"/>
                <a:lnTo>
                  <a:pt x="1447800" y="2876550"/>
                </a:lnTo>
                <a:lnTo>
                  <a:pt x="0" y="2876550"/>
                </a:lnTo>
                <a:lnTo>
                  <a:pt x="0" y="95250"/>
                </a:lnTo>
                <a:arcTo wR="95250" hR="95250" stAng="10800000" swAng="5400000"/>
                <a:close/>
              </a:path>
            </a:pathLst>
          </a:custGeom>
          <a:solidFill>
            <a:srgbClr val="618F6D"/>
          </a:solidFill>
          <a:ln/>
        </p:spPr>
        <p:txBody>
          <a:bodyPr/>
          <a:lstStyle/>
          <a:p>
            <a:endParaRPr lang="en-NZ"/>
          </a:p>
        </p:txBody>
      </p:sp>
      <p:sp>
        <p:nvSpPr>
          <p:cNvPr id="20" name="Text 18"/>
          <p:cNvSpPr/>
          <p:nvPr/>
        </p:nvSpPr>
        <p:spPr>
          <a:xfrm>
            <a:off x="7852410" y="8801100"/>
            <a:ext cx="1592580" cy="381000"/>
          </a:xfrm>
          <a:prstGeom prst="rect">
            <a:avLst/>
          </a:prstGeom>
          <a:noFill/>
          <a:ln/>
        </p:spPr>
        <p:txBody>
          <a:bodyPr wrap="square" lIns="25400" tIns="25400" rIns="25400" bIns="25400" rtlCol="0" anchor="t">
            <a:normAutofit/>
          </a:bodyPr>
          <a:lstStyle/>
          <a:p>
            <a:pPr marL="0" indent="0" algn="ctr">
              <a:buNone/>
            </a:pPr>
            <a:r>
              <a:rPr lang="en-US" sz="1950" b="1" dirty="0">
                <a:solidFill>
                  <a:srgbClr val="56627A"/>
                </a:solidFill>
                <a:latin typeface="Open Sans" pitchFamily="34" charset="0"/>
                <a:ea typeface="Open Sans" pitchFamily="34" charset="-122"/>
                <a:cs typeface="Open Sans" pitchFamily="34" charset="-120"/>
              </a:rPr>
              <a:t>FY22</a:t>
            </a:r>
            <a:endParaRPr lang="en-US" sz="1950" dirty="0"/>
          </a:p>
        </p:txBody>
      </p:sp>
      <p:sp>
        <p:nvSpPr>
          <p:cNvPr id="21" name="Text 19"/>
          <p:cNvSpPr/>
          <p:nvPr/>
        </p:nvSpPr>
        <p:spPr>
          <a:xfrm>
            <a:off x="9795510" y="8801100"/>
            <a:ext cx="1592580" cy="381000"/>
          </a:xfrm>
          <a:prstGeom prst="rect">
            <a:avLst/>
          </a:prstGeom>
          <a:noFill/>
          <a:ln/>
        </p:spPr>
        <p:txBody>
          <a:bodyPr wrap="square" lIns="25400" tIns="25400" rIns="25400" bIns="25400" rtlCol="0" anchor="t">
            <a:normAutofit/>
          </a:bodyPr>
          <a:lstStyle/>
          <a:p>
            <a:pPr marL="0" indent="0" algn="ctr">
              <a:buNone/>
            </a:pPr>
            <a:r>
              <a:rPr lang="en-US" sz="1950" b="1" dirty="0">
                <a:solidFill>
                  <a:srgbClr val="56627A"/>
                </a:solidFill>
                <a:latin typeface="Open Sans" pitchFamily="34" charset="0"/>
                <a:ea typeface="Open Sans" pitchFamily="34" charset="-122"/>
                <a:cs typeface="Open Sans" pitchFamily="34" charset="-120"/>
              </a:rPr>
              <a:t>FY23</a:t>
            </a:r>
            <a:endParaRPr lang="en-US" sz="1950" dirty="0"/>
          </a:p>
        </p:txBody>
      </p:sp>
      <p:sp>
        <p:nvSpPr>
          <p:cNvPr id="22" name="Text 20"/>
          <p:cNvSpPr/>
          <p:nvPr/>
        </p:nvSpPr>
        <p:spPr>
          <a:xfrm>
            <a:off x="11738610" y="8801100"/>
            <a:ext cx="1592580" cy="381000"/>
          </a:xfrm>
          <a:prstGeom prst="rect">
            <a:avLst/>
          </a:prstGeom>
          <a:noFill/>
          <a:ln/>
        </p:spPr>
        <p:txBody>
          <a:bodyPr wrap="square" lIns="25400" tIns="25400" rIns="25400" bIns="25400" rtlCol="0" anchor="t">
            <a:normAutofit/>
          </a:bodyPr>
          <a:lstStyle/>
          <a:p>
            <a:pPr marL="0" indent="0" algn="ctr">
              <a:buNone/>
            </a:pPr>
            <a:r>
              <a:rPr lang="en-US" sz="1950" b="1" dirty="0">
                <a:solidFill>
                  <a:srgbClr val="56627A"/>
                </a:solidFill>
                <a:latin typeface="Open Sans" pitchFamily="34" charset="0"/>
                <a:ea typeface="Open Sans" pitchFamily="34" charset="-122"/>
                <a:cs typeface="Open Sans" pitchFamily="34" charset="-120"/>
              </a:rPr>
              <a:t>FY24</a:t>
            </a:r>
            <a:endParaRPr lang="en-US" sz="1950" dirty="0"/>
          </a:p>
        </p:txBody>
      </p:sp>
      <p:sp>
        <p:nvSpPr>
          <p:cNvPr id="23" name="Text 21"/>
          <p:cNvSpPr/>
          <p:nvPr/>
        </p:nvSpPr>
        <p:spPr>
          <a:xfrm>
            <a:off x="13681710" y="8801100"/>
            <a:ext cx="1592580" cy="381000"/>
          </a:xfrm>
          <a:prstGeom prst="rect">
            <a:avLst/>
          </a:prstGeom>
          <a:noFill/>
          <a:ln/>
        </p:spPr>
        <p:txBody>
          <a:bodyPr wrap="square" lIns="25400" tIns="25400" rIns="25400" bIns="25400" rtlCol="0" anchor="t">
            <a:normAutofit/>
          </a:bodyPr>
          <a:lstStyle/>
          <a:p>
            <a:pPr marL="0" indent="0" algn="ctr">
              <a:buNone/>
            </a:pPr>
            <a:r>
              <a:rPr lang="en-US" sz="1950" b="1" dirty="0">
                <a:solidFill>
                  <a:srgbClr val="56627A"/>
                </a:solidFill>
                <a:latin typeface="Open Sans" pitchFamily="34" charset="0"/>
                <a:ea typeface="Open Sans" pitchFamily="34" charset="-122"/>
                <a:cs typeface="Open Sans" pitchFamily="34" charset="-120"/>
              </a:rPr>
              <a:t>FY25</a:t>
            </a:r>
            <a:endParaRPr lang="en-US" sz="1950" dirty="0"/>
          </a:p>
        </p:txBody>
      </p:sp>
      <p:sp>
        <p:nvSpPr>
          <p:cNvPr id="24" name="Text 22"/>
          <p:cNvSpPr/>
          <p:nvPr/>
        </p:nvSpPr>
        <p:spPr>
          <a:xfrm>
            <a:off x="15624810" y="8801100"/>
            <a:ext cx="1592580" cy="381000"/>
          </a:xfrm>
          <a:prstGeom prst="rect">
            <a:avLst/>
          </a:prstGeom>
          <a:noFill/>
          <a:ln/>
        </p:spPr>
        <p:txBody>
          <a:bodyPr wrap="square" lIns="25400" tIns="25400" rIns="25400" bIns="25400" rtlCol="0" anchor="t">
            <a:normAutofit/>
          </a:bodyPr>
          <a:lstStyle/>
          <a:p>
            <a:pPr marL="0" indent="0" algn="ctr">
              <a:buNone/>
            </a:pPr>
            <a:r>
              <a:rPr lang="en-US" sz="1950" b="1" dirty="0">
                <a:solidFill>
                  <a:srgbClr val="0A357C"/>
                </a:solidFill>
                <a:latin typeface="Open Sans" pitchFamily="34" charset="0"/>
                <a:ea typeface="Open Sans" pitchFamily="34" charset="-122"/>
                <a:cs typeface="Open Sans" pitchFamily="34" charset="-120"/>
              </a:rPr>
              <a:t>FY26</a:t>
            </a:r>
            <a:endParaRPr lang="en-US" sz="1950" dirty="0"/>
          </a:p>
        </p:txBody>
      </p:sp>
      <p:pic>
        <p:nvPicPr>
          <p:cNvPr id="25" name="Image 0" descr="preencoded.png"/>
          <p:cNvPicPr>
            <a:picLocks noChangeAspect="1"/>
          </p:cNvPicPr>
          <p:nvPr/>
        </p:nvPicPr>
        <p:blipFill>
          <a:blip r:embed="rId3"/>
          <a:stretch>
            <a:fillRect/>
          </a:stretch>
        </p:blipFill>
        <p:spPr>
          <a:xfrm>
            <a:off x="1066800" y="9410700"/>
            <a:ext cx="486966" cy="419100"/>
          </a:xfrm>
          <a:prstGeom prst="rect">
            <a:avLst/>
          </a:prstGeom>
        </p:spPr>
      </p:pic>
      <p:sp>
        <p:nvSpPr>
          <p:cNvPr id="26" name="Text 23"/>
          <p:cNvSpPr/>
          <p:nvPr/>
        </p:nvSpPr>
        <p:spPr>
          <a:xfrm>
            <a:off x="16981438" y="9477375"/>
            <a:ext cx="315962" cy="323850"/>
          </a:xfrm>
          <a:prstGeom prst="rect">
            <a:avLst/>
          </a:prstGeom>
          <a:noFill/>
          <a:ln/>
        </p:spPr>
        <p:txBody>
          <a:bodyPr wrap="square" lIns="25400" tIns="25400" rIns="25400" bIns="25400" rtlCol="0" anchor="t">
            <a:normAutofit/>
          </a:bodyPr>
          <a:lstStyle/>
          <a:p>
            <a:pPr marL="0" indent="0" algn="l">
              <a:buNone/>
            </a:pPr>
            <a:r>
              <a:rPr lang="en-US" sz="1650" b="1" dirty="0">
                <a:solidFill>
                  <a:srgbClr val="8A93A6"/>
                </a:solidFill>
                <a:latin typeface="Open Sans" pitchFamily="34" charset="0"/>
                <a:ea typeface="Open Sans" pitchFamily="34" charset="-122"/>
                <a:cs typeface="Open Sans" pitchFamily="34" charset="-120"/>
              </a:rPr>
              <a:t>30</a:t>
            </a:r>
            <a:endParaRPr lang="en-US" sz="165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2">
    <p:bg>
      <p:bgPr>
        <a:solidFill>
          <a:srgbClr val="0A357C"/>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t="10645" b="10645"/>
          <a:stretch/>
        </p:blipFill>
        <p:spPr>
          <a:xfrm>
            <a:off x="0" y="0"/>
            <a:ext cx="18288000" cy="10287000"/>
          </a:xfrm>
          <a:prstGeom prst="rect">
            <a:avLst/>
          </a:prstGeom>
        </p:spPr>
      </p:pic>
      <p:sp>
        <p:nvSpPr>
          <p:cNvPr id="3" name="Shape 0"/>
          <p:cNvSpPr/>
          <p:nvPr/>
        </p:nvSpPr>
        <p:spPr>
          <a:xfrm>
            <a:off x="0" y="0"/>
            <a:ext cx="18288000" cy="10287000"/>
          </a:xfrm>
          <a:prstGeom prst="rect">
            <a:avLst/>
          </a:prstGeom>
          <a:gradFill rotWithShape="1">
            <a:gsLst>
              <a:gs pos="0">
                <a:srgbClr val="0A357C">
                  <a:alpha val="95000"/>
                </a:srgbClr>
              </a:gs>
              <a:gs pos="44000">
                <a:srgbClr val="0A357C">
                  <a:alpha val="88000"/>
                </a:srgbClr>
              </a:gs>
              <a:gs pos="84000">
                <a:srgbClr val="0A357C">
                  <a:alpha val="24000"/>
                </a:srgbClr>
              </a:gs>
            </a:gsLst>
            <a:lin ang="0" scaled="0"/>
          </a:gradFill>
          <a:ln/>
        </p:spPr>
        <p:txBody>
          <a:bodyPr/>
          <a:lstStyle/>
          <a:p>
            <a:endParaRPr lang="en-NZ"/>
          </a:p>
        </p:txBody>
      </p:sp>
      <p:sp>
        <p:nvSpPr>
          <p:cNvPr id="4" name="Shape 1"/>
          <p:cNvSpPr/>
          <p:nvPr/>
        </p:nvSpPr>
        <p:spPr>
          <a:xfrm>
            <a:off x="1066800" y="3836343"/>
            <a:ext cx="1257300" cy="57150"/>
          </a:xfrm>
          <a:prstGeom prst="rect">
            <a:avLst/>
          </a:prstGeom>
          <a:solidFill>
            <a:srgbClr val="AFDBBB"/>
          </a:solidFill>
          <a:ln/>
        </p:spPr>
        <p:txBody>
          <a:bodyPr/>
          <a:lstStyle/>
          <a:p>
            <a:endParaRPr lang="en-NZ"/>
          </a:p>
        </p:txBody>
      </p:sp>
      <p:sp>
        <p:nvSpPr>
          <p:cNvPr id="5" name="Text 2"/>
          <p:cNvSpPr/>
          <p:nvPr/>
        </p:nvSpPr>
        <p:spPr>
          <a:xfrm>
            <a:off x="1066800" y="4274493"/>
            <a:ext cx="11282363" cy="2214265"/>
          </a:xfrm>
          <a:prstGeom prst="rect">
            <a:avLst/>
          </a:prstGeom>
          <a:noFill/>
          <a:ln/>
        </p:spPr>
        <p:txBody>
          <a:bodyPr wrap="square" lIns="25400" tIns="25400" rIns="25400" bIns="25400" rtlCol="0" anchor="t">
            <a:normAutofit/>
          </a:bodyPr>
          <a:lstStyle/>
          <a:p>
            <a:pPr marL="0" indent="0" algn="l">
              <a:lnSpc>
                <a:spcPct val="74667"/>
              </a:lnSpc>
              <a:buNone/>
            </a:pPr>
            <a:r>
              <a:rPr lang="en-US" sz="8400" b="1" kern="0" spc="-210" dirty="0">
                <a:solidFill>
                  <a:srgbClr val="FFFFFF"/>
                </a:solidFill>
                <a:latin typeface="Open Sans" pitchFamily="34" charset="0"/>
                <a:ea typeface="Open Sans" pitchFamily="34" charset="-122"/>
                <a:cs typeface="Open Sans" pitchFamily="34" charset="-120"/>
              </a:rPr>
              <a:t>Outlook and guidance</a:t>
            </a:r>
            <a:endParaRPr lang="en-US" sz="8400" dirty="0"/>
          </a:p>
        </p:txBody>
      </p:sp>
      <p:pic>
        <p:nvPicPr>
          <p:cNvPr id="6" name="Image 1" descr="preencoded.png"/>
          <p:cNvPicPr>
            <a:picLocks noChangeAspect="1"/>
          </p:cNvPicPr>
          <p:nvPr/>
        </p:nvPicPr>
        <p:blipFill>
          <a:blip r:embed="rId4"/>
          <a:stretch>
            <a:fillRect/>
          </a:stretch>
        </p:blipFill>
        <p:spPr>
          <a:xfrm>
            <a:off x="1066800" y="9410700"/>
            <a:ext cx="486966" cy="419100"/>
          </a:xfrm>
          <a:prstGeom prst="rect">
            <a:avLst/>
          </a:prstGeom>
        </p:spPr>
      </p:pic>
      <p:sp>
        <p:nvSpPr>
          <p:cNvPr id="7" name="Text 3"/>
          <p:cNvSpPr/>
          <p:nvPr/>
        </p:nvSpPr>
        <p:spPr>
          <a:xfrm>
            <a:off x="16981438" y="9477375"/>
            <a:ext cx="315962" cy="323850"/>
          </a:xfrm>
          <a:prstGeom prst="rect">
            <a:avLst/>
          </a:prstGeom>
          <a:noFill/>
          <a:ln/>
        </p:spPr>
        <p:txBody>
          <a:bodyPr wrap="square" lIns="25400" tIns="25400" rIns="25400" bIns="25400" rtlCol="0" anchor="t">
            <a:normAutofit/>
          </a:bodyPr>
          <a:lstStyle/>
          <a:p>
            <a:pPr marL="0" indent="0" algn="l">
              <a:buNone/>
            </a:pPr>
            <a:r>
              <a:rPr lang="en-US" sz="1650" b="1" dirty="0">
                <a:solidFill>
                  <a:srgbClr val="FFFFFF">
                    <a:alpha val="60000"/>
                  </a:srgbClr>
                </a:solidFill>
                <a:latin typeface="Open Sans" pitchFamily="34" charset="0"/>
                <a:ea typeface="Open Sans" pitchFamily="34" charset="-122"/>
                <a:cs typeface="Open Sans" pitchFamily="34" charset="-120"/>
              </a:rPr>
              <a:t>31</a:t>
            </a:r>
            <a:endParaRPr lang="en-US" sz="165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1066800" y="1247775"/>
            <a:ext cx="17769840" cy="762000"/>
          </a:xfrm>
          <a:prstGeom prst="rect">
            <a:avLst/>
          </a:prstGeom>
          <a:noFill/>
          <a:ln/>
        </p:spPr>
        <p:txBody>
          <a:bodyPr wrap="square" lIns="25400" tIns="25400" rIns="25400" bIns="25400" rtlCol="0" anchor="t">
            <a:normAutofit/>
          </a:bodyPr>
          <a:lstStyle/>
          <a:p>
            <a:pPr marL="0" indent="0" algn="l">
              <a:buNone/>
            </a:pPr>
            <a:r>
              <a:rPr lang="en-US" sz="4200" b="1" kern="0" spc="-84" dirty="0">
                <a:solidFill>
                  <a:srgbClr val="0A357C"/>
                </a:solidFill>
                <a:latin typeface="Open Sans" pitchFamily="34" charset="0"/>
                <a:ea typeface="Open Sans" pitchFamily="34" charset="-122"/>
                <a:cs typeface="Open Sans" pitchFamily="34" charset="-120"/>
              </a:rPr>
              <a:t>Outlook 2027</a:t>
            </a:r>
            <a:endParaRPr lang="en-US" sz="4200" dirty="0"/>
          </a:p>
        </p:txBody>
      </p:sp>
      <p:sp>
        <p:nvSpPr>
          <p:cNvPr id="4" name="Shape 2"/>
          <p:cNvSpPr/>
          <p:nvPr/>
        </p:nvSpPr>
        <p:spPr>
          <a:xfrm>
            <a:off x="1066800" y="2105025"/>
            <a:ext cx="16154400" cy="28575"/>
          </a:xfrm>
          <a:prstGeom prst="rect">
            <a:avLst/>
          </a:prstGeom>
          <a:solidFill>
            <a:srgbClr val="DBF0EC"/>
          </a:solidFill>
          <a:ln/>
        </p:spPr>
        <p:txBody>
          <a:bodyPr/>
          <a:lstStyle/>
          <a:p>
            <a:endParaRPr lang="en-NZ"/>
          </a:p>
        </p:txBody>
      </p:sp>
      <p:sp>
        <p:nvSpPr>
          <p:cNvPr id="5" name="Shape 3"/>
          <p:cNvSpPr/>
          <p:nvPr/>
        </p:nvSpPr>
        <p:spPr>
          <a:xfrm>
            <a:off x="1066800" y="3956447"/>
            <a:ext cx="104775" cy="104775"/>
          </a:xfrm>
          <a:prstGeom prst="ellipse">
            <a:avLst/>
          </a:prstGeom>
          <a:solidFill>
            <a:srgbClr val="618F6D"/>
          </a:solidFill>
          <a:ln/>
        </p:spPr>
        <p:txBody>
          <a:bodyPr/>
          <a:lstStyle/>
          <a:p>
            <a:endParaRPr lang="en-NZ"/>
          </a:p>
        </p:txBody>
      </p:sp>
      <p:sp>
        <p:nvSpPr>
          <p:cNvPr id="6" name="Text 4"/>
          <p:cNvSpPr/>
          <p:nvPr/>
        </p:nvSpPr>
        <p:spPr>
          <a:xfrm>
            <a:off x="1323975" y="3851672"/>
            <a:ext cx="9859804" cy="741164"/>
          </a:xfrm>
          <a:prstGeom prst="rect">
            <a:avLst/>
          </a:prstGeom>
          <a:noFill/>
          <a:ln/>
        </p:spPr>
        <p:txBody>
          <a:bodyPr wrap="square" lIns="25400" tIns="25400" rIns="25400" bIns="25400" rtlCol="0" anchor="t">
            <a:normAutofit/>
          </a:bodyPr>
          <a:lstStyle/>
          <a:p>
            <a:pPr marL="0" indent="0" algn="l">
              <a:lnSpc>
                <a:spcPct val="102556"/>
              </a:lnSpc>
              <a:buNone/>
            </a:pPr>
            <a:r>
              <a:rPr lang="en-US" sz="1950" dirty="0">
                <a:solidFill>
                  <a:srgbClr val="2C3A57"/>
                </a:solidFill>
                <a:latin typeface="Open Sans" pitchFamily="34" charset="0"/>
                <a:ea typeface="Open Sans" pitchFamily="34" charset="-122"/>
                <a:cs typeface="Open Sans" pitchFamily="34" charset="-120"/>
              </a:rPr>
              <a:t>Another strong export peak season expected in FY2027 with key commodities dairy, red meat and kiwifruit. Logs to remain subdued.</a:t>
            </a:r>
            <a:endParaRPr lang="en-US" sz="1950" dirty="0"/>
          </a:p>
        </p:txBody>
      </p:sp>
      <p:sp>
        <p:nvSpPr>
          <p:cNvPr id="7" name="Shape 5"/>
          <p:cNvSpPr/>
          <p:nvPr/>
        </p:nvSpPr>
        <p:spPr>
          <a:xfrm>
            <a:off x="1066800" y="4888111"/>
            <a:ext cx="104775" cy="104775"/>
          </a:xfrm>
          <a:prstGeom prst="ellipse">
            <a:avLst/>
          </a:prstGeom>
          <a:solidFill>
            <a:srgbClr val="618F6D"/>
          </a:solidFill>
          <a:ln/>
        </p:spPr>
        <p:txBody>
          <a:bodyPr/>
          <a:lstStyle/>
          <a:p>
            <a:endParaRPr lang="en-NZ"/>
          </a:p>
        </p:txBody>
      </p:sp>
      <p:sp>
        <p:nvSpPr>
          <p:cNvPr id="8" name="Text 6"/>
          <p:cNvSpPr/>
          <p:nvPr/>
        </p:nvSpPr>
        <p:spPr>
          <a:xfrm>
            <a:off x="1323975" y="4783336"/>
            <a:ext cx="9696271" cy="389632"/>
          </a:xfrm>
          <a:prstGeom prst="rect">
            <a:avLst/>
          </a:prstGeom>
          <a:noFill/>
          <a:ln/>
        </p:spPr>
        <p:txBody>
          <a:bodyPr wrap="square" lIns="25400" tIns="25400" rIns="25400" bIns="25400" rtlCol="0" anchor="t">
            <a:normAutofit/>
          </a:bodyPr>
          <a:lstStyle/>
          <a:p>
            <a:pPr marL="0" indent="0" algn="l">
              <a:lnSpc>
                <a:spcPct val="102556"/>
              </a:lnSpc>
              <a:buNone/>
            </a:pPr>
            <a:r>
              <a:rPr lang="en-US" sz="1950" dirty="0">
                <a:solidFill>
                  <a:srgbClr val="2C3A57"/>
                </a:solidFill>
                <a:latin typeface="Open Sans" pitchFamily="34" charset="0"/>
                <a:ea typeface="Open Sans" pitchFamily="34" charset="-122"/>
                <a:cs typeface="Open Sans" pitchFamily="34" charset="-120"/>
              </a:rPr>
              <a:t>Productivity initiatives, cost control and yield improvement remain a priority.</a:t>
            </a:r>
            <a:endParaRPr lang="en-US" sz="1950" dirty="0"/>
          </a:p>
        </p:txBody>
      </p:sp>
      <p:sp>
        <p:nvSpPr>
          <p:cNvPr id="9" name="Shape 7"/>
          <p:cNvSpPr/>
          <p:nvPr/>
        </p:nvSpPr>
        <p:spPr>
          <a:xfrm>
            <a:off x="1066800" y="5468243"/>
            <a:ext cx="104775" cy="104775"/>
          </a:xfrm>
          <a:prstGeom prst="ellipse">
            <a:avLst/>
          </a:prstGeom>
          <a:solidFill>
            <a:srgbClr val="618F6D"/>
          </a:solidFill>
          <a:ln/>
        </p:spPr>
        <p:txBody>
          <a:bodyPr/>
          <a:lstStyle/>
          <a:p>
            <a:endParaRPr lang="en-NZ"/>
          </a:p>
        </p:txBody>
      </p:sp>
      <p:sp>
        <p:nvSpPr>
          <p:cNvPr id="10" name="Text 8"/>
          <p:cNvSpPr/>
          <p:nvPr/>
        </p:nvSpPr>
        <p:spPr>
          <a:xfrm>
            <a:off x="1323975" y="5363468"/>
            <a:ext cx="9859804" cy="741164"/>
          </a:xfrm>
          <a:prstGeom prst="rect">
            <a:avLst/>
          </a:prstGeom>
          <a:noFill/>
          <a:ln/>
        </p:spPr>
        <p:txBody>
          <a:bodyPr wrap="square" lIns="25400" tIns="25400" rIns="25400" bIns="25400" rtlCol="0" anchor="t">
            <a:normAutofit/>
          </a:bodyPr>
          <a:lstStyle/>
          <a:p>
            <a:pPr marL="0" indent="0" algn="l">
              <a:lnSpc>
                <a:spcPct val="102556"/>
              </a:lnSpc>
              <a:buNone/>
            </a:pPr>
            <a:r>
              <a:rPr lang="en-US" sz="1950" dirty="0">
                <a:solidFill>
                  <a:srgbClr val="2C3A57"/>
                </a:solidFill>
                <a:latin typeface="Open Sans" pitchFamily="34" charset="0"/>
                <a:ea typeface="Open Sans" pitchFamily="34" charset="-122"/>
                <a:cs typeface="Open Sans" pitchFamily="34" charset="-120"/>
              </a:rPr>
              <a:t>New MetroPort model working well with increased terminal rail volumes and no impact on service levels.</a:t>
            </a:r>
            <a:endParaRPr lang="en-US" sz="1950" dirty="0"/>
          </a:p>
        </p:txBody>
      </p:sp>
      <p:sp>
        <p:nvSpPr>
          <p:cNvPr id="11" name="Shape 9"/>
          <p:cNvSpPr/>
          <p:nvPr/>
        </p:nvSpPr>
        <p:spPr>
          <a:xfrm>
            <a:off x="1066800" y="6399907"/>
            <a:ext cx="104775" cy="104775"/>
          </a:xfrm>
          <a:prstGeom prst="ellipse">
            <a:avLst/>
          </a:prstGeom>
          <a:solidFill>
            <a:srgbClr val="618F6D"/>
          </a:solidFill>
          <a:ln/>
        </p:spPr>
        <p:txBody>
          <a:bodyPr/>
          <a:lstStyle/>
          <a:p>
            <a:endParaRPr lang="en-NZ"/>
          </a:p>
        </p:txBody>
      </p:sp>
      <p:sp>
        <p:nvSpPr>
          <p:cNvPr id="12" name="Text 10"/>
          <p:cNvSpPr/>
          <p:nvPr/>
        </p:nvSpPr>
        <p:spPr>
          <a:xfrm>
            <a:off x="1323975" y="6295132"/>
            <a:ext cx="7526283" cy="389632"/>
          </a:xfrm>
          <a:prstGeom prst="rect">
            <a:avLst/>
          </a:prstGeom>
          <a:noFill/>
          <a:ln/>
        </p:spPr>
        <p:txBody>
          <a:bodyPr wrap="square" lIns="25400" tIns="25400" rIns="25400" bIns="25400" rtlCol="0" anchor="t">
            <a:normAutofit/>
          </a:bodyPr>
          <a:lstStyle/>
          <a:p>
            <a:pPr marL="0" indent="0" algn="l">
              <a:lnSpc>
                <a:spcPct val="102556"/>
              </a:lnSpc>
              <a:buNone/>
            </a:pPr>
            <a:r>
              <a:rPr lang="en-US" sz="1950" dirty="0">
                <a:solidFill>
                  <a:srgbClr val="2C3A57"/>
                </a:solidFill>
                <a:latin typeface="Open Sans" pitchFamily="34" charset="0"/>
                <a:ea typeface="Open Sans" pitchFamily="34" charset="-122"/>
                <a:cs typeface="Open Sans" pitchFamily="34" charset="-120"/>
              </a:rPr>
              <a:t>Terminal berth capacity constraints remain a key challenge.</a:t>
            </a:r>
            <a:endParaRPr lang="en-US" sz="1950" dirty="0"/>
          </a:p>
        </p:txBody>
      </p:sp>
      <p:sp>
        <p:nvSpPr>
          <p:cNvPr id="13" name="Shape 11"/>
          <p:cNvSpPr/>
          <p:nvPr/>
        </p:nvSpPr>
        <p:spPr>
          <a:xfrm>
            <a:off x="1066800" y="6980039"/>
            <a:ext cx="104775" cy="104775"/>
          </a:xfrm>
          <a:prstGeom prst="ellipse">
            <a:avLst/>
          </a:prstGeom>
          <a:solidFill>
            <a:srgbClr val="618F6D"/>
          </a:solidFill>
          <a:ln/>
        </p:spPr>
        <p:txBody>
          <a:bodyPr/>
          <a:lstStyle/>
          <a:p>
            <a:endParaRPr lang="en-NZ"/>
          </a:p>
        </p:txBody>
      </p:sp>
      <p:sp>
        <p:nvSpPr>
          <p:cNvPr id="14" name="Text 12"/>
          <p:cNvSpPr/>
          <p:nvPr/>
        </p:nvSpPr>
        <p:spPr>
          <a:xfrm>
            <a:off x="1323975" y="6875264"/>
            <a:ext cx="9531087" cy="389632"/>
          </a:xfrm>
          <a:prstGeom prst="rect">
            <a:avLst/>
          </a:prstGeom>
          <a:noFill/>
          <a:ln/>
        </p:spPr>
        <p:txBody>
          <a:bodyPr wrap="square" lIns="25400" tIns="25400" rIns="25400" bIns="25400" rtlCol="0" anchor="t">
            <a:normAutofit/>
          </a:bodyPr>
          <a:lstStyle/>
          <a:p>
            <a:pPr marL="0" indent="0" algn="l">
              <a:lnSpc>
                <a:spcPct val="102556"/>
              </a:lnSpc>
              <a:buNone/>
            </a:pPr>
            <a:r>
              <a:rPr lang="en-US" sz="1950" dirty="0">
                <a:solidFill>
                  <a:srgbClr val="2C3A57"/>
                </a:solidFill>
                <a:latin typeface="Open Sans" pitchFamily="34" charset="0"/>
                <a:ea typeface="Open Sans" pitchFamily="34" charset="-122"/>
                <a:cs typeface="Open Sans" pitchFamily="34" charset="-120"/>
              </a:rPr>
              <a:t>Stella Passage resource consent decision anticipated on 7 September 2026.</a:t>
            </a:r>
            <a:endParaRPr lang="en-US" sz="1950" dirty="0"/>
          </a:p>
        </p:txBody>
      </p:sp>
      <p:sp>
        <p:nvSpPr>
          <p:cNvPr id="15" name="Shape 13"/>
          <p:cNvSpPr/>
          <p:nvPr/>
        </p:nvSpPr>
        <p:spPr>
          <a:xfrm>
            <a:off x="1066800" y="7560171"/>
            <a:ext cx="104775" cy="104775"/>
          </a:xfrm>
          <a:prstGeom prst="ellipse">
            <a:avLst/>
          </a:prstGeom>
          <a:solidFill>
            <a:srgbClr val="618F6D"/>
          </a:solidFill>
          <a:ln/>
        </p:spPr>
        <p:txBody>
          <a:bodyPr/>
          <a:lstStyle/>
          <a:p>
            <a:endParaRPr lang="en-NZ"/>
          </a:p>
        </p:txBody>
      </p:sp>
      <p:sp>
        <p:nvSpPr>
          <p:cNvPr id="16" name="Text 14"/>
          <p:cNvSpPr/>
          <p:nvPr/>
        </p:nvSpPr>
        <p:spPr>
          <a:xfrm>
            <a:off x="1323975" y="7455396"/>
            <a:ext cx="8455343" cy="389632"/>
          </a:xfrm>
          <a:prstGeom prst="rect">
            <a:avLst/>
          </a:prstGeom>
          <a:noFill/>
          <a:ln/>
        </p:spPr>
        <p:txBody>
          <a:bodyPr wrap="square" lIns="25400" tIns="25400" rIns="25400" bIns="25400" rtlCol="0" anchor="t">
            <a:normAutofit/>
          </a:bodyPr>
          <a:lstStyle/>
          <a:p>
            <a:pPr marL="0" indent="0" algn="l">
              <a:lnSpc>
                <a:spcPct val="102556"/>
              </a:lnSpc>
              <a:buNone/>
            </a:pPr>
            <a:r>
              <a:rPr lang="en-US" sz="1950" dirty="0">
                <a:solidFill>
                  <a:srgbClr val="2C3A57"/>
                </a:solidFill>
                <a:latin typeface="Open Sans" pitchFamily="34" charset="0"/>
                <a:ea typeface="Open Sans" pitchFamily="34" charset="-122"/>
                <a:cs typeface="Open Sans" pitchFamily="34" charset="-120"/>
              </a:rPr>
              <a:t>New TerminalConnect empty link facility go live in November 2026.</a:t>
            </a:r>
            <a:endParaRPr lang="en-US" sz="1950" dirty="0"/>
          </a:p>
        </p:txBody>
      </p:sp>
      <p:sp>
        <p:nvSpPr>
          <p:cNvPr id="17" name="Shape 15"/>
          <p:cNvSpPr/>
          <p:nvPr/>
        </p:nvSpPr>
        <p:spPr>
          <a:xfrm>
            <a:off x="11506200" y="3385245"/>
            <a:ext cx="5715000" cy="3448050"/>
          </a:xfrm>
          <a:prstGeom prst="roundRect">
            <a:avLst>
              <a:gd name="adj" fmla="val 3315"/>
            </a:avLst>
          </a:prstGeom>
          <a:solidFill>
            <a:srgbClr val="0A357C"/>
          </a:solidFill>
          <a:ln/>
        </p:spPr>
        <p:txBody>
          <a:bodyPr/>
          <a:lstStyle/>
          <a:p>
            <a:endParaRPr lang="en-NZ"/>
          </a:p>
        </p:txBody>
      </p:sp>
      <p:sp>
        <p:nvSpPr>
          <p:cNvPr id="18" name="Text 16"/>
          <p:cNvSpPr/>
          <p:nvPr/>
        </p:nvSpPr>
        <p:spPr>
          <a:xfrm>
            <a:off x="11963400" y="3880545"/>
            <a:ext cx="4944618" cy="723900"/>
          </a:xfrm>
          <a:prstGeom prst="rect">
            <a:avLst/>
          </a:prstGeom>
          <a:noFill/>
          <a:ln/>
        </p:spPr>
        <p:txBody>
          <a:bodyPr wrap="square" lIns="25400" tIns="25400" rIns="25400" bIns="25400" rtlCol="0" anchor="t">
            <a:normAutofit/>
          </a:bodyPr>
          <a:lstStyle/>
          <a:p>
            <a:pPr marL="0" indent="0" algn="l">
              <a:buNone/>
            </a:pPr>
            <a:r>
              <a:rPr lang="en-US" sz="1950" b="1" dirty="0">
                <a:solidFill>
                  <a:srgbClr val="AFDBBB"/>
                </a:solidFill>
                <a:latin typeface="Open Sans" pitchFamily="34" charset="0"/>
                <a:ea typeface="Open Sans" pitchFamily="34" charset="-122"/>
                <a:cs typeface="Open Sans" pitchFamily="34" charset="-120"/>
              </a:rPr>
              <a:t>Full year underlying earnings expected to be in the range of</a:t>
            </a:r>
            <a:endParaRPr lang="en-US" sz="1950" dirty="0"/>
          </a:p>
        </p:txBody>
      </p:sp>
      <p:sp>
        <p:nvSpPr>
          <p:cNvPr id="19" name="Text 17"/>
          <p:cNvSpPr/>
          <p:nvPr/>
        </p:nvSpPr>
        <p:spPr>
          <a:xfrm>
            <a:off x="11963400" y="4737795"/>
            <a:ext cx="4944618" cy="1638300"/>
          </a:xfrm>
          <a:prstGeom prst="rect">
            <a:avLst/>
          </a:prstGeom>
          <a:noFill/>
          <a:ln/>
        </p:spPr>
        <p:txBody>
          <a:bodyPr wrap="square" lIns="25400" tIns="25400" rIns="25400" bIns="25400" rtlCol="0" anchor="t">
            <a:normAutofit/>
          </a:bodyPr>
          <a:lstStyle/>
          <a:p>
            <a:pPr marL="0" indent="0" algn="l">
              <a:lnSpc>
                <a:spcPct val="73043"/>
              </a:lnSpc>
              <a:buNone/>
            </a:pPr>
            <a:r>
              <a:rPr lang="en-US" sz="6300" b="1" kern="0" spc="-126" dirty="0">
                <a:solidFill>
                  <a:srgbClr val="FFFFFF"/>
                </a:solidFill>
                <a:latin typeface="Open Sans" pitchFamily="34" charset="0"/>
                <a:ea typeface="Open Sans" pitchFamily="34" charset="-122"/>
                <a:cs typeface="Open Sans" pitchFamily="34" charset="-120"/>
              </a:rPr>
              <a:t>$160m</a:t>
            </a:r>
            <a:r>
              <a:rPr lang="en-US" sz="6300" b="1" kern="0" spc="-126" dirty="0">
                <a:solidFill>
                  <a:srgbClr val="AFDBBB"/>
                </a:solidFill>
                <a:latin typeface="Open Sans" pitchFamily="34" charset="0"/>
                <a:ea typeface="Open Sans" pitchFamily="34" charset="-122"/>
                <a:cs typeface="Open Sans" pitchFamily="34" charset="-120"/>
              </a:rPr>
              <a:t>– </a:t>
            </a:r>
            <a:r>
              <a:rPr lang="en-US" sz="6300" b="1" kern="0" spc="-126" dirty="0">
                <a:solidFill>
                  <a:srgbClr val="FFFFFF"/>
                </a:solidFill>
                <a:latin typeface="Open Sans" pitchFamily="34" charset="0"/>
                <a:ea typeface="Open Sans" pitchFamily="34" charset="-122"/>
                <a:cs typeface="Open Sans" pitchFamily="34" charset="-120"/>
              </a:rPr>
              <a:t>$175m</a:t>
            </a:r>
            <a:endParaRPr lang="en-US" sz="6300" dirty="0"/>
          </a:p>
        </p:txBody>
      </p:sp>
      <p:sp>
        <p:nvSpPr>
          <p:cNvPr id="20" name="Text 18"/>
          <p:cNvSpPr/>
          <p:nvPr/>
        </p:nvSpPr>
        <p:spPr>
          <a:xfrm>
            <a:off x="11506200" y="7099995"/>
            <a:ext cx="5886450" cy="1211461"/>
          </a:xfrm>
          <a:prstGeom prst="rect">
            <a:avLst/>
          </a:prstGeom>
          <a:noFill/>
          <a:ln/>
        </p:spPr>
        <p:txBody>
          <a:bodyPr wrap="square" lIns="25400" tIns="25400" rIns="25400" bIns="25400" rtlCol="0" anchor="t">
            <a:normAutofit/>
          </a:bodyPr>
          <a:lstStyle/>
          <a:p>
            <a:pPr marL="0" indent="0" algn="l">
              <a:lnSpc>
                <a:spcPct val="102667"/>
              </a:lnSpc>
              <a:buNone/>
            </a:pPr>
            <a:r>
              <a:rPr lang="en-US" sz="1650" dirty="0">
                <a:solidFill>
                  <a:srgbClr val="8A93A6"/>
                </a:solidFill>
                <a:latin typeface="Open Sans" pitchFamily="34" charset="0"/>
                <a:ea typeface="Open Sans" pitchFamily="34" charset="-122"/>
                <a:cs typeface="Open Sans" pitchFamily="34" charset="-120"/>
              </a:rPr>
              <a:t>Underlying earnings is a non-GAAP financial measure which excludes items considered to be one-off and not related to core business such as changes to tax legislation and impairment of assets.</a:t>
            </a:r>
            <a:endParaRPr lang="en-US" sz="1650" dirty="0"/>
          </a:p>
        </p:txBody>
      </p:sp>
      <p:pic>
        <p:nvPicPr>
          <p:cNvPr id="21" name="Image 0" descr="preencoded.png"/>
          <p:cNvPicPr>
            <a:picLocks noChangeAspect="1"/>
          </p:cNvPicPr>
          <p:nvPr/>
        </p:nvPicPr>
        <p:blipFill>
          <a:blip r:embed="rId3"/>
          <a:stretch>
            <a:fillRect/>
          </a:stretch>
        </p:blipFill>
        <p:spPr>
          <a:xfrm>
            <a:off x="1066800" y="9410700"/>
            <a:ext cx="486966" cy="419100"/>
          </a:xfrm>
          <a:prstGeom prst="rect">
            <a:avLst/>
          </a:prstGeom>
        </p:spPr>
      </p:pic>
      <p:sp>
        <p:nvSpPr>
          <p:cNvPr id="22" name="Text 19"/>
          <p:cNvSpPr/>
          <p:nvPr/>
        </p:nvSpPr>
        <p:spPr>
          <a:xfrm>
            <a:off x="16981438" y="9477375"/>
            <a:ext cx="315962" cy="323850"/>
          </a:xfrm>
          <a:prstGeom prst="rect">
            <a:avLst/>
          </a:prstGeom>
          <a:noFill/>
          <a:ln/>
        </p:spPr>
        <p:txBody>
          <a:bodyPr wrap="square" lIns="25400" tIns="25400" rIns="25400" bIns="25400" rtlCol="0" anchor="t">
            <a:normAutofit/>
          </a:bodyPr>
          <a:lstStyle/>
          <a:p>
            <a:pPr marL="0" indent="0" algn="l">
              <a:buNone/>
            </a:pPr>
            <a:r>
              <a:rPr lang="en-US" sz="1650" b="1" dirty="0">
                <a:solidFill>
                  <a:srgbClr val="8A93A6"/>
                </a:solidFill>
                <a:latin typeface="Open Sans" pitchFamily="34" charset="0"/>
                <a:ea typeface="Open Sans" pitchFamily="34" charset="-122"/>
                <a:cs typeface="Open Sans" pitchFamily="34" charset="-120"/>
              </a:rPr>
              <a:t>32</a:t>
            </a:r>
            <a:endParaRPr lang="en-US" sz="165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4">
    <p:bg>
      <p:bgPr>
        <a:solidFill>
          <a:srgbClr val="0A357C"/>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t="10645" b="10645"/>
          <a:stretch/>
        </p:blipFill>
        <p:spPr>
          <a:xfrm>
            <a:off x="0" y="0"/>
            <a:ext cx="18288000" cy="10287000"/>
          </a:xfrm>
          <a:prstGeom prst="rect">
            <a:avLst/>
          </a:prstGeom>
        </p:spPr>
      </p:pic>
      <p:sp>
        <p:nvSpPr>
          <p:cNvPr id="3" name="Shape 0"/>
          <p:cNvSpPr/>
          <p:nvPr/>
        </p:nvSpPr>
        <p:spPr>
          <a:xfrm>
            <a:off x="0" y="0"/>
            <a:ext cx="18288000" cy="10287000"/>
          </a:xfrm>
          <a:prstGeom prst="rect">
            <a:avLst/>
          </a:prstGeom>
          <a:gradFill rotWithShape="1">
            <a:gsLst>
              <a:gs pos="0">
                <a:srgbClr val="0A357C">
                  <a:alpha val="96000"/>
                </a:srgbClr>
              </a:gs>
              <a:gs pos="44000">
                <a:srgbClr val="0A357C">
                  <a:alpha val="90000"/>
                </a:srgbClr>
              </a:gs>
              <a:gs pos="84000">
                <a:srgbClr val="0A357C">
                  <a:alpha val="28000"/>
                </a:srgbClr>
              </a:gs>
            </a:gsLst>
            <a:lin ang="0" scaled="0"/>
          </a:gradFill>
          <a:ln/>
        </p:spPr>
        <p:txBody>
          <a:bodyPr/>
          <a:lstStyle/>
          <a:p>
            <a:endParaRPr lang="en-NZ"/>
          </a:p>
        </p:txBody>
      </p:sp>
      <p:sp>
        <p:nvSpPr>
          <p:cNvPr id="4" name="Shape 1"/>
          <p:cNvSpPr/>
          <p:nvPr/>
        </p:nvSpPr>
        <p:spPr>
          <a:xfrm>
            <a:off x="1066800" y="4362450"/>
            <a:ext cx="1257300" cy="57150"/>
          </a:xfrm>
          <a:prstGeom prst="rect">
            <a:avLst/>
          </a:prstGeom>
          <a:solidFill>
            <a:srgbClr val="AFDBBB"/>
          </a:solidFill>
          <a:ln/>
        </p:spPr>
        <p:txBody>
          <a:bodyPr/>
          <a:lstStyle/>
          <a:p>
            <a:endParaRPr lang="en-NZ"/>
          </a:p>
        </p:txBody>
      </p:sp>
      <p:sp>
        <p:nvSpPr>
          <p:cNvPr id="5" name="Text 2"/>
          <p:cNvSpPr/>
          <p:nvPr/>
        </p:nvSpPr>
        <p:spPr>
          <a:xfrm>
            <a:off x="1066800" y="4800600"/>
            <a:ext cx="10477500" cy="1162050"/>
          </a:xfrm>
          <a:prstGeom prst="rect">
            <a:avLst/>
          </a:prstGeom>
          <a:noFill/>
          <a:ln/>
        </p:spPr>
        <p:txBody>
          <a:bodyPr wrap="square" lIns="25400" tIns="25400" rIns="25400" bIns="25400" rtlCol="0" anchor="t">
            <a:normAutofit/>
          </a:bodyPr>
          <a:lstStyle/>
          <a:p>
            <a:pPr marL="0" indent="0" algn="l">
              <a:lnSpc>
                <a:spcPct val="73292"/>
              </a:lnSpc>
              <a:buNone/>
            </a:pPr>
            <a:r>
              <a:rPr lang="en-US" sz="8850" b="1" kern="0" spc="-221" dirty="0">
                <a:solidFill>
                  <a:srgbClr val="FFFFFF"/>
                </a:solidFill>
                <a:latin typeface="Open Sans" pitchFamily="34" charset="0"/>
                <a:ea typeface="Open Sans" pitchFamily="34" charset="-122"/>
                <a:cs typeface="Open Sans" pitchFamily="34" charset="-120"/>
              </a:rPr>
              <a:t>Questions</a:t>
            </a:r>
            <a:endParaRPr lang="en-US" sz="8850" dirty="0"/>
          </a:p>
        </p:txBody>
      </p:sp>
      <p:pic>
        <p:nvPicPr>
          <p:cNvPr id="6" name="Image 1" descr="preencoded.png"/>
          <p:cNvPicPr>
            <a:picLocks noChangeAspect="1"/>
          </p:cNvPicPr>
          <p:nvPr/>
        </p:nvPicPr>
        <p:blipFill>
          <a:blip r:embed="rId4"/>
          <a:stretch>
            <a:fillRect/>
          </a:stretch>
        </p:blipFill>
        <p:spPr>
          <a:xfrm>
            <a:off x="1066800" y="9410700"/>
            <a:ext cx="486966" cy="419100"/>
          </a:xfrm>
          <a:prstGeom prst="rect">
            <a:avLst/>
          </a:prstGeom>
        </p:spPr>
      </p:pic>
      <p:sp>
        <p:nvSpPr>
          <p:cNvPr id="7" name="Text 3"/>
          <p:cNvSpPr/>
          <p:nvPr/>
        </p:nvSpPr>
        <p:spPr>
          <a:xfrm>
            <a:off x="16994317" y="9477375"/>
            <a:ext cx="315962" cy="323850"/>
          </a:xfrm>
          <a:prstGeom prst="rect">
            <a:avLst/>
          </a:prstGeom>
          <a:noFill/>
          <a:ln/>
        </p:spPr>
        <p:txBody>
          <a:bodyPr wrap="square" lIns="25400" tIns="25400" rIns="25400" bIns="25400" rtlCol="0" anchor="t">
            <a:normAutofit/>
          </a:bodyPr>
          <a:lstStyle/>
          <a:p>
            <a:pPr marL="0" indent="0" algn="l">
              <a:buNone/>
            </a:pPr>
            <a:r>
              <a:rPr lang="en-US" sz="1650" b="1" dirty="0">
                <a:solidFill>
                  <a:srgbClr val="FFFFFF">
                    <a:alpha val="70000"/>
                  </a:srgbClr>
                </a:solidFill>
                <a:latin typeface="Open Sans" pitchFamily="34" charset="0"/>
                <a:ea typeface="Open Sans" pitchFamily="34" charset="-122"/>
                <a:cs typeface="Open Sans" pitchFamily="34" charset="-120"/>
              </a:rPr>
              <a:t>33</a:t>
            </a:r>
            <a:endParaRPr lang="en-US" sz="165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48">
    <p:bg>
      <p:bgPr>
        <a:solidFill>
          <a:srgbClr val="0A357C"/>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t="11140" b="11140"/>
          <a:stretch/>
        </p:blipFill>
        <p:spPr>
          <a:xfrm>
            <a:off x="0" y="0"/>
            <a:ext cx="18288000" cy="10287000"/>
          </a:xfrm>
          <a:prstGeom prst="rect">
            <a:avLst/>
          </a:prstGeom>
        </p:spPr>
      </p:pic>
      <p:sp>
        <p:nvSpPr>
          <p:cNvPr id="3" name="Shape 0"/>
          <p:cNvSpPr/>
          <p:nvPr/>
        </p:nvSpPr>
        <p:spPr>
          <a:xfrm>
            <a:off x="0" y="0"/>
            <a:ext cx="18288000" cy="10287000"/>
          </a:xfrm>
          <a:prstGeom prst="rect">
            <a:avLst/>
          </a:prstGeom>
          <a:gradFill rotWithShape="1">
            <a:gsLst>
              <a:gs pos="0">
                <a:srgbClr val="0A357C">
                  <a:alpha val="94000"/>
                </a:srgbClr>
              </a:gs>
              <a:gs pos="45000">
                <a:srgbClr val="0A357C">
                  <a:alpha val="80000"/>
                </a:srgbClr>
              </a:gs>
              <a:gs pos="85000">
                <a:srgbClr val="0A357C">
                  <a:alpha val="15000"/>
                </a:srgbClr>
              </a:gs>
            </a:gsLst>
            <a:lin ang="0" scaled="0"/>
          </a:gradFill>
          <a:ln/>
        </p:spPr>
        <p:txBody>
          <a:bodyPr/>
          <a:lstStyle/>
          <a:p>
            <a:endParaRPr lang="en-NZ"/>
          </a:p>
        </p:txBody>
      </p:sp>
      <p:sp>
        <p:nvSpPr>
          <p:cNvPr id="4" name="Shape 1"/>
          <p:cNvSpPr/>
          <p:nvPr/>
        </p:nvSpPr>
        <p:spPr>
          <a:xfrm>
            <a:off x="1066800" y="3686175"/>
            <a:ext cx="1257300" cy="57150"/>
          </a:xfrm>
          <a:prstGeom prst="rect">
            <a:avLst/>
          </a:prstGeom>
          <a:solidFill>
            <a:srgbClr val="AFDBBB"/>
          </a:solidFill>
          <a:ln/>
        </p:spPr>
        <p:txBody>
          <a:bodyPr/>
          <a:lstStyle/>
          <a:p>
            <a:endParaRPr lang="en-NZ"/>
          </a:p>
        </p:txBody>
      </p:sp>
      <p:sp>
        <p:nvSpPr>
          <p:cNvPr id="5" name="Text 2"/>
          <p:cNvSpPr/>
          <p:nvPr/>
        </p:nvSpPr>
        <p:spPr>
          <a:xfrm>
            <a:off x="1066800" y="4086225"/>
            <a:ext cx="6493103" cy="1219200"/>
          </a:xfrm>
          <a:prstGeom prst="rect">
            <a:avLst/>
          </a:prstGeom>
          <a:noFill/>
          <a:ln/>
        </p:spPr>
        <p:txBody>
          <a:bodyPr wrap="square" lIns="25400" tIns="25400" rIns="25400" bIns="25400" rtlCol="0" anchor="t">
            <a:normAutofit/>
          </a:bodyPr>
          <a:lstStyle/>
          <a:p>
            <a:pPr marL="0" indent="0" algn="l">
              <a:lnSpc>
                <a:spcPct val="73373"/>
              </a:lnSpc>
              <a:buNone/>
            </a:pPr>
            <a:r>
              <a:rPr lang="en-US" sz="8800" b="1" kern="0" spc="-233" dirty="0">
                <a:solidFill>
                  <a:srgbClr val="FFFFFF"/>
                </a:solidFill>
                <a:latin typeface="Open Sans" pitchFamily="34" charset="0"/>
                <a:ea typeface="Open Sans" pitchFamily="34" charset="-122"/>
                <a:cs typeface="Open Sans" pitchFamily="34" charset="-120"/>
              </a:rPr>
              <a:t>Thank you</a:t>
            </a:r>
            <a:endParaRPr lang="en-US" sz="8800" dirty="0"/>
          </a:p>
        </p:txBody>
      </p:sp>
      <p:pic>
        <p:nvPicPr>
          <p:cNvPr id="6" name="Image 1" descr="preencoded.png"/>
          <p:cNvPicPr>
            <a:picLocks noChangeAspect="1"/>
          </p:cNvPicPr>
          <p:nvPr/>
        </p:nvPicPr>
        <p:blipFill>
          <a:blip r:embed="rId4"/>
          <a:stretch>
            <a:fillRect/>
          </a:stretch>
        </p:blipFill>
        <p:spPr>
          <a:xfrm>
            <a:off x="1066800" y="5610225"/>
            <a:ext cx="5902821" cy="990600"/>
          </a:xfrm>
          <a:prstGeom prst="rect">
            <a:avLst/>
          </a:prstGeom>
        </p:spPr>
      </p:pic>
      <p:sp>
        <p:nvSpPr>
          <p:cNvPr id="7" name="Text 3"/>
          <p:cNvSpPr/>
          <p:nvPr/>
        </p:nvSpPr>
        <p:spPr>
          <a:xfrm>
            <a:off x="17514838" y="9544050"/>
            <a:ext cx="315962" cy="323850"/>
          </a:xfrm>
          <a:prstGeom prst="rect">
            <a:avLst/>
          </a:prstGeom>
          <a:noFill/>
          <a:ln/>
        </p:spPr>
        <p:txBody>
          <a:bodyPr wrap="square" lIns="25400" tIns="25400" rIns="25400" bIns="25400" rtlCol="0" anchor="t">
            <a:normAutofit/>
          </a:bodyPr>
          <a:lstStyle/>
          <a:p>
            <a:pPr marL="0" indent="0" algn="l">
              <a:buNone/>
            </a:pPr>
            <a:r>
              <a:rPr lang="en-US" sz="1650" b="1" dirty="0">
                <a:solidFill>
                  <a:srgbClr val="FFFFFF">
                    <a:alpha val="85000"/>
                  </a:srgbClr>
                </a:solidFill>
                <a:latin typeface="Open Sans" pitchFamily="34" charset="0"/>
                <a:ea typeface="Open Sans" pitchFamily="34" charset="-122"/>
                <a:cs typeface="Open Sans" pitchFamily="34" charset="-120"/>
              </a:rPr>
              <a:t>47</a:t>
            </a:r>
            <a:endParaRPr lang="en-US" sz="165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0A357C"/>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t="11720" b="11720"/>
          <a:stretch/>
        </p:blipFill>
        <p:spPr>
          <a:xfrm>
            <a:off x="0" y="0"/>
            <a:ext cx="18288000" cy="10287000"/>
          </a:xfrm>
          <a:prstGeom prst="rect">
            <a:avLst/>
          </a:prstGeom>
        </p:spPr>
      </p:pic>
      <p:sp>
        <p:nvSpPr>
          <p:cNvPr id="3" name="Shape 0"/>
          <p:cNvSpPr/>
          <p:nvPr/>
        </p:nvSpPr>
        <p:spPr>
          <a:xfrm>
            <a:off x="0" y="0"/>
            <a:ext cx="18288000" cy="10287000"/>
          </a:xfrm>
          <a:prstGeom prst="rect">
            <a:avLst/>
          </a:prstGeom>
          <a:gradFill rotWithShape="1">
            <a:gsLst>
              <a:gs pos="0">
                <a:srgbClr val="0A357C">
                  <a:alpha val="95000"/>
                </a:srgbClr>
              </a:gs>
              <a:gs pos="44000">
                <a:srgbClr val="0A357C">
                  <a:alpha val="88000"/>
                </a:srgbClr>
              </a:gs>
              <a:gs pos="84000">
                <a:srgbClr val="0A357C">
                  <a:alpha val="24000"/>
                </a:srgbClr>
              </a:gs>
            </a:gsLst>
            <a:lin ang="0" scaled="0"/>
          </a:gradFill>
          <a:ln/>
        </p:spPr>
        <p:txBody>
          <a:bodyPr/>
          <a:lstStyle/>
          <a:p>
            <a:endParaRPr lang="en-NZ"/>
          </a:p>
        </p:txBody>
      </p:sp>
      <p:sp>
        <p:nvSpPr>
          <p:cNvPr id="4" name="Shape 1"/>
          <p:cNvSpPr/>
          <p:nvPr/>
        </p:nvSpPr>
        <p:spPr>
          <a:xfrm>
            <a:off x="1066800" y="3914031"/>
            <a:ext cx="1257300" cy="57150"/>
          </a:xfrm>
          <a:prstGeom prst="rect">
            <a:avLst/>
          </a:prstGeom>
          <a:solidFill>
            <a:srgbClr val="AFDBBB"/>
          </a:solidFill>
          <a:ln/>
        </p:spPr>
        <p:txBody>
          <a:bodyPr/>
          <a:lstStyle/>
          <a:p>
            <a:endParaRPr lang="en-NZ"/>
          </a:p>
        </p:txBody>
      </p:sp>
      <p:sp>
        <p:nvSpPr>
          <p:cNvPr id="5" name="Text 2"/>
          <p:cNvSpPr/>
          <p:nvPr/>
        </p:nvSpPr>
        <p:spPr>
          <a:xfrm>
            <a:off x="1066800" y="4352181"/>
            <a:ext cx="11282363" cy="2058888"/>
          </a:xfrm>
          <a:prstGeom prst="rect">
            <a:avLst/>
          </a:prstGeom>
          <a:noFill/>
          <a:ln/>
        </p:spPr>
        <p:txBody>
          <a:bodyPr wrap="square" lIns="25400" tIns="25400" rIns="25400" bIns="25400" rtlCol="0" anchor="t">
            <a:normAutofit/>
          </a:bodyPr>
          <a:lstStyle/>
          <a:p>
            <a:pPr marL="0" indent="0" algn="l">
              <a:lnSpc>
                <a:spcPct val="75234"/>
              </a:lnSpc>
              <a:buNone/>
            </a:pPr>
            <a:r>
              <a:rPr lang="en-US" sz="8800" b="1" kern="0" spc="-195" dirty="0">
                <a:solidFill>
                  <a:srgbClr val="FFFFFF"/>
                </a:solidFill>
                <a:latin typeface="Open Sans" pitchFamily="34" charset="0"/>
                <a:ea typeface="Open Sans" pitchFamily="34" charset="-122"/>
                <a:cs typeface="Open Sans" pitchFamily="34" charset="-120"/>
              </a:rPr>
              <a:t>Appendices</a:t>
            </a:r>
            <a:endParaRPr lang="en-US" sz="8800" dirty="0"/>
          </a:p>
        </p:txBody>
      </p:sp>
      <p:pic>
        <p:nvPicPr>
          <p:cNvPr id="6" name="Image 1" descr="preencoded.png"/>
          <p:cNvPicPr>
            <a:picLocks noChangeAspect="1"/>
          </p:cNvPicPr>
          <p:nvPr/>
        </p:nvPicPr>
        <p:blipFill>
          <a:blip r:embed="rId4"/>
          <a:stretch>
            <a:fillRect/>
          </a:stretch>
        </p:blipFill>
        <p:spPr>
          <a:xfrm>
            <a:off x="1066800" y="9410700"/>
            <a:ext cx="486966" cy="419100"/>
          </a:xfrm>
          <a:prstGeom prst="rect">
            <a:avLst/>
          </a:prstGeom>
        </p:spPr>
      </p:pic>
      <p:sp>
        <p:nvSpPr>
          <p:cNvPr id="7" name="Text 3"/>
          <p:cNvSpPr/>
          <p:nvPr/>
        </p:nvSpPr>
        <p:spPr>
          <a:xfrm>
            <a:off x="16981438" y="9477375"/>
            <a:ext cx="315962" cy="323850"/>
          </a:xfrm>
          <a:prstGeom prst="rect">
            <a:avLst/>
          </a:prstGeom>
          <a:noFill/>
          <a:ln/>
        </p:spPr>
        <p:txBody>
          <a:bodyPr wrap="square" lIns="25400" tIns="25400" rIns="25400" bIns="25400" rtlCol="0" anchor="t">
            <a:normAutofit/>
          </a:bodyPr>
          <a:lstStyle/>
          <a:p>
            <a:pPr marL="0" indent="0" algn="l">
              <a:buNone/>
            </a:pPr>
            <a:r>
              <a:rPr lang="en-US" sz="1650" b="1" dirty="0">
                <a:solidFill>
                  <a:srgbClr val="FFFFFF">
                    <a:alpha val="60000"/>
                  </a:srgbClr>
                </a:solidFill>
                <a:latin typeface="Open Sans" pitchFamily="34" charset="0"/>
                <a:ea typeface="Open Sans" pitchFamily="34" charset="-122"/>
                <a:cs typeface="Open Sans" pitchFamily="34" charset="-120"/>
              </a:rPr>
              <a:t>34</a:t>
            </a:r>
            <a:endParaRPr lang="en-US" sz="165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0A357C"/>
        </a:solidFill>
        <a:effectLst/>
      </p:bgPr>
    </p:bg>
    <p:spTree>
      <p:nvGrpSpPr>
        <p:cNvPr id="1" name="">
          <a:extLst>
            <a:ext uri="{FF2B5EF4-FFF2-40B4-BE49-F238E27FC236}">
              <a16:creationId xmlns:a16="http://schemas.microsoft.com/office/drawing/2014/main" id="{63220BB5-2D48-FF00-6779-DC84D64901B6}"/>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5A08F332-AE0F-0C91-6FF9-EEF34ED86A13}"/>
              </a:ext>
            </a:extLst>
          </p:cNvPr>
          <p:cNvPicPr>
            <a:picLocks noChangeAspect="1"/>
          </p:cNvPicPr>
          <p:nvPr/>
        </p:nvPicPr>
        <p:blipFill>
          <a:blip r:embed="rId3"/>
          <a:srcRect t="11720" b="11720"/>
          <a:stretch/>
        </p:blipFill>
        <p:spPr>
          <a:xfrm>
            <a:off x="0" y="0"/>
            <a:ext cx="18288000" cy="10287000"/>
          </a:xfrm>
          <a:prstGeom prst="rect">
            <a:avLst/>
          </a:prstGeom>
        </p:spPr>
      </p:pic>
      <p:sp>
        <p:nvSpPr>
          <p:cNvPr id="3" name="Shape 0">
            <a:extLst>
              <a:ext uri="{FF2B5EF4-FFF2-40B4-BE49-F238E27FC236}">
                <a16:creationId xmlns:a16="http://schemas.microsoft.com/office/drawing/2014/main" id="{5365ABEC-E47E-E7FB-EFE2-0A5ECDF5AFC2}"/>
              </a:ext>
            </a:extLst>
          </p:cNvPr>
          <p:cNvSpPr/>
          <p:nvPr/>
        </p:nvSpPr>
        <p:spPr>
          <a:xfrm>
            <a:off x="0" y="0"/>
            <a:ext cx="18288000" cy="10287000"/>
          </a:xfrm>
          <a:prstGeom prst="rect">
            <a:avLst/>
          </a:prstGeom>
          <a:gradFill rotWithShape="1">
            <a:gsLst>
              <a:gs pos="0">
                <a:srgbClr val="0A357C">
                  <a:alpha val="95000"/>
                </a:srgbClr>
              </a:gs>
              <a:gs pos="44000">
                <a:srgbClr val="0A357C">
                  <a:alpha val="88000"/>
                </a:srgbClr>
              </a:gs>
              <a:gs pos="84000">
                <a:srgbClr val="0A357C">
                  <a:alpha val="24000"/>
                </a:srgbClr>
              </a:gs>
            </a:gsLst>
            <a:lin ang="0" scaled="0"/>
          </a:gradFill>
          <a:ln/>
        </p:spPr>
        <p:txBody>
          <a:bodyPr/>
          <a:lstStyle/>
          <a:p>
            <a:endParaRPr lang="en-NZ"/>
          </a:p>
        </p:txBody>
      </p:sp>
      <p:sp>
        <p:nvSpPr>
          <p:cNvPr id="4" name="Shape 1">
            <a:extLst>
              <a:ext uri="{FF2B5EF4-FFF2-40B4-BE49-F238E27FC236}">
                <a16:creationId xmlns:a16="http://schemas.microsoft.com/office/drawing/2014/main" id="{41BA70BA-13F1-82AE-A79D-BD4ADAE38729}"/>
              </a:ext>
            </a:extLst>
          </p:cNvPr>
          <p:cNvSpPr/>
          <p:nvPr/>
        </p:nvSpPr>
        <p:spPr>
          <a:xfrm>
            <a:off x="1066800" y="3914031"/>
            <a:ext cx="1257300" cy="57150"/>
          </a:xfrm>
          <a:prstGeom prst="rect">
            <a:avLst/>
          </a:prstGeom>
          <a:solidFill>
            <a:srgbClr val="AFDBBB"/>
          </a:solidFill>
          <a:ln/>
        </p:spPr>
        <p:txBody>
          <a:bodyPr/>
          <a:lstStyle/>
          <a:p>
            <a:endParaRPr lang="en-NZ"/>
          </a:p>
        </p:txBody>
      </p:sp>
      <p:sp>
        <p:nvSpPr>
          <p:cNvPr id="5" name="Text 2">
            <a:extLst>
              <a:ext uri="{FF2B5EF4-FFF2-40B4-BE49-F238E27FC236}">
                <a16:creationId xmlns:a16="http://schemas.microsoft.com/office/drawing/2014/main" id="{5CDBA08B-A073-066A-99EC-B9941967739F}"/>
              </a:ext>
            </a:extLst>
          </p:cNvPr>
          <p:cNvSpPr/>
          <p:nvPr/>
        </p:nvSpPr>
        <p:spPr>
          <a:xfrm>
            <a:off x="1066800" y="4352181"/>
            <a:ext cx="11282363" cy="2058888"/>
          </a:xfrm>
          <a:prstGeom prst="rect">
            <a:avLst/>
          </a:prstGeom>
          <a:noFill/>
          <a:ln/>
        </p:spPr>
        <p:txBody>
          <a:bodyPr wrap="square" lIns="25400" tIns="25400" rIns="25400" bIns="25400" rtlCol="0" anchor="t">
            <a:noAutofit/>
          </a:bodyPr>
          <a:lstStyle/>
          <a:p>
            <a:pPr marL="0" indent="0" algn="l">
              <a:lnSpc>
                <a:spcPct val="75234"/>
              </a:lnSpc>
              <a:buNone/>
            </a:pPr>
            <a:r>
              <a:rPr lang="en-US" sz="8800" b="1" kern="0" spc="-195" dirty="0">
                <a:solidFill>
                  <a:srgbClr val="FFFFFF"/>
                </a:solidFill>
                <a:latin typeface="Open Sans" pitchFamily="34" charset="0"/>
                <a:ea typeface="Open Sans" pitchFamily="34" charset="-122"/>
                <a:cs typeface="Open Sans" pitchFamily="34" charset="-120"/>
              </a:rPr>
              <a:t>Financial details and trade forecasts</a:t>
            </a:r>
            <a:endParaRPr lang="en-US" sz="8800" dirty="0"/>
          </a:p>
        </p:txBody>
      </p:sp>
      <p:pic>
        <p:nvPicPr>
          <p:cNvPr id="6" name="Image 1" descr="preencoded.png">
            <a:extLst>
              <a:ext uri="{FF2B5EF4-FFF2-40B4-BE49-F238E27FC236}">
                <a16:creationId xmlns:a16="http://schemas.microsoft.com/office/drawing/2014/main" id="{0EE5C041-C56C-811E-DF61-F2ED59D9D9C3}"/>
              </a:ext>
            </a:extLst>
          </p:cNvPr>
          <p:cNvPicPr>
            <a:picLocks noChangeAspect="1"/>
          </p:cNvPicPr>
          <p:nvPr/>
        </p:nvPicPr>
        <p:blipFill>
          <a:blip r:embed="rId4"/>
          <a:stretch>
            <a:fillRect/>
          </a:stretch>
        </p:blipFill>
        <p:spPr>
          <a:xfrm>
            <a:off x="1066800" y="9410700"/>
            <a:ext cx="486966" cy="419100"/>
          </a:xfrm>
          <a:prstGeom prst="rect">
            <a:avLst/>
          </a:prstGeom>
        </p:spPr>
      </p:pic>
      <p:sp>
        <p:nvSpPr>
          <p:cNvPr id="7" name="Text 3">
            <a:extLst>
              <a:ext uri="{FF2B5EF4-FFF2-40B4-BE49-F238E27FC236}">
                <a16:creationId xmlns:a16="http://schemas.microsoft.com/office/drawing/2014/main" id="{9B5DD126-4D1C-8414-76DA-C1E25A959B40}"/>
              </a:ext>
            </a:extLst>
          </p:cNvPr>
          <p:cNvSpPr/>
          <p:nvPr/>
        </p:nvSpPr>
        <p:spPr>
          <a:xfrm>
            <a:off x="16981438" y="9477375"/>
            <a:ext cx="315962" cy="323850"/>
          </a:xfrm>
          <a:prstGeom prst="rect">
            <a:avLst/>
          </a:prstGeom>
          <a:noFill/>
          <a:ln/>
        </p:spPr>
        <p:txBody>
          <a:bodyPr wrap="square" lIns="25400" tIns="25400" rIns="25400" bIns="25400" rtlCol="0" anchor="t">
            <a:normAutofit/>
          </a:bodyPr>
          <a:lstStyle/>
          <a:p>
            <a:pPr marL="0" indent="0" algn="l">
              <a:buNone/>
            </a:pPr>
            <a:r>
              <a:rPr lang="en-US" sz="1650" b="1" dirty="0">
                <a:solidFill>
                  <a:srgbClr val="FFFFFF">
                    <a:alpha val="60000"/>
                  </a:srgbClr>
                </a:solidFill>
                <a:latin typeface="Open Sans" pitchFamily="34" charset="0"/>
                <a:ea typeface="Open Sans" pitchFamily="34" charset="-122"/>
                <a:cs typeface="Open Sans" pitchFamily="34" charset="-120"/>
              </a:rPr>
              <a:t>34</a:t>
            </a:r>
            <a:endParaRPr lang="en-US" sz="1650" dirty="0"/>
          </a:p>
        </p:txBody>
      </p:sp>
    </p:spTree>
    <p:extLst>
      <p:ext uri="{BB962C8B-B14F-4D97-AF65-F5344CB8AC3E}">
        <p14:creationId xmlns:p14="http://schemas.microsoft.com/office/powerpoint/2010/main" val="14013914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066800" y="685800"/>
            <a:ext cx="17769840" cy="361950"/>
          </a:xfrm>
          <a:prstGeom prst="rect">
            <a:avLst/>
          </a:prstGeom>
          <a:noFill/>
          <a:ln/>
        </p:spPr>
        <p:txBody>
          <a:bodyPr wrap="square" lIns="25400" tIns="25400" rIns="25400" bIns="25400" rtlCol="0" anchor="t">
            <a:normAutofit/>
          </a:bodyPr>
          <a:lstStyle/>
          <a:p>
            <a:pPr marL="0" indent="0" algn="l">
              <a:buNone/>
            </a:pPr>
            <a:r>
              <a:rPr lang="en-US" sz="1875" b="1" dirty="0">
                <a:solidFill>
                  <a:srgbClr val="618F6D"/>
                </a:solidFill>
                <a:latin typeface="Open Sans" pitchFamily="34" charset="0"/>
                <a:ea typeface="Open Sans" pitchFamily="34" charset="-122"/>
                <a:cs typeface="Open Sans" pitchFamily="34" charset="-120"/>
              </a:rPr>
              <a:t>For the year ended 30 June 2026</a:t>
            </a:r>
            <a:endParaRPr lang="en-US" sz="1875" dirty="0"/>
          </a:p>
        </p:txBody>
      </p:sp>
      <p:sp>
        <p:nvSpPr>
          <p:cNvPr id="3" name="Text 1"/>
          <p:cNvSpPr/>
          <p:nvPr/>
        </p:nvSpPr>
        <p:spPr>
          <a:xfrm>
            <a:off x="1066800" y="1104900"/>
            <a:ext cx="17769840" cy="685800"/>
          </a:xfrm>
          <a:prstGeom prst="rect">
            <a:avLst/>
          </a:prstGeom>
          <a:noFill/>
          <a:ln/>
        </p:spPr>
        <p:txBody>
          <a:bodyPr wrap="square" lIns="25400" tIns="25400" rIns="25400" bIns="25400" rtlCol="0" anchor="t">
            <a:normAutofit/>
          </a:bodyPr>
          <a:lstStyle/>
          <a:p>
            <a:pPr marL="0" indent="0" algn="l">
              <a:buNone/>
            </a:pPr>
            <a:r>
              <a:rPr lang="en-US" sz="3750" b="1" kern="0" spc="-75" dirty="0">
                <a:solidFill>
                  <a:srgbClr val="0A357C"/>
                </a:solidFill>
                <a:latin typeface="Open Sans" pitchFamily="34" charset="0"/>
                <a:ea typeface="Open Sans" pitchFamily="34" charset="-122"/>
                <a:cs typeface="Open Sans" pitchFamily="34" charset="-120"/>
              </a:rPr>
              <a:t>Results from operating activities</a:t>
            </a:r>
            <a:endParaRPr lang="en-US" sz="3750" dirty="0"/>
          </a:p>
        </p:txBody>
      </p:sp>
      <p:sp>
        <p:nvSpPr>
          <p:cNvPr id="4" name="Shape 2"/>
          <p:cNvSpPr/>
          <p:nvPr/>
        </p:nvSpPr>
        <p:spPr>
          <a:xfrm>
            <a:off x="1066800" y="1847850"/>
            <a:ext cx="16154400" cy="28575"/>
          </a:xfrm>
          <a:prstGeom prst="rect">
            <a:avLst/>
          </a:prstGeom>
          <a:solidFill>
            <a:srgbClr val="DBF0EC"/>
          </a:solidFill>
          <a:ln/>
        </p:spPr>
        <p:txBody>
          <a:bodyPr/>
          <a:lstStyle/>
          <a:p>
            <a:endParaRPr lang="en-NZ"/>
          </a:p>
        </p:txBody>
      </p:sp>
      <p:sp>
        <p:nvSpPr>
          <p:cNvPr id="5" name="Shape 3"/>
          <p:cNvSpPr/>
          <p:nvPr/>
        </p:nvSpPr>
        <p:spPr>
          <a:xfrm>
            <a:off x="1066800" y="2681288"/>
            <a:ext cx="7905750" cy="5619750"/>
          </a:xfrm>
          <a:prstGeom prst="roundRect">
            <a:avLst>
              <a:gd name="adj" fmla="val 2034"/>
            </a:avLst>
          </a:prstGeom>
          <a:ln w="9525">
            <a:solidFill>
              <a:srgbClr val="DCE3E8"/>
            </a:solidFill>
            <a:prstDash val="solid"/>
          </a:ln>
        </p:spPr>
        <p:txBody>
          <a:bodyPr/>
          <a:lstStyle/>
          <a:p>
            <a:endParaRPr lang="en-NZ"/>
          </a:p>
        </p:txBody>
      </p:sp>
      <p:sp>
        <p:nvSpPr>
          <p:cNvPr id="6" name="Shape 4"/>
          <p:cNvSpPr/>
          <p:nvPr/>
        </p:nvSpPr>
        <p:spPr>
          <a:xfrm>
            <a:off x="1076325" y="2409825"/>
            <a:ext cx="7886700" cy="833438"/>
          </a:xfrm>
          <a:prstGeom prst="rect">
            <a:avLst/>
          </a:prstGeom>
          <a:solidFill>
            <a:srgbClr val="0A357C"/>
          </a:solidFill>
          <a:ln/>
        </p:spPr>
        <p:txBody>
          <a:bodyPr/>
          <a:lstStyle/>
          <a:p>
            <a:endParaRPr lang="en-NZ"/>
          </a:p>
        </p:txBody>
      </p:sp>
      <p:sp>
        <p:nvSpPr>
          <p:cNvPr id="7" name="Text 5"/>
          <p:cNvSpPr/>
          <p:nvPr/>
        </p:nvSpPr>
        <p:spPr>
          <a:xfrm>
            <a:off x="1266825" y="2824163"/>
            <a:ext cx="3229356" cy="323850"/>
          </a:xfrm>
          <a:prstGeom prst="rect">
            <a:avLst/>
          </a:prstGeom>
          <a:noFill/>
          <a:ln/>
        </p:spPr>
        <p:txBody>
          <a:bodyPr wrap="square" lIns="25400" tIns="25400" rIns="25400" bIns="25400" rtlCol="0" anchor="t">
            <a:normAutofit/>
          </a:bodyPr>
          <a:lstStyle/>
          <a:p>
            <a:pPr marL="0" indent="0" algn="l">
              <a:buNone/>
            </a:pPr>
            <a:r>
              <a:rPr lang="en-US" sz="1650" b="1" dirty="0">
                <a:solidFill>
                  <a:srgbClr val="FFFFFF"/>
                </a:solidFill>
                <a:latin typeface="Open Sans" pitchFamily="34" charset="0"/>
                <a:ea typeface="Open Sans" pitchFamily="34" charset="-122"/>
                <a:cs typeface="Open Sans" pitchFamily="34" charset="-120"/>
              </a:rPr>
              <a:t>Operating Revenue</a:t>
            </a:r>
            <a:endParaRPr lang="en-US" sz="1650" dirty="0"/>
          </a:p>
        </p:txBody>
      </p:sp>
      <p:sp>
        <p:nvSpPr>
          <p:cNvPr id="8" name="Text 6"/>
          <p:cNvSpPr/>
          <p:nvPr/>
        </p:nvSpPr>
        <p:spPr>
          <a:xfrm>
            <a:off x="4676775" y="2566988"/>
            <a:ext cx="1162050" cy="581026"/>
          </a:xfrm>
          <a:prstGeom prst="rect">
            <a:avLst/>
          </a:prstGeom>
          <a:noFill/>
          <a:ln/>
        </p:spPr>
        <p:txBody>
          <a:bodyPr wrap="square" lIns="25400" tIns="25400" rIns="25400" bIns="25400" rtlCol="0" anchor="t">
            <a:normAutofit/>
          </a:bodyPr>
          <a:lstStyle/>
          <a:p>
            <a:pPr marL="0" indent="0" algn="r">
              <a:buNone/>
            </a:pPr>
            <a:r>
              <a:rPr lang="en-US" sz="1600" b="1" dirty="0">
                <a:solidFill>
                  <a:srgbClr val="FFFFFF"/>
                </a:solidFill>
                <a:latin typeface="Open Sans" pitchFamily="34" charset="0"/>
                <a:ea typeface="Open Sans" pitchFamily="34" charset="-122"/>
                <a:cs typeface="Open Sans" pitchFamily="34" charset="-120"/>
              </a:rPr>
              <a:t>2026 </a:t>
            </a:r>
          </a:p>
          <a:p>
            <a:pPr marL="0" indent="0" algn="r">
              <a:buNone/>
            </a:pPr>
            <a:r>
              <a:rPr lang="en-US" sz="1600" b="1" dirty="0">
                <a:solidFill>
                  <a:srgbClr val="FFFFFF"/>
                </a:solidFill>
                <a:latin typeface="Open Sans" pitchFamily="34" charset="0"/>
                <a:ea typeface="Open Sans" pitchFamily="34" charset="-122"/>
                <a:cs typeface="Open Sans" pitchFamily="34" charset="-120"/>
              </a:rPr>
              <a:t>$000</a:t>
            </a:r>
            <a:endParaRPr lang="en-US" sz="1600" dirty="0"/>
          </a:p>
        </p:txBody>
      </p:sp>
      <p:sp>
        <p:nvSpPr>
          <p:cNvPr id="9" name="Text 7"/>
          <p:cNvSpPr/>
          <p:nvPr/>
        </p:nvSpPr>
        <p:spPr>
          <a:xfrm>
            <a:off x="6105525" y="2566988"/>
            <a:ext cx="1162050" cy="581025"/>
          </a:xfrm>
          <a:prstGeom prst="rect">
            <a:avLst/>
          </a:prstGeom>
          <a:noFill/>
          <a:ln/>
        </p:spPr>
        <p:txBody>
          <a:bodyPr wrap="square" lIns="25400" tIns="25400" rIns="25400" bIns="25400" rtlCol="0" anchor="t">
            <a:normAutofit/>
          </a:bodyPr>
          <a:lstStyle/>
          <a:p>
            <a:pPr marL="0" indent="0" algn="r">
              <a:buNone/>
            </a:pPr>
            <a:r>
              <a:rPr lang="en-US" sz="1650" b="1" dirty="0">
                <a:solidFill>
                  <a:srgbClr val="FFFFFF"/>
                </a:solidFill>
                <a:latin typeface="Open Sans" pitchFamily="34" charset="0"/>
                <a:ea typeface="Open Sans" pitchFamily="34" charset="-122"/>
                <a:cs typeface="Open Sans" pitchFamily="34" charset="-120"/>
              </a:rPr>
              <a:t>2025 </a:t>
            </a:r>
          </a:p>
          <a:p>
            <a:pPr marL="0" indent="0" algn="r">
              <a:buNone/>
            </a:pPr>
            <a:r>
              <a:rPr lang="en-US" sz="1650" b="1" dirty="0">
                <a:solidFill>
                  <a:srgbClr val="FFFFFF"/>
                </a:solidFill>
                <a:latin typeface="Open Sans" pitchFamily="34" charset="0"/>
                <a:ea typeface="Open Sans" pitchFamily="34" charset="-122"/>
                <a:cs typeface="Open Sans" pitchFamily="34" charset="-120"/>
              </a:rPr>
              <a:t>$000</a:t>
            </a:r>
            <a:endParaRPr lang="en-US" sz="1650" dirty="0"/>
          </a:p>
        </p:txBody>
      </p:sp>
      <p:sp>
        <p:nvSpPr>
          <p:cNvPr id="10" name="Text 8"/>
          <p:cNvSpPr/>
          <p:nvPr/>
        </p:nvSpPr>
        <p:spPr>
          <a:xfrm>
            <a:off x="7534275" y="2553567"/>
            <a:ext cx="1200150" cy="581024"/>
          </a:xfrm>
          <a:prstGeom prst="rect">
            <a:avLst/>
          </a:prstGeom>
          <a:noFill/>
          <a:ln/>
        </p:spPr>
        <p:txBody>
          <a:bodyPr wrap="square" lIns="25400" tIns="25400" rIns="25400" bIns="25400" rtlCol="0" anchor="t">
            <a:normAutofit/>
          </a:bodyPr>
          <a:lstStyle/>
          <a:p>
            <a:pPr marL="0" indent="0" algn="r">
              <a:buNone/>
            </a:pPr>
            <a:r>
              <a:rPr lang="en-US" sz="1650" b="1" dirty="0">
                <a:solidFill>
                  <a:srgbClr val="FFFFFF"/>
                </a:solidFill>
                <a:latin typeface="Open Sans" pitchFamily="34" charset="0"/>
                <a:ea typeface="Open Sans" pitchFamily="34" charset="-122"/>
                <a:cs typeface="Open Sans" pitchFamily="34" charset="-120"/>
              </a:rPr>
              <a:t>Movement</a:t>
            </a:r>
          </a:p>
          <a:p>
            <a:pPr marL="0" indent="0" algn="r">
              <a:buNone/>
            </a:pPr>
            <a:r>
              <a:rPr lang="en-US" sz="1650" b="1" dirty="0">
                <a:solidFill>
                  <a:srgbClr val="FFFFFF"/>
                </a:solidFill>
                <a:latin typeface="Open Sans" pitchFamily="34" charset="0"/>
                <a:ea typeface="Open Sans" pitchFamily="34" charset="-122"/>
                <a:cs typeface="Open Sans" pitchFamily="34" charset="-120"/>
              </a:rPr>
              <a:t>$000</a:t>
            </a:r>
            <a:endParaRPr lang="en-US" sz="1650" dirty="0"/>
          </a:p>
        </p:txBody>
      </p:sp>
      <p:sp>
        <p:nvSpPr>
          <p:cNvPr id="11" name="Shape 9"/>
          <p:cNvSpPr/>
          <p:nvPr/>
        </p:nvSpPr>
        <p:spPr>
          <a:xfrm>
            <a:off x="1076325" y="4043363"/>
            <a:ext cx="7886700" cy="9525"/>
          </a:xfrm>
          <a:prstGeom prst="rect">
            <a:avLst/>
          </a:prstGeom>
          <a:solidFill>
            <a:srgbClr val="EAF0F2"/>
          </a:solidFill>
          <a:ln/>
        </p:spPr>
        <p:txBody>
          <a:bodyPr/>
          <a:lstStyle/>
          <a:p>
            <a:endParaRPr lang="en-NZ"/>
          </a:p>
        </p:txBody>
      </p:sp>
      <p:sp>
        <p:nvSpPr>
          <p:cNvPr id="12" name="Text 10"/>
          <p:cNvSpPr/>
          <p:nvPr/>
        </p:nvSpPr>
        <p:spPr>
          <a:xfrm>
            <a:off x="1304925" y="3357563"/>
            <a:ext cx="3153156" cy="609600"/>
          </a:xfrm>
          <a:prstGeom prst="rect">
            <a:avLst/>
          </a:prstGeom>
          <a:noFill/>
          <a:ln/>
        </p:spPr>
        <p:txBody>
          <a:bodyPr wrap="square" lIns="25400" tIns="25400" rIns="25400" bIns="25400" rtlCol="0" anchor="t">
            <a:normAutofit/>
          </a:bodyPr>
          <a:lstStyle/>
          <a:p>
            <a:pPr marL="0" indent="0" algn="l">
              <a:buNone/>
            </a:pPr>
            <a:r>
              <a:rPr lang="en-US" sz="1650" dirty="0">
                <a:solidFill>
                  <a:srgbClr val="2C3A57"/>
                </a:solidFill>
                <a:latin typeface="Open Sans" pitchFamily="34" charset="0"/>
                <a:ea typeface="Open Sans" pitchFamily="34" charset="-122"/>
                <a:cs typeface="Open Sans" pitchFamily="34" charset="-120"/>
              </a:rPr>
              <a:t>Container terminal - ship exchange and sundry</a:t>
            </a:r>
            <a:endParaRPr lang="en-US" sz="1650" dirty="0"/>
          </a:p>
        </p:txBody>
      </p:sp>
      <p:sp>
        <p:nvSpPr>
          <p:cNvPr id="13" name="Text 11"/>
          <p:cNvSpPr/>
          <p:nvPr/>
        </p:nvSpPr>
        <p:spPr>
          <a:xfrm>
            <a:off x="4676775" y="3357563"/>
            <a:ext cx="1162050" cy="60960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229,764</a:t>
            </a:r>
            <a:endParaRPr lang="en-US" sz="1650" dirty="0"/>
          </a:p>
        </p:txBody>
      </p:sp>
      <p:sp>
        <p:nvSpPr>
          <p:cNvPr id="14" name="Text 12"/>
          <p:cNvSpPr/>
          <p:nvPr/>
        </p:nvSpPr>
        <p:spPr>
          <a:xfrm>
            <a:off x="6105525" y="3357563"/>
            <a:ext cx="1162050" cy="60960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194,174</a:t>
            </a:r>
            <a:endParaRPr lang="en-US" sz="1650" dirty="0"/>
          </a:p>
        </p:txBody>
      </p:sp>
      <p:sp>
        <p:nvSpPr>
          <p:cNvPr id="15" name="Text 13"/>
          <p:cNvSpPr/>
          <p:nvPr/>
        </p:nvSpPr>
        <p:spPr>
          <a:xfrm>
            <a:off x="7534275" y="3357563"/>
            <a:ext cx="1200150" cy="60960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35,590</a:t>
            </a:r>
            <a:endParaRPr lang="en-US" sz="1650" dirty="0"/>
          </a:p>
        </p:txBody>
      </p:sp>
      <p:sp>
        <p:nvSpPr>
          <p:cNvPr id="16" name="Shape 14"/>
          <p:cNvSpPr/>
          <p:nvPr/>
        </p:nvSpPr>
        <p:spPr>
          <a:xfrm>
            <a:off x="1076325" y="4052888"/>
            <a:ext cx="7886700" cy="523875"/>
          </a:xfrm>
          <a:prstGeom prst="rect">
            <a:avLst/>
          </a:prstGeom>
          <a:solidFill>
            <a:srgbClr val="F4FAF9"/>
          </a:solidFill>
          <a:ln/>
        </p:spPr>
        <p:txBody>
          <a:bodyPr/>
          <a:lstStyle/>
          <a:p>
            <a:endParaRPr lang="en-NZ"/>
          </a:p>
        </p:txBody>
      </p:sp>
      <p:sp>
        <p:nvSpPr>
          <p:cNvPr id="17" name="Shape 15"/>
          <p:cNvSpPr/>
          <p:nvPr/>
        </p:nvSpPr>
        <p:spPr>
          <a:xfrm>
            <a:off x="1076325" y="4567238"/>
            <a:ext cx="7886700" cy="9525"/>
          </a:xfrm>
          <a:prstGeom prst="rect">
            <a:avLst/>
          </a:prstGeom>
          <a:solidFill>
            <a:srgbClr val="EAF0F2"/>
          </a:solidFill>
          <a:ln/>
        </p:spPr>
        <p:txBody>
          <a:bodyPr/>
          <a:lstStyle/>
          <a:p>
            <a:endParaRPr lang="en-NZ"/>
          </a:p>
        </p:txBody>
      </p:sp>
      <p:sp>
        <p:nvSpPr>
          <p:cNvPr id="18" name="Text 16"/>
          <p:cNvSpPr/>
          <p:nvPr/>
        </p:nvSpPr>
        <p:spPr>
          <a:xfrm>
            <a:off x="1304925" y="4167188"/>
            <a:ext cx="3153156" cy="323850"/>
          </a:xfrm>
          <a:prstGeom prst="rect">
            <a:avLst/>
          </a:prstGeom>
          <a:noFill/>
          <a:ln/>
        </p:spPr>
        <p:txBody>
          <a:bodyPr wrap="square" lIns="25400" tIns="25400" rIns="25400" bIns="25400" rtlCol="0" anchor="t">
            <a:normAutofit/>
          </a:bodyPr>
          <a:lstStyle/>
          <a:p>
            <a:pPr marL="0" indent="0" algn="l">
              <a:buNone/>
            </a:pPr>
            <a:r>
              <a:rPr lang="en-US" sz="1650" dirty="0">
                <a:solidFill>
                  <a:srgbClr val="2C3A57"/>
                </a:solidFill>
                <a:latin typeface="Open Sans" pitchFamily="34" charset="0"/>
                <a:ea typeface="Open Sans" pitchFamily="34" charset="-122"/>
                <a:cs typeface="Open Sans" pitchFamily="34" charset="-120"/>
              </a:rPr>
              <a:t>Container terminal - reefer</a:t>
            </a:r>
            <a:endParaRPr lang="en-US" sz="1650" dirty="0"/>
          </a:p>
        </p:txBody>
      </p:sp>
      <p:sp>
        <p:nvSpPr>
          <p:cNvPr id="19" name="Text 17"/>
          <p:cNvSpPr/>
          <p:nvPr/>
        </p:nvSpPr>
        <p:spPr>
          <a:xfrm>
            <a:off x="4676775" y="4167188"/>
            <a:ext cx="11620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29,762</a:t>
            </a:r>
            <a:endParaRPr lang="en-US" sz="1650" dirty="0"/>
          </a:p>
        </p:txBody>
      </p:sp>
      <p:sp>
        <p:nvSpPr>
          <p:cNvPr id="20" name="Text 18"/>
          <p:cNvSpPr/>
          <p:nvPr/>
        </p:nvSpPr>
        <p:spPr>
          <a:xfrm>
            <a:off x="6105525" y="4167188"/>
            <a:ext cx="11620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30,234</a:t>
            </a:r>
            <a:endParaRPr lang="en-US" sz="1650" dirty="0"/>
          </a:p>
        </p:txBody>
      </p:sp>
      <p:sp>
        <p:nvSpPr>
          <p:cNvPr id="21" name="Text 19"/>
          <p:cNvSpPr/>
          <p:nvPr/>
        </p:nvSpPr>
        <p:spPr>
          <a:xfrm>
            <a:off x="7534275" y="4167188"/>
            <a:ext cx="12001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(472)</a:t>
            </a:r>
            <a:endParaRPr lang="en-US" sz="1650" dirty="0"/>
          </a:p>
        </p:txBody>
      </p:sp>
      <p:sp>
        <p:nvSpPr>
          <p:cNvPr id="22" name="Shape 20"/>
          <p:cNvSpPr/>
          <p:nvPr/>
        </p:nvSpPr>
        <p:spPr>
          <a:xfrm>
            <a:off x="1076325" y="5091113"/>
            <a:ext cx="7886700" cy="9525"/>
          </a:xfrm>
          <a:prstGeom prst="rect">
            <a:avLst/>
          </a:prstGeom>
          <a:solidFill>
            <a:srgbClr val="EAF0F2"/>
          </a:solidFill>
          <a:ln/>
        </p:spPr>
        <p:txBody>
          <a:bodyPr/>
          <a:lstStyle/>
          <a:p>
            <a:endParaRPr lang="en-NZ"/>
          </a:p>
        </p:txBody>
      </p:sp>
      <p:sp>
        <p:nvSpPr>
          <p:cNvPr id="23" name="Text 21"/>
          <p:cNvSpPr/>
          <p:nvPr/>
        </p:nvSpPr>
        <p:spPr>
          <a:xfrm>
            <a:off x="1304925" y="4691063"/>
            <a:ext cx="3153156" cy="323850"/>
          </a:xfrm>
          <a:prstGeom prst="rect">
            <a:avLst/>
          </a:prstGeom>
          <a:noFill/>
          <a:ln/>
        </p:spPr>
        <p:txBody>
          <a:bodyPr wrap="square" lIns="25400" tIns="25400" rIns="25400" bIns="25400" rtlCol="0" anchor="t">
            <a:normAutofit/>
          </a:bodyPr>
          <a:lstStyle/>
          <a:p>
            <a:pPr marL="0" indent="0" algn="l">
              <a:buNone/>
            </a:pPr>
            <a:r>
              <a:rPr lang="en-US" sz="1650" dirty="0">
                <a:solidFill>
                  <a:srgbClr val="2C3A57"/>
                </a:solidFill>
                <a:latin typeface="Open Sans" pitchFamily="34" charset="0"/>
                <a:ea typeface="Open Sans" pitchFamily="34" charset="-122"/>
                <a:cs typeface="Open Sans" pitchFamily="34" charset="-120"/>
              </a:rPr>
              <a:t>Container terminal - storage</a:t>
            </a:r>
            <a:endParaRPr lang="en-US" sz="1650" dirty="0"/>
          </a:p>
        </p:txBody>
      </p:sp>
      <p:sp>
        <p:nvSpPr>
          <p:cNvPr id="24" name="Text 22"/>
          <p:cNvSpPr/>
          <p:nvPr/>
        </p:nvSpPr>
        <p:spPr>
          <a:xfrm>
            <a:off x="4676775" y="4691063"/>
            <a:ext cx="11620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13,252</a:t>
            </a:r>
            <a:endParaRPr lang="en-US" sz="1650" dirty="0"/>
          </a:p>
        </p:txBody>
      </p:sp>
      <p:sp>
        <p:nvSpPr>
          <p:cNvPr id="25" name="Text 23"/>
          <p:cNvSpPr/>
          <p:nvPr/>
        </p:nvSpPr>
        <p:spPr>
          <a:xfrm>
            <a:off x="6105525" y="4691063"/>
            <a:ext cx="11620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15,895</a:t>
            </a:r>
            <a:endParaRPr lang="en-US" sz="1650" dirty="0"/>
          </a:p>
        </p:txBody>
      </p:sp>
      <p:sp>
        <p:nvSpPr>
          <p:cNvPr id="26" name="Text 24"/>
          <p:cNvSpPr/>
          <p:nvPr/>
        </p:nvSpPr>
        <p:spPr>
          <a:xfrm>
            <a:off x="7534275" y="4691063"/>
            <a:ext cx="12001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(2,643)</a:t>
            </a:r>
            <a:endParaRPr lang="en-US" sz="1650" dirty="0"/>
          </a:p>
        </p:txBody>
      </p:sp>
      <p:sp>
        <p:nvSpPr>
          <p:cNvPr id="27" name="Shape 25"/>
          <p:cNvSpPr/>
          <p:nvPr/>
        </p:nvSpPr>
        <p:spPr>
          <a:xfrm>
            <a:off x="1076325" y="5100638"/>
            <a:ext cx="7886700" cy="523875"/>
          </a:xfrm>
          <a:prstGeom prst="rect">
            <a:avLst/>
          </a:prstGeom>
          <a:solidFill>
            <a:srgbClr val="F4FAF9"/>
          </a:solidFill>
          <a:ln/>
        </p:spPr>
        <p:txBody>
          <a:bodyPr/>
          <a:lstStyle/>
          <a:p>
            <a:endParaRPr lang="en-NZ"/>
          </a:p>
        </p:txBody>
      </p:sp>
      <p:sp>
        <p:nvSpPr>
          <p:cNvPr id="28" name="Shape 26"/>
          <p:cNvSpPr/>
          <p:nvPr/>
        </p:nvSpPr>
        <p:spPr>
          <a:xfrm>
            <a:off x="1076325" y="5614988"/>
            <a:ext cx="7886700" cy="9525"/>
          </a:xfrm>
          <a:prstGeom prst="rect">
            <a:avLst/>
          </a:prstGeom>
          <a:solidFill>
            <a:srgbClr val="EAF0F2"/>
          </a:solidFill>
          <a:ln/>
        </p:spPr>
        <p:txBody>
          <a:bodyPr/>
          <a:lstStyle/>
          <a:p>
            <a:endParaRPr lang="en-NZ"/>
          </a:p>
        </p:txBody>
      </p:sp>
      <p:sp>
        <p:nvSpPr>
          <p:cNvPr id="29" name="Text 27"/>
          <p:cNvSpPr/>
          <p:nvPr/>
        </p:nvSpPr>
        <p:spPr>
          <a:xfrm>
            <a:off x="1304925" y="5214938"/>
            <a:ext cx="3153156" cy="323850"/>
          </a:xfrm>
          <a:prstGeom prst="rect">
            <a:avLst/>
          </a:prstGeom>
          <a:noFill/>
          <a:ln/>
        </p:spPr>
        <p:txBody>
          <a:bodyPr wrap="square" lIns="25400" tIns="25400" rIns="25400" bIns="25400" rtlCol="0" anchor="t">
            <a:normAutofit/>
          </a:bodyPr>
          <a:lstStyle/>
          <a:p>
            <a:pPr marL="0" indent="0" algn="l">
              <a:buNone/>
            </a:pPr>
            <a:r>
              <a:rPr lang="en-US" sz="1650" dirty="0">
                <a:solidFill>
                  <a:srgbClr val="2C3A57"/>
                </a:solidFill>
                <a:latin typeface="Open Sans" pitchFamily="34" charset="0"/>
                <a:ea typeface="Open Sans" pitchFamily="34" charset="-122"/>
                <a:cs typeface="Open Sans" pitchFamily="34" charset="-120"/>
              </a:rPr>
              <a:t>Container terminal - rail</a:t>
            </a:r>
            <a:endParaRPr lang="en-US" sz="1650" dirty="0"/>
          </a:p>
        </p:txBody>
      </p:sp>
      <p:sp>
        <p:nvSpPr>
          <p:cNvPr id="30" name="Text 28"/>
          <p:cNvSpPr/>
          <p:nvPr/>
        </p:nvSpPr>
        <p:spPr>
          <a:xfrm>
            <a:off x="4676775" y="5214938"/>
            <a:ext cx="11620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 22,482</a:t>
            </a:r>
            <a:endParaRPr lang="en-US" sz="1650" dirty="0"/>
          </a:p>
        </p:txBody>
      </p:sp>
      <p:sp>
        <p:nvSpPr>
          <p:cNvPr id="31" name="Text 29"/>
          <p:cNvSpPr/>
          <p:nvPr/>
        </p:nvSpPr>
        <p:spPr>
          <a:xfrm>
            <a:off x="6105525" y="5214938"/>
            <a:ext cx="11620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44,453</a:t>
            </a:r>
            <a:endParaRPr lang="en-US" sz="1650" dirty="0"/>
          </a:p>
        </p:txBody>
      </p:sp>
      <p:sp>
        <p:nvSpPr>
          <p:cNvPr id="32" name="Text 30"/>
          <p:cNvSpPr/>
          <p:nvPr/>
        </p:nvSpPr>
        <p:spPr>
          <a:xfrm>
            <a:off x="7534275" y="5214938"/>
            <a:ext cx="12001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(21,971)</a:t>
            </a:r>
            <a:endParaRPr lang="en-US" sz="1650" dirty="0"/>
          </a:p>
        </p:txBody>
      </p:sp>
      <p:sp>
        <p:nvSpPr>
          <p:cNvPr id="33" name="Shape 31"/>
          <p:cNvSpPr/>
          <p:nvPr/>
        </p:nvSpPr>
        <p:spPr>
          <a:xfrm>
            <a:off x="1076325" y="6138863"/>
            <a:ext cx="7886700" cy="9525"/>
          </a:xfrm>
          <a:prstGeom prst="rect">
            <a:avLst/>
          </a:prstGeom>
          <a:solidFill>
            <a:srgbClr val="EAF0F2"/>
          </a:solidFill>
          <a:ln/>
        </p:spPr>
        <p:txBody>
          <a:bodyPr/>
          <a:lstStyle/>
          <a:p>
            <a:endParaRPr lang="en-NZ"/>
          </a:p>
        </p:txBody>
      </p:sp>
      <p:sp>
        <p:nvSpPr>
          <p:cNvPr id="34" name="Text 32"/>
          <p:cNvSpPr/>
          <p:nvPr/>
        </p:nvSpPr>
        <p:spPr>
          <a:xfrm>
            <a:off x="1304925" y="5738813"/>
            <a:ext cx="3153156" cy="323850"/>
          </a:xfrm>
          <a:prstGeom prst="rect">
            <a:avLst/>
          </a:prstGeom>
          <a:noFill/>
          <a:ln/>
        </p:spPr>
        <p:txBody>
          <a:bodyPr wrap="square" lIns="25400" tIns="25400" rIns="25400" bIns="25400" rtlCol="0" anchor="t">
            <a:normAutofit/>
          </a:bodyPr>
          <a:lstStyle/>
          <a:p>
            <a:pPr marL="0" indent="0" algn="l">
              <a:buNone/>
            </a:pPr>
            <a:r>
              <a:rPr lang="en-US" sz="1650" dirty="0">
                <a:solidFill>
                  <a:srgbClr val="2C3A57"/>
                </a:solidFill>
                <a:latin typeface="Open Sans" pitchFamily="34" charset="0"/>
                <a:ea typeface="Open Sans" pitchFamily="34" charset="-122"/>
                <a:cs typeface="Open Sans" pitchFamily="34" charset="-120"/>
              </a:rPr>
              <a:t>Multi-cargo</a:t>
            </a:r>
            <a:endParaRPr lang="en-US" sz="1650" dirty="0"/>
          </a:p>
        </p:txBody>
      </p:sp>
      <p:sp>
        <p:nvSpPr>
          <p:cNvPr id="35" name="Text 33"/>
          <p:cNvSpPr/>
          <p:nvPr/>
        </p:nvSpPr>
        <p:spPr>
          <a:xfrm>
            <a:off x="4676775" y="5738813"/>
            <a:ext cx="11620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84,465</a:t>
            </a:r>
            <a:endParaRPr lang="en-US" sz="1650" dirty="0"/>
          </a:p>
        </p:txBody>
      </p:sp>
      <p:sp>
        <p:nvSpPr>
          <p:cNvPr id="36" name="Text 34"/>
          <p:cNvSpPr/>
          <p:nvPr/>
        </p:nvSpPr>
        <p:spPr>
          <a:xfrm>
            <a:off x="6105525" y="5738813"/>
            <a:ext cx="11620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78,054</a:t>
            </a:r>
            <a:endParaRPr lang="en-US" sz="1650" dirty="0"/>
          </a:p>
        </p:txBody>
      </p:sp>
      <p:sp>
        <p:nvSpPr>
          <p:cNvPr id="37" name="Text 35"/>
          <p:cNvSpPr/>
          <p:nvPr/>
        </p:nvSpPr>
        <p:spPr>
          <a:xfrm>
            <a:off x="7534275" y="5738813"/>
            <a:ext cx="12001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6,411</a:t>
            </a:r>
            <a:endParaRPr lang="en-US" sz="1650" dirty="0"/>
          </a:p>
        </p:txBody>
      </p:sp>
      <p:sp>
        <p:nvSpPr>
          <p:cNvPr id="38" name="Shape 36"/>
          <p:cNvSpPr/>
          <p:nvPr/>
        </p:nvSpPr>
        <p:spPr>
          <a:xfrm>
            <a:off x="1076325" y="6148388"/>
            <a:ext cx="7886700" cy="523875"/>
          </a:xfrm>
          <a:prstGeom prst="rect">
            <a:avLst/>
          </a:prstGeom>
          <a:solidFill>
            <a:srgbClr val="F4FAF9"/>
          </a:solidFill>
          <a:ln/>
        </p:spPr>
        <p:txBody>
          <a:bodyPr/>
          <a:lstStyle/>
          <a:p>
            <a:endParaRPr lang="en-NZ"/>
          </a:p>
        </p:txBody>
      </p:sp>
      <p:sp>
        <p:nvSpPr>
          <p:cNvPr id="39" name="Shape 37"/>
          <p:cNvSpPr/>
          <p:nvPr/>
        </p:nvSpPr>
        <p:spPr>
          <a:xfrm>
            <a:off x="1076325" y="6662738"/>
            <a:ext cx="7886700" cy="9525"/>
          </a:xfrm>
          <a:prstGeom prst="rect">
            <a:avLst/>
          </a:prstGeom>
          <a:solidFill>
            <a:srgbClr val="EAF0F2"/>
          </a:solidFill>
          <a:ln/>
        </p:spPr>
        <p:txBody>
          <a:bodyPr/>
          <a:lstStyle/>
          <a:p>
            <a:endParaRPr lang="en-NZ"/>
          </a:p>
        </p:txBody>
      </p:sp>
      <p:sp>
        <p:nvSpPr>
          <p:cNvPr id="40" name="Text 38"/>
          <p:cNvSpPr/>
          <p:nvPr/>
        </p:nvSpPr>
        <p:spPr>
          <a:xfrm>
            <a:off x="1304925" y="6262688"/>
            <a:ext cx="3153156" cy="323850"/>
          </a:xfrm>
          <a:prstGeom prst="rect">
            <a:avLst/>
          </a:prstGeom>
          <a:noFill/>
          <a:ln/>
        </p:spPr>
        <p:txBody>
          <a:bodyPr wrap="square" lIns="25400" tIns="25400" rIns="25400" bIns="25400" rtlCol="0" anchor="t">
            <a:normAutofit/>
          </a:bodyPr>
          <a:lstStyle/>
          <a:p>
            <a:pPr marL="0" indent="0" algn="l">
              <a:buNone/>
            </a:pPr>
            <a:r>
              <a:rPr lang="en-US" sz="1650" dirty="0">
                <a:solidFill>
                  <a:srgbClr val="2C3A57"/>
                </a:solidFill>
                <a:latin typeface="Open Sans" pitchFamily="34" charset="0"/>
                <a:ea typeface="Open Sans" pitchFamily="34" charset="-122"/>
                <a:cs typeface="Open Sans" pitchFamily="34" charset="-120"/>
              </a:rPr>
              <a:t>Marine services</a:t>
            </a:r>
            <a:endParaRPr lang="en-US" sz="1650" dirty="0"/>
          </a:p>
        </p:txBody>
      </p:sp>
      <p:sp>
        <p:nvSpPr>
          <p:cNvPr id="41" name="Text 39"/>
          <p:cNvSpPr/>
          <p:nvPr/>
        </p:nvSpPr>
        <p:spPr>
          <a:xfrm>
            <a:off x="4676775" y="6262688"/>
            <a:ext cx="11620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54,483</a:t>
            </a:r>
            <a:endParaRPr lang="en-US" sz="1650" dirty="0"/>
          </a:p>
        </p:txBody>
      </p:sp>
      <p:sp>
        <p:nvSpPr>
          <p:cNvPr id="42" name="Text 40"/>
          <p:cNvSpPr/>
          <p:nvPr/>
        </p:nvSpPr>
        <p:spPr>
          <a:xfrm>
            <a:off x="6105525" y="6262688"/>
            <a:ext cx="11620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54,185</a:t>
            </a:r>
            <a:endParaRPr lang="en-US" sz="1650" dirty="0"/>
          </a:p>
        </p:txBody>
      </p:sp>
      <p:sp>
        <p:nvSpPr>
          <p:cNvPr id="43" name="Text 41"/>
          <p:cNvSpPr/>
          <p:nvPr/>
        </p:nvSpPr>
        <p:spPr>
          <a:xfrm>
            <a:off x="7534275" y="6262688"/>
            <a:ext cx="12001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298</a:t>
            </a:r>
            <a:endParaRPr lang="en-US" sz="1650" dirty="0"/>
          </a:p>
        </p:txBody>
      </p:sp>
      <p:sp>
        <p:nvSpPr>
          <p:cNvPr id="44" name="Shape 42"/>
          <p:cNvSpPr/>
          <p:nvPr/>
        </p:nvSpPr>
        <p:spPr>
          <a:xfrm>
            <a:off x="1076325" y="7186613"/>
            <a:ext cx="7886700" cy="9525"/>
          </a:xfrm>
          <a:prstGeom prst="rect">
            <a:avLst/>
          </a:prstGeom>
          <a:solidFill>
            <a:srgbClr val="EAF0F2"/>
          </a:solidFill>
          <a:ln/>
        </p:spPr>
        <p:txBody>
          <a:bodyPr/>
          <a:lstStyle/>
          <a:p>
            <a:endParaRPr lang="en-NZ"/>
          </a:p>
        </p:txBody>
      </p:sp>
      <p:sp>
        <p:nvSpPr>
          <p:cNvPr id="45" name="Text 43"/>
          <p:cNvSpPr/>
          <p:nvPr/>
        </p:nvSpPr>
        <p:spPr>
          <a:xfrm>
            <a:off x="1304925" y="6786563"/>
            <a:ext cx="3153156" cy="323850"/>
          </a:xfrm>
          <a:prstGeom prst="rect">
            <a:avLst/>
          </a:prstGeom>
          <a:noFill/>
          <a:ln/>
        </p:spPr>
        <p:txBody>
          <a:bodyPr wrap="square" lIns="25400" tIns="25400" rIns="25400" bIns="25400" rtlCol="0" anchor="t">
            <a:normAutofit/>
          </a:bodyPr>
          <a:lstStyle/>
          <a:p>
            <a:pPr marL="0" indent="0" algn="l">
              <a:buNone/>
            </a:pPr>
            <a:r>
              <a:rPr lang="en-US" sz="1650" dirty="0">
                <a:solidFill>
                  <a:srgbClr val="2C3A57"/>
                </a:solidFill>
                <a:latin typeface="Open Sans" pitchFamily="34" charset="0"/>
                <a:ea typeface="Open Sans" pitchFamily="34" charset="-122"/>
                <a:cs typeface="Open Sans" pitchFamily="34" charset="-120"/>
              </a:rPr>
              <a:t>Property</a:t>
            </a:r>
            <a:endParaRPr lang="en-US" sz="1650" dirty="0"/>
          </a:p>
        </p:txBody>
      </p:sp>
      <p:sp>
        <p:nvSpPr>
          <p:cNvPr id="46" name="Text 44"/>
          <p:cNvSpPr/>
          <p:nvPr/>
        </p:nvSpPr>
        <p:spPr>
          <a:xfrm>
            <a:off x="4676775" y="6786563"/>
            <a:ext cx="11620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51,281</a:t>
            </a:r>
            <a:endParaRPr lang="en-US" sz="1650" dirty="0"/>
          </a:p>
        </p:txBody>
      </p:sp>
      <p:sp>
        <p:nvSpPr>
          <p:cNvPr id="47" name="Text 45"/>
          <p:cNvSpPr/>
          <p:nvPr/>
        </p:nvSpPr>
        <p:spPr>
          <a:xfrm>
            <a:off x="6105525" y="6786563"/>
            <a:ext cx="11620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47,136</a:t>
            </a:r>
            <a:endParaRPr lang="en-US" sz="1650" dirty="0"/>
          </a:p>
        </p:txBody>
      </p:sp>
      <p:sp>
        <p:nvSpPr>
          <p:cNvPr id="48" name="Text 46"/>
          <p:cNvSpPr/>
          <p:nvPr/>
        </p:nvSpPr>
        <p:spPr>
          <a:xfrm>
            <a:off x="7534275" y="6786563"/>
            <a:ext cx="12001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4,145</a:t>
            </a:r>
            <a:endParaRPr lang="en-US" sz="1650" dirty="0"/>
          </a:p>
        </p:txBody>
      </p:sp>
      <p:sp>
        <p:nvSpPr>
          <p:cNvPr id="49" name="Shape 47"/>
          <p:cNvSpPr/>
          <p:nvPr/>
        </p:nvSpPr>
        <p:spPr>
          <a:xfrm>
            <a:off x="1076325" y="7196138"/>
            <a:ext cx="7886700" cy="523875"/>
          </a:xfrm>
          <a:prstGeom prst="rect">
            <a:avLst/>
          </a:prstGeom>
          <a:solidFill>
            <a:srgbClr val="F4FAF9"/>
          </a:solidFill>
          <a:ln/>
        </p:spPr>
        <p:txBody>
          <a:bodyPr/>
          <a:lstStyle/>
          <a:p>
            <a:endParaRPr lang="en-NZ"/>
          </a:p>
        </p:txBody>
      </p:sp>
      <p:sp>
        <p:nvSpPr>
          <p:cNvPr id="50" name="Shape 48"/>
          <p:cNvSpPr/>
          <p:nvPr/>
        </p:nvSpPr>
        <p:spPr>
          <a:xfrm>
            <a:off x="1076325" y="7710487"/>
            <a:ext cx="7886700" cy="9525"/>
          </a:xfrm>
          <a:prstGeom prst="rect">
            <a:avLst/>
          </a:prstGeom>
          <a:solidFill>
            <a:srgbClr val="EAF0F2"/>
          </a:solidFill>
          <a:ln/>
        </p:spPr>
        <p:txBody>
          <a:bodyPr/>
          <a:lstStyle/>
          <a:p>
            <a:endParaRPr lang="en-NZ"/>
          </a:p>
        </p:txBody>
      </p:sp>
      <p:sp>
        <p:nvSpPr>
          <p:cNvPr id="51" name="Text 49"/>
          <p:cNvSpPr/>
          <p:nvPr/>
        </p:nvSpPr>
        <p:spPr>
          <a:xfrm>
            <a:off x="1304925" y="7310438"/>
            <a:ext cx="3153156" cy="323850"/>
          </a:xfrm>
          <a:prstGeom prst="rect">
            <a:avLst/>
          </a:prstGeom>
          <a:noFill/>
          <a:ln/>
        </p:spPr>
        <p:txBody>
          <a:bodyPr wrap="square" lIns="25400" tIns="25400" rIns="25400" bIns="25400" rtlCol="0" anchor="t">
            <a:normAutofit/>
          </a:bodyPr>
          <a:lstStyle/>
          <a:p>
            <a:pPr marL="0" indent="0" algn="l">
              <a:buNone/>
            </a:pPr>
            <a:r>
              <a:rPr lang="en-US" sz="1650" dirty="0">
                <a:solidFill>
                  <a:srgbClr val="2C3A57"/>
                </a:solidFill>
                <a:latin typeface="Open Sans" pitchFamily="34" charset="0"/>
                <a:ea typeface="Open Sans" pitchFamily="34" charset="-122"/>
                <a:cs typeface="Open Sans" pitchFamily="34" charset="-120"/>
              </a:rPr>
              <a:t>Other</a:t>
            </a:r>
            <a:endParaRPr lang="en-US" sz="1650" dirty="0"/>
          </a:p>
        </p:txBody>
      </p:sp>
      <p:sp>
        <p:nvSpPr>
          <p:cNvPr id="52" name="Text 50"/>
          <p:cNvSpPr/>
          <p:nvPr/>
        </p:nvSpPr>
        <p:spPr>
          <a:xfrm>
            <a:off x="4676775" y="7310438"/>
            <a:ext cx="11620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980</a:t>
            </a:r>
            <a:endParaRPr lang="en-US" sz="1650" dirty="0"/>
          </a:p>
        </p:txBody>
      </p:sp>
      <p:sp>
        <p:nvSpPr>
          <p:cNvPr id="53" name="Text 51"/>
          <p:cNvSpPr/>
          <p:nvPr/>
        </p:nvSpPr>
        <p:spPr>
          <a:xfrm>
            <a:off x="6105525" y="7310438"/>
            <a:ext cx="11620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544</a:t>
            </a:r>
            <a:endParaRPr lang="en-US" sz="1650" dirty="0"/>
          </a:p>
        </p:txBody>
      </p:sp>
      <p:sp>
        <p:nvSpPr>
          <p:cNvPr id="54" name="Text 52"/>
          <p:cNvSpPr/>
          <p:nvPr/>
        </p:nvSpPr>
        <p:spPr>
          <a:xfrm>
            <a:off x="7534275" y="7310438"/>
            <a:ext cx="12001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436</a:t>
            </a:r>
            <a:endParaRPr lang="en-US" sz="1650" dirty="0"/>
          </a:p>
        </p:txBody>
      </p:sp>
      <p:sp>
        <p:nvSpPr>
          <p:cNvPr id="55" name="Shape 53"/>
          <p:cNvSpPr/>
          <p:nvPr/>
        </p:nvSpPr>
        <p:spPr>
          <a:xfrm>
            <a:off x="1076325" y="7720013"/>
            <a:ext cx="7886700" cy="571500"/>
          </a:xfrm>
          <a:prstGeom prst="rect">
            <a:avLst/>
          </a:prstGeom>
          <a:solidFill>
            <a:srgbClr val="DBF0EC"/>
          </a:solidFill>
          <a:ln/>
        </p:spPr>
        <p:txBody>
          <a:bodyPr/>
          <a:lstStyle/>
          <a:p>
            <a:endParaRPr lang="en-NZ"/>
          </a:p>
        </p:txBody>
      </p:sp>
      <p:sp>
        <p:nvSpPr>
          <p:cNvPr id="56" name="Text 54"/>
          <p:cNvSpPr/>
          <p:nvPr/>
        </p:nvSpPr>
        <p:spPr>
          <a:xfrm>
            <a:off x="1304925" y="7853363"/>
            <a:ext cx="3153156" cy="342900"/>
          </a:xfrm>
          <a:prstGeom prst="rect">
            <a:avLst/>
          </a:prstGeom>
          <a:noFill/>
          <a:ln/>
        </p:spPr>
        <p:txBody>
          <a:bodyPr wrap="square" lIns="25400" tIns="25400" rIns="25400" bIns="25400" rtlCol="0" anchor="t">
            <a:normAutofit/>
          </a:bodyPr>
          <a:lstStyle/>
          <a:p>
            <a:pPr marL="0" indent="0" algn="l">
              <a:buNone/>
            </a:pPr>
            <a:r>
              <a:rPr lang="en-US" sz="1725" b="1" dirty="0">
                <a:solidFill>
                  <a:srgbClr val="0A357C"/>
                </a:solidFill>
                <a:latin typeface="Open Sans" pitchFamily="34" charset="0"/>
                <a:ea typeface="Open Sans" pitchFamily="34" charset="-122"/>
                <a:cs typeface="Open Sans" pitchFamily="34" charset="-120"/>
              </a:rPr>
              <a:t>Total Operating Revenue</a:t>
            </a:r>
            <a:endParaRPr lang="en-US" sz="1725" dirty="0"/>
          </a:p>
        </p:txBody>
      </p:sp>
      <p:sp>
        <p:nvSpPr>
          <p:cNvPr id="57" name="Text 55"/>
          <p:cNvSpPr/>
          <p:nvPr/>
        </p:nvSpPr>
        <p:spPr>
          <a:xfrm>
            <a:off x="4676775" y="7853363"/>
            <a:ext cx="1162050" cy="342900"/>
          </a:xfrm>
          <a:prstGeom prst="rect">
            <a:avLst/>
          </a:prstGeom>
          <a:noFill/>
          <a:ln/>
        </p:spPr>
        <p:txBody>
          <a:bodyPr wrap="square" lIns="25400" tIns="25400" rIns="25400" bIns="25400" rtlCol="0" anchor="t">
            <a:normAutofit/>
          </a:bodyPr>
          <a:lstStyle/>
          <a:p>
            <a:pPr marL="0" indent="0" algn="r">
              <a:buNone/>
            </a:pPr>
            <a:r>
              <a:rPr lang="en-US" sz="1725" b="1" dirty="0">
                <a:solidFill>
                  <a:srgbClr val="0A357C"/>
                </a:solidFill>
                <a:latin typeface="Open Sans" pitchFamily="34" charset="0"/>
                <a:ea typeface="Open Sans" pitchFamily="34" charset="-122"/>
                <a:cs typeface="Open Sans" pitchFamily="34" charset="-120"/>
              </a:rPr>
              <a:t>486,469</a:t>
            </a:r>
            <a:endParaRPr lang="en-US" sz="1725" dirty="0"/>
          </a:p>
        </p:txBody>
      </p:sp>
      <p:sp>
        <p:nvSpPr>
          <p:cNvPr id="58" name="Text 56"/>
          <p:cNvSpPr/>
          <p:nvPr/>
        </p:nvSpPr>
        <p:spPr>
          <a:xfrm>
            <a:off x="6105525" y="7853363"/>
            <a:ext cx="1162050" cy="342900"/>
          </a:xfrm>
          <a:prstGeom prst="rect">
            <a:avLst/>
          </a:prstGeom>
          <a:noFill/>
          <a:ln/>
        </p:spPr>
        <p:txBody>
          <a:bodyPr wrap="square" lIns="25400" tIns="25400" rIns="25400" bIns="25400" rtlCol="0" anchor="t">
            <a:normAutofit/>
          </a:bodyPr>
          <a:lstStyle/>
          <a:p>
            <a:pPr marL="0" indent="0" algn="r">
              <a:buNone/>
            </a:pPr>
            <a:r>
              <a:rPr lang="en-US" sz="1725" b="1" dirty="0">
                <a:solidFill>
                  <a:srgbClr val="0A357C"/>
                </a:solidFill>
                <a:latin typeface="Open Sans" pitchFamily="34" charset="0"/>
                <a:ea typeface="Open Sans" pitchFamily="34" charset="-122"/>
                <a:cs typeface="Open Sans" pitchFamily="34" charset="-120"/>
              </a:rPr>
              <a:t>464,675</a:t>
            </a:r>
            <a:endParaRPr lang="en-US" sz="1725" dirty="0"/>
          </a:p>
        </p:txBody>
      </p:sp>
      <p:sp>
        <p:nvSpPr>
          <p:cNvPr id="59" name="Text 57"/>
          <p:cNvSpPr/>
          <p:nvPr/>
        </p:nvSpPr>
        <p:spPr>
          <a:xfrm>
            <a:off x="7534275" y="7853363"/>
            <a:ext cx="1200150" cy="352425"/>
          </a:xfrm>
          <a:prstGeom prst="rect">
            <a:avLst/>
          </a:prstGeom>
          <a:noFill/>
          <a:ln/>
        </p:spPr>
        <p:txBody>
          <a:bodyPr wrap="square" lIns="25400" tIns="25400" rIns="25400" bIns="25400" rtlCol="0" anchor="t">
            <a:normAutofit/>
          </a:bodyPr>
          <a:lstStyle/>
          <a:p>
            <a:pPr marL="0" indent="0" algn="r">
              <a:buNone/>
            </a:pPr>
            <a:r>
              <a:rPr lang="en-US" sz="1725" b="1" dirty="0">
                <a:solidFill>
                  <a:srgbClr val="0A357C"/>
                </a:solidFill>
                <a:latin typeface="Open Sans" pitchFamily="34" charset="0"/>
                <a:ea typeface="Open Sans" pitchFamily="34" charset="-122"/>
                <a:cs typeface="Open Sans" pitchFamily="34" charset="-120"/>
              </a:rPr>
              <a:t>21,794</a:t>
            </a:r>
            <a:endParaRPr lang="en-US" sz="1725" dirty="0"/>
          </a:p>
        </p:txBody>
      </p:sp>
      <p:sp>
        <p:nvSpPr>
          <p:cNvPr id="60" name="Shape 58"/>
          <p:cNvSpPr/>
          <p:nvPr/>
        </p:nvSpPr>
        <p:spPr>
          <a:xfrm>
            <a:off x="9315450" y="2890838"/>
            <a:ext cx="7905750" cy="5200650"/>
          </a:xfrm>
          <a:prstGeom prst="roundRect">
            <a:avLst>
              <a:gd name="adj" fmla="val 2198"/>
            </a:avLst>
          </a:prstGeom>
          <a:ln w="9525">
            <a:solidFill>
              <a:srgbClr val="DCE3E8"/>
            </a:solidFill>
            <a:prstDash val="solid"/>
          </a:ln>
        </p:spPr>
        <p:txBody>
          <a:bodyPr/>
          <a:lstStyle/>
          <a:p>
            <a:endParaRPr lang="en-NZ"/>
          </a:p>
        </p:txBody>
      </p:sp>
      <p:sp>
        <p:nvSpPr>
          <p:cNvPr id="61" name="Shape 59"/>
          <p:cNvSpPr/>
          <p:nvPr/>
        </p:nvSpPr>
        <p:spPr>
          <a:xfrm>
            <a:off x="9315450" y="2409825"/>
            <a:ext cx="7886700" cy="833438"/>
          </a:xfrm>
          <a:prstGeom prst="rect">
            <a:avLst/>
          </a:prstGeom>
          <a:solidFill>
            <a:srgbClr val="0A357C"/>
          </a:solidFill>
          <a:ln/>
        </p:spPr>
        <p:txBody>
          <a:bodyPr/>
          <a:lstStyle/>
          <a:p>
            <a:endParaRPr lang="en-NZ"/>
          </a:p>
        </p:txBody>
      </p:sp>
      <p:sp>
        <p:nvSpPr>
          <p:cNvPr id="62" name="Text 60"/>
          <p:cNvSpPr/>
          <p:nvPr/>
        </p:nvSpPr>
        <p:spPr>
          <a:xfrm>
            <a:off x="9553575" y="2840256"/>
            <a:ext cx="3229356" cy="323850"/>
          </a:xfrm>
          <a:prstGeom prst="rect">
            <a:avLst/>
          </a:prstGeom>
          <a:noFill/>
          <a:ln/>
        </p:spPr>
        <p:txBody>
          <a:bodyPr wrap="square" lIns="25400" tIns="25400" rIns="25400" bIns="25400" rtlCol="0" anchor="t">
            <a:normAutofit/>
          </a:bodyPr>
          <a:lstStyle/>
          <a:p>
            <a:pPr marL="0" indent="0" algn="l">
              <a:buNone/>
            </a:pPr>
            <a:r>
              <a:rPr lang="en-US" sz="1650" b="1" dirty="0">
                <a:solidFill>
                  <a:srgbClr val="FFFFFF"/>
                </a:solidFill>
                <a:latin typeface="Open Sans" pitchFamily="34" charset="0"/>
                <a:ea typeface="Open Sans" pitchFamily="34" charset="-122"/>
                <a:cs typeface="Open Sans" pitchFamily="34" charset="-120"/>
              </a:rPr>
              <a:t>Operating Costs</a:t>
            </a:r>
            <a:endParaRPr lang="en-US" sz="1650" dirty="0"/>
          </a:p>
        </p:txBody>
      </p:sp>
      <p:sp>
        <p:nvSpPr>
          <p:cNvPr id="63" name="Shape 61"/>
          <p:cNvSpPr/>
          <p:nvPr/>
        </p:nvSpPr>
        <p:spPr>
          <a:xfrm>
            <a:off x="9324975" y="4252913"/>
            <a:ext cx="7886700" cy="9525"/>
          </a:xfrm>
          <a:prstGeom prst="rect">
            <a:avLst/>
          </a:prstGeom>
          <a:solidFill>
            <a:srgbClr val="EAF0F2"/>
          </a:solidFill>
          <a:ln/>
        </p:spPr>
        <p:txBody>
          <a:bodyPr/>
          <a:lstStyle/>
          <a:p>
            <a:endParaRPr lang="en-NZ"/>
          </a:p>
        </p:txBody>
      </p:sp>
      <p:sp>
        <p:nvSpPr>
          <p:cNvPr id="64" name="Text 62"/>
          <p:cNvSpPr/>
          <p:nvPr/>
        </p:nvSpPr>
        <p:spPr>
          <a:xfrm>
            <a:off x="9553575" y="3567113"/>
            <a:ext cx="3153156" cy="609600"/>
          </a:xfrm>
          <a:prstGeom prst="rect">
            <a:avLst/>
          </a:prstGeom>
          <a:noFill/>
          <a:ln/>
        </p:spPr>
        <p:txBody>
          <a:bodyPr wrap="square" lIns="25400" tIns="25400" rIns="25400" bIns="25400" rtlCol="0" anchor="t">
            <a:normAutofit/>
          </a:bodyPr>
          <a:lstStyle/>
          <a:p>
            <a:pPr marL="0" indent="0" algn="l">
              <a:buNone/>
            </a:pPr>
            <a:r>
              <a:rPr lang="en-US" sz="1650" dirty="0">
                <a:solidFill>
                  <a:srgbClr val="2C3A57"/>
                </a:solidFill>
                <a:latin typeface="Open Sans" pitchFamily="34" charset="0"/>
                <a:ea typeface="Open Sans" pitchFamily="34" charset="-122"/>
                <a:cs typeface="Open Sans" pitchFamily="34" charset="-120"/>
              </a:rPr>
              <a:t>Contracted services for port operations</a:t>
            </a:r>
            <a:endParaRPr lang="en-US" sz="1650" dirty="0"/>
          </a:p>
        </p:txBody>
      </p:sp>
      <p:sp>
        <p:nvSpPr>
          <p:cNvPr id="65" name="Text 63"/>
          <p:cNvSpPr/>
          <p:nvPr/>
        </p:nvSpPr>
        <p:spPr>
          <a:xfrm>
            <a:off x="12925425" y="3567113"/>
            <a:ext cx="1162050" cy="60960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 (67,082)</a:t>
            </a:r>
            <a:endParaRPr lang="en-US" sz="1650" dirty="0"/>
          </a:p>
        </p:txBody>
      </p:sp>
      <p:sp>
        <p:nvSpPr>
          <p:cNvPr id="66" name="Text 64"/>
          <p:cNvSpPr/>
          <p:nvPr/>
        </p:nvSpPr>
        <p:spPr>
          <a:xfrm>
            <a:off x="14354175" y="3567113"/>
            <a:ext cx="1162050" cy="60960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(93,652)</a:t>
            </a:r>
            <a:endParaRPr lang="en-US" sz="1650" dirty="0"/>
          </a:p>
        </p:txBody>
      </p:sp>
      <p:sp>
        <p:nvSpPr>
          <p:cNvPr id="67" name="Text 65"/>
          <p:cNvSpPr/>
          <p:nvPr/>
        </p:nvSpPr>
        <p:spPr>
          <a:xfrm>
            <a:off x="15782925" y="3567113"/>
            <a:ext cx="1200150" cy="60960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26,570</a:t>
            </a:r>
            <a:endParaRPr lang="en-US" sz="1650" dirty="0"/>
          </a:p>
        </p:txBody>
      </p:sp>
      <p:sp>
        <p:nvSpPr>
          <p:cNvPr id="68" name="Shape 66"/>
          <p:cNvSpPr/>
          <p:nvPr/>
        </p:nvSpPr>
        <p:spPr>
          <a:xfrm>
            <a:off x="9324975" y="4262438"/>
            <a:ext cx="7886700" cy="523875"/>
          </a:xfrm>
          <a:prstGeom prst="rect">
            <a:avLst/>
          </a:prstGeom>
          <a:solidFill>
            <a:srgbClr val="F4FAF9"/>
          </a:solidFill>
          <a:ln/>
        </p:spPr>
        <p:txBody>
          <a:bodyPr/>
          <a:lstStyle/>
          <a:p>
            <a:endParaRPr lang="en-NZ"/>
          </a:p>
        </p:txBody>
      </p:sp>
      <p:sp>
        <p:nvSpPr>
          <p:cNvPr id="69" name="Shape 67"/>
          <p:cNvSpPr/>
          <p:nvPr/>
        </p:nvSpPr>
        <p:spPr>
          <a:xfrm>
            <a:off x="9324975" y="4776788"/>
            <a:ext cx="7886700" cy="9525"/>
          </a:xfrm>
          <a:prstGeom prst="rect">
            <a:avLst/>
          </a:prstGeom>
          <a:solidFill>
            <a:srgbClr val="EAF0F2"/>
          </a:solidFill>
          <a:ln/>
        </p:spPr>
        <p:txBody>
          <a:bodyPr/>
          <a:lstStyle/>
          <a:p>
            <a:endParaRPr lang="en-NZ"/>
          </a:p>
        </p:txBody>
      </p:sp>
      <p:sp>
        <p:nvSpPr>
          <p:cNvPr id="70" name="Text 68"/>
          <p:cNvSpPr/>
          <p:nvPr/>
        </p:nvSpPr>
        <p:spPr>
          <a:xfrm>
            <a:off x="9553575" y="4376738"/>
            <a:ext cx="3153156" cy="323850"/>
          </a:xfrm>
          <a:prstGeom prst="rect">
            <a:avLst/>
          </a:prstGeom>
          <a:noFill/>
          <a:ln/>
        </p:spPr>
        <p:txBody>
          <a:bodyPr wrap="square" lIns="25400" tIns="25400" rIns="25400" bIns="25400" rtlCol="0" anchor="t">
            <a:normAutofit/>
          </a:bodyPr>
          <a:lstStyle/>
          <a:p>
            <a:pPr marL="0" indent="0" algn="l">
              <a:buNone/>
            </a:pPr>
            <a:r>
              <a:rPr lang="en-US" sz="1650" dirty="0">
                <a:solidFill>
                  <a:srgbClr val="2C3A57"/>
                </a:solidFill>
                <a:latin typeface="Open Sans" pitchFamily="34" charset="0"/>
                <a:ea typeface="Open Sans" pitchFamily="34" charset="-122"/>
                <a:cs typeface="Open Sans" pitchFamily="34" charset="-120"/>
              </a:rPr>
              <a:t>Employee benefit expenses</a:t>
            </a:r>
            <a:endParaRPr lang="en-US" sz="1650" dirty="0"/>
          </a:p>
        </p:txBody>
      </p:sp>
      <p:sp>
        <p:nvSpPr>
          <p:cNvPr id="71" name="Text 69"/>
          <p:cNvSpPr/>
          <p:nvPr/>
        </p:nvSpPr>
        <p:spPr>
          <a:xfrm>
            <a:off x="12925425" y="4376738"/>
            <a:ext cx="11620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(71,186)</a:t>
            </a:r>
            <a:endParaRPr lang="en-US" sz="1650" dirty="0"/>
          </a:p>
        </p:txBody>
      </p:sp>
      <p:sp>
        <p:nvSpPr>
          <p:cNvPr id="72" name="Text 70"/>
          <p:cNvSpPr/>
          <p:nvPr/>
        </p:nvSpPr>
        <p:spPr>
          <a:xfrm>
            <a:off x="14354175" y="4376738"/>
            <a:ext cx="11620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(64,335)</a:t>
            </a:r>
            <a:endParaRPr lang="en-US" sz="1650" dirty="0"/>
          </a:p>
        </p:txBody>
      </p:sp>
      <p:sp>
        <p:nvSpPr>
          <p:cNvPr id="73" name="Text 71"/>
          <p:cNvSpPr/>
          <p:nvPr/>
        </p:nvSpPr>
        <p:spPr>
          <a:xfrm>
            <a:off x="15782925" y="4376738"/>
            <a:ext cx="12001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(6,851)</a:t>
            </a:r>
            <a:endParaRPr lang="en-US" sz="1650" dirty="0"/>
          </a:p>
        </p:txBody>
      </p:sp>
      <p:sp>
        <p:nvSpPr>
          <p:cNvPr id="74" name="Shape 72"/>
          <p:cNvSpPr/>
          <p:nvPr/>
        </p:nvSpPr>
        <p:spPr>
          <a:xfrm>
            <a:off x="9324975" y="5300663"/>
            <a:ext cx="7886700" cy="9525"/>
          </a:xfrm>
          <a:prstGeom prst="rect">
            <a:avLst/>
          </a:prstGeom>
          <a:solidFill>
            <a:srgbClr val="EAF0F2"/>
          </a:solidFill>
          <a:ln/>
        </p:spPr>
        <p:txBody>
          <a:bodyPr/>
          <a:lstStyle/>
          <a:p>
            <a:endParaRPr lang="en-NZ"/>
          </a:p>
        </p:txBody>
      </p:sp>
      <p:sp>
        <p:nvSpPr>
          <p:cNvPr id="75" name="Text 73"/>
          <p:cNvSpPr/>
          <p:nvPr/>
        </p:nvSpPr>
        <p:spPr>
          <a:xfrm>
            <a:off x="9553575" y="4900613"/>
            <a:ext cx="3153156" cy="323850"/>
          </a:xfrm>
          <a:prstGeom prst="rect">
            <a:avLst/>
          </a:prstGeom>
          <a:noFill/>
          <a:ln/>
        </p:spPr>
        <p:txBody>
          <a:bodyPr wrap="square" lIns="25400" tIns="25400" rIns="25400" bIns="25400" rtlCol="0" anchor="t">
            <a:normAutofit/>
          </a:bodyPr>
          <a:lstStyle/>
          <a:p>
            <a:pPr marL="0" indent="0" algn="l">
              <a:buNone/>
            </a:pPr>
            <a:r>
              <a:rPr lang="en-US" sz="1650" dirty="0">
                <a:solidFill>
                  <a:srgbClr val="2C3A57"/>
                </a:solidFill>
                <a:latin typeface="Open Sans" pitchFamily="34" charset="0"/>
                <a:ea typeface="Open Sans" pitchFamily="34" charset="-122"/>
                <a:cs typeface="Open Sans" pitchFamily="34" charset="-120"/>
              </a:rPr>
              <a:t>Direct fuel and power</a:t>
            </a:r>
            <a:endParaRPr lang="en-US" sz="1650" dirty="0"/>
          </a:p>
        </p:txBody>
      </p:sp>
      <p:sp>
        <p:nvSpPr>
          <p:cNvPr id="76" name="Text 74"/>
          <p:cNvSpPr/>
          <p:nvPr/>
        </p:nvSpPr>
        <p:spPr>
          <a:xfrm>
            <a:off x="12925425" y="4900613"/>
            <a:ext cx="11620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(21,543)</a:t>
            </a:r>
            <a:endParaRPr lang="en-US" sz="1650" dirty="0"/>
          </a:p>
        </p:txBody>
      </p:sp>
      <p:sp>
        <p:nvSpPr>
          <p:cNvPr id="77" name="Text 75"/>
          <p:cNvSpPr/>
          <p:nvPr/>
        </p:nvSpPr>
        <p:spPr>
          <a:xfrm>
            <a:off x="14354175" y="4900613"/>
            <a:ext cx="11620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(20,164)</a:t>
            </a:r>
            <a:endParaRPr lang="en-US" sz="1650" dirty="0"/>
          </a:p>
        </p:txBody>
      </p:sp>
      <p:sp>
        <p:nvSpPr>
          <p:cNvPr id="78" name="Text 76"/>
          <p:cNvSpPr/>
          <p:nvPr/>
        </p:nvSpPr>
        <p:spPr>
          <a:xfrm>
            <a:off x="15782925" y="4900613"/>
            <a:ext cx="12001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(1,379)</a:t>
            </a:r>
            <a:endParaRPr lang="en-US" sz="1650" dirty="0"/>
          </a:p>
        </p:txBody>
      </p:sp>
      <p:sp>
        <p:nvSpPr>
          <p:cNvPr id="79" name="Shape 77"/>
          <p:cNvSpPr/>
          <p:nvPr/>
        </p:nvSpPr>
        <p:spPr>
          <a:xfrm>
            <a:off x="9324975" y="5310188"/>
            <a:ext cx="7886700" cy="809625"/>
          </a:xfrm>
          <a:prstGeom prst="rect">
            <a:avLst/>
          </a:prstGeom>
          <a:solidFill>
            <a:srgbClr val="F4FAF9"/>
          </a:solidFill>
          <a:ln/>
        </p:spPr>
        <p:txBody>
          <a:bodyPr/>
          <a:lstStyle/>
          <a:p>
            <a:endParaRPr lang="en-NZ"/>
          </a:p>
        </p:txBody>
      </p:sp>
      <p:sp>
        <p:nvSpPr>
          <p:cNvPr id="80" name="Shape 78"/>
          <p:cNvSpPr/>
          <p:nvPr/>
        </p:nvSpPr>
        <p:spPr>
          <a:xfrm>
            <a:off x="9324975" y="6110288"/>
            <a:ext cx="7886700" cy="9525"/>
          </a:xfrm>
          <a:prstGeom prst="rect">
            <a:avLst/>
          </a:prstGeom>
          <a:solidFill>
            <a:srgbClr val="EAF0F2"/>
          </a:solidFill>
          <a:ln/>
        </p:spPr>
        <p:txBody>
          <a:bodyPr/>
          <a:lstStyle/>
          <a:p>
            <a:endParaRPr lang="en-NZ"/>
          </a:p>
        </p:txBody>
      </p:sp>
      <p:sp>
        <p:nvSpPr>
          <p:cNvPr id="81" name="Text 79"/>
          <p:cNvSpPr/>
          <p:nvPr/>
        </p:nvSpPr>
        <p:spPr>
          <a:xfrm>
            <a:off x="9553575" y="5424488"/>
            <a:ext cx="3153156" cy="609600"/>
          </a:xfrm>
          <a:prstGeom prst="rect">
            <a:avLst/>
          </a:prstGeom>
          <a:noFill/>
          <a:ln/>
        </p:spPr>
        <p:txBody>
          <a:bodyPr wrap="square" lIns="25400" tIns="25400" rIns="25400" bIns="25400" rtlCol="0" anchor="t">
            <a:normAutofit/>
          </a:bodyPr>
          <a:lstStyle/>
          <a:p>
            <a:pPr marL="0" indent="0" algn="l">
              <a:buNone/>
            </a:pPr>
            <a:r>
              <a:rPr lang="en-US" sz="1650" dirty="0">
                <a:solidFill>
                  <a:srgbClr val="2C3A57"/>
                </a:solidFill>
                <a:latin typeface="Open Sans" pitchFamily="34" charset="0"/>
                <a:ea typeface="Open Sans" pitchFamily="34" charset="-122"/>
                <a:cs typeface="Open Sans" pitchFamily="34" charset="-120"/>
              </a:rPr>
              <a:t>Maintenance of property, plant and equipment</a:t>
            </a:r>
            <a:endParaRPr lang="en-US" sz="1650" dirty="0"/>
          </a:p>
        </p:txBody>
      </p:sp>
      <p:sp>
        <p:nvSpPr>
          <p:cNvPr id="82" name="Text 80"/>
          <p:cNvSpPr/>
          <p:nvPr/>
        </p:nvSpPr>
        <p:spPr>
          <a:xfrm>
            <a:off x="12925425" y="5424488"/>
            <a:ext cx="1162050" cy="60960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(22,872)</a:t>
            </a:r>
            <a:endParaRPr lang="en-US" sz="1650" dirty="0"/>
          </a:p>
        </p:txBody>
      </p:sp>
      <p:sp>
        <p:nvSpPr>
          <p:cNvPr id="83" name="Text 81"/>
          <p:cNvSpPr/>
          <p:nvPr/>
        </p:nvSpPr>
        <p:spPr>
          <a:xfrm>
            <a:off x="14354175" y="5424488"/>
            <a:ext cx="1162050" cy="60960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(20,865)</a:t>
            </a:r>
            <a:endParaRPr lang="en-US" sz="1650" dirty="0"/>
          </a:p>
        </p:txBody>
      </p:sp>
      <p:sp>
        <p:nvSpPr>
          <p:cNvPr id="84" name="Text 82"/>
          <p:cNvSpPr/>
          <p:nvPr/>
        </p:nvSpPr>
        <p:spPr>
          <a:xfrm>
            <a:off x="15782925" y="5424488"/>
            <a:ext cx="1200150" cy="60960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(2,007)</a:t>
            </a:r>
            <a:endParaRPr lang="en-US" sz="1650" dirty="0"/>
          </a:p>
        </p:txBody>
      </p:sp>
      <p:sp>
        <p:nvSpPr>
          <p:cNvPr id="85" name="Shape 83"/>
          <p:cNvSpPr/>
          <p:nvPr/>
        </p:nvSpPr>
        <p:spPr>
          <a:xfrm>
            <a:off x="9324975" y="6634163"/>
            <a:ext cx="7886700" cy="9525"/>
          </a:xfrm>
          <a:prstGeom prst="rect">
            <a:avLst/>
          </a:prstGeom>
          <a:solidFill>
            <a:srgbClr val="EAF0F2"/>
          </a:solidFill>
          <a:ln/>
        </p:spPr>
        <p:txBody>
          <a:bodyPr/>
          <a:lstStyle/>
          <a:p>
            <a:endParaRPr lang="en-NZ"/>
          </a:p>
        </p:txBody>
      </p:sp>
      <p:sp>
        <p:nvSpPr>
          <p:cNvPr id="86" name="Text 84"/>
          <p:cNvSpPr/>
          <p:nvPr/>
        </p:nvSpPr>
        <p:spPr>
          <a:xfrm>
            <a:off x="9553575" y="6234113"/>
            <a:ext cx="3153156" cy="323850"/>
          </a:xfrm>
          <a:prstGeom prst="rect">
            <a:avLst/>
          </a:prstGeom>
          <a:noFill/>
          <a:ln/>
        </p:spPr>
        <p:txBody>
          <a:bodyPr wrap="square" lIns="25400" tIns="25400" rIns="25400" bIns="25400" rtlCol="0" anchor="t">
            <a:normAutofit/>
          </a:bodyPr>
          <a:lstStyle/>
          <a:p>
            <a:pPr marL="0" indent="0" algn="l">
              <a:buNone/>
            </a:pPr>
            <a:r>
              <a:rPr lang="en-US" sz="1650" dirty="0">
                <a:solidFill>
                  <a:srgbClr val="2C3A57"/>
                </a:solidFill>
                <a:latin typeface="Open Sans" pitchFamily="34" charset="0"/>
                <a:ea typeface="Open Sans" pitchFamily="34" charset="-122"/>
                <a:cs typeface="Open Sans" pitchFamily="34" charset="-120"/>
              </a:rPr>
              <a:t>Other</a:t>
            </a:r>
            <a:endParaRPr lang="en-US" sz="1650" dirty="0"/>
          </a:p>
        </p:txBody>
      </p:sp>
      <p:sp>
        <p:nvSpPr>
          <p:cNvPr id="87" name="Text 85"/>
          <p:cNvSpPr/>
          <p:nvPr/>
        </p:nvSpPr>
        <p:spPr>
          <a:xfrm>
            <a:off x="12925425" y="6234113"/>
            <a:ext cx="11620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(39,054)</a:t>
            </a:r>
            <a:endParaRPr lang="en-US" sz="1650" dirty="0"/>
          </a:p>
        </p:txBody>
      </p:sp>
      <p:sp>
        <p:nvSpPr>
          <p:cNvPr id="88" name="Text 86"/>
          <p:cNvSpPr/>
          <p:nvPr/>
        </p:nvSpPr>
        <p:spPr>
          <a:xfrm>
            <a:off x="14354175" y="6234113"/>
            <a:ext cx="11620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(37,260)</a:t>
            </a:r>
            <a:endParaRPr lang="en-US" sz="1650" dirty="0"/>
          </a:p>
        </p:txBody>
      </p:sp>
      <p:sp>
        <p:nvSpPr>
          <p:cNvPr id="89" name="Text 87"/>
          <p:cNvSpPr/>
          <p:nvPr/>
        </p:nvSpPr>
        <p:spPr>
          <a:xfrm>
            <a:off x="15782925" y="6234113"/>
            <a:ext cx="12001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(1,794)</a:t>
            </a:r>
            <a:endParaRPr lang="en-US" sz="1650" dirty="0"/>
          </a:p>
        </p:txBody>
      </p:sp>
      <p:sp>
        <p:nvSpPr>
          <p:cNvPr id="90" name="Shape 88"/>
          <p:cNvSpPr/>
          <p:nvPr/>
        </p:nvSpPr>
        <p:spPr>
          <a:xfrm>
            <a:off x="9324975" y="6643688"/>
            <a:ext cx="7886700" cy="581025"/>
          </a:xfrm>
          <a:prstGeom prst="rect">
            <a:avLst/>
          </a:prstGeom>
          <a:solidFill>
            <a:srgbClr val="DBF0EC"/>
          </a:solidFill>
          <a:ln/>
        </p:spPr>
        <p:txBody>
          <a:bodyPr/>
          <a:lstStyle/>
          <a:p>
            <a:endParaRPr lang="en-NZ"/>
          </a:p>
        </p:txBody>
      </p:sp>
      <p:sp>
        <p:nvSpPr>
          <p:cNvPr id="91" name="Shape 89"/>
          <p:cNvSpPr/>
          <p:nvPr/>
        </p:nvSpPr>
        <p:spPr>
          <a:xfrm>
            <a:off x="9324975" y="7215188"/>
            <a:ext cx="7886700" cy="9525"/>
          </a:xfrm>
          <a:prstGeom prst="rect">
            <a:avLst/>
          </a:prstGeom>
          <a:solidFill>
            <a:srgbClr val="EAF0F2"/>
          </a:solidFill>
          <a:ln/>
        </p:spPr>
        <p:txBody>
          <a:bodyPr/>
          <a:lstStyle/>
          <a:p>
            <a:endParaRPr lang="en-NZ"/>
          </a:p>
        </p:txBody>
      </p:sp>
      <p:sp>
        <p:nvSpPr>
          <p:cNvPr id="92" name="Text 90"/>
          <p:cNvSpPr/>
          <p:nvPr/>
        </p:nvSpPr>
        <p:spPr>
          <a:xfrm>
            <a:off x="9553575" y="6777038"/>
            <a:ext cx="3153156" cy="342900"/>
          </a:xfrm>
          <a:prstGeom prst="rect">
            <a:avLst/>
          </a:prstGeom>
          <a:noFill/>
          <a:ln/>
        </p:spPr>
        <p:txBody>
          <a:bodyPr wrap="square" lIns="25400" tIns="25400" rIns="25400" bIns="25400" rtlCol="0" anchor="t">
            <a:normAutofit/>
          </a:bodyPr>
          <a:lstStyle/>
          <a:p>
            <a:pPr marL="0" indent="0" algn="l">
              <a:buNone/>
            </a:pPr>
            <a:r>
              <a:rPr lang="en-US" sz="1725" b="1" dirty="0">
                <a:solidFill>
                  <a:srgbClr val="0A357C"/>
                </a:solidFill>
                <a:latin typeface="Open Sans" pitchFamily="34" charset="0"/>
                <a:ea typeface="Open Sans" pitchFamily="34" charset="-122"/>
                <a:cs typeface="Open Sans" pitchFamily="34" charset="-120"/>
              </a:rPr>
              <a:t>Total Operating Costs</a:t>
            </a:r>
            <a:endParaRPr lang="en-US" sz="1725" dirty="0"/>
          </a:p>
        </p:txBody>
      </p:sp>
      <p:sp>
        <p:nvSpPr>
          <p:cNvPr id="93" name="Text 91"/>
          <p:cNvSpPr/>
          <p:nvPr/>
        </p:nvSpPr>
        <p:spPr>
          <a:xfrm>
            <a:off x="12925425" y="6777038"/>
            <a:ext cx="1162050" cy="342900"/>
          </a:xfrm>
          <a:prstGeom prst="rect">
            <a:avLst/>
          </a:prstGeom>
          <a:noFill/>
          <a:ln/>
        </p:spPr>
        <p:txBody>
          <a:bodyPr wrap="square" lIns="25400" tIns="25400" rIns="25400" bIns="25400" rtlCol="0" anchor="t">
            <a:normAutofit/>
          </a:bodyPr>
          <a:lstStyle/>
          <a:p>
            <a:pPr marL="0" indent="0" algn="r">
              <a:buNone/>
            </a:pPr>
            <a:r>
              <a:rPr lang="en-US" sz="1725" b="1" dirty="0">
                <a:solidFill>
                  <a:srgbClr val="0A357C"/>
                </a:solidFill>
                <a:latin typeface="Open Sans" pitchFamily="34" charset="0"/>
                <a:ea typeface="Open Sans" pitchFamily="34" charset="-122"/>
                <a:cs typeface="Open Sans" pitchFamily="34" charset="-120"/>
              </a:rPr>
              <a:t>(221,737)</a:t>
            </a:r>
            <a:endParaRPr lang="en-US" sz="1725" dirty="0"/>
          </a:p>
        </p:txBody>
      </p:sp>
      <p:sp>
        <p:nvSpPr>
          <p:cNvPr id="94" name="Text 92"/>
          <p:cNvSpPr/>
          <p:nvPr/>
        </p:nvSpPr>
        <p:spPr>
          <a:xfrm>
            <a:off x="14354175" y="6777038"/>
            <a:ext cx="1162050" cy="342900"/>
          </a:xfrm>
          <a:prstGeom prst="rect">
            <a:avLst/>
          </a:prstGeom>
          <a:noFill/>
          <a:ln/>
        </p:spPr>
        <p:txBody>
          <a:bodyPr wrap="square" lIns="25400" tIns="25400" rIns="25400" bIns="25400" rtlCol="0" anchor="t">
            <a:normAutofit/>
          </a:bodyPr>
          <a:lstStyle/>
          <a:p>
            <a:pPr marL="0" indent="0" algn="r">
              <a:buNone/>
            </a:pPr>
            <a:r>
              <a:rPr lang="en-US" sz="1725" b="1" dirty="0">
                <a:solidFill>
                  <a:srgbClr val="0A357C"/>
                </a:solidFill>
                <a:latin typeface="Open Sans" pitchFamily="34" charset="0"/>
                <a:ea typeface="Open Sans" pitchFamily="34" charset="-122"/>
                <a:cs typeface="Open Sans" pitchFamily="34" charset="-120"/>
              </a:rPr>
              <a:t>(236,276)</a:t>
            </a:r>
            <a:endParaRPr lang="en-US" sz="1725" dirty="0"/>
          </a:p>
        </p:txBody>
      </p:sp>
      <p:sp>
        <p:nvSpPr>
          <p:cNvPr id="95" name="Text 93"/>
          <p:cNvSpPr/>
          <p:nvPr/>
        </p:nvSpPr>
        <p:spPr>
          <a:xfrm>
            <a:off x="15782925" y="6777038"/>
            <a:ext cx="1200150" cy="352425"/>
          </a:xfrm>
          <a:prstGeom prst="rect">
            <a:avLst/>
          </a:prstGeom>
          <a:noFill/>
          <a:ln/>
        </p:spPr>
        <p:txBody>
          <a:bodyPr wrap="square" lIns="25400" tIns="25400" rIns="25400" bIns="25400" rtlCol="0" anchor="t">
            <a:normAutofit/>
          </a:bodyPr>
          <a:lstStyle/>
          <a:p>
            <a:pPr marL="0" indent="0" algn="r">
              <a:buNone/>
            </a:pPr>
            <a:r>
              <a:rPr lang="en-US" sz="1725" b="1" dirty="0">
                <a:solidFill>
                  <a:srgbClr val="0A357C"/>
                </a:solidFill>
                <a:latin typeface="Open Sans" pitchFamily="34" charset="0"/>
                <a:ea typeface="Open Sans" pitchFamily="34" charset="-122"/>
                <a:cs typeface="Open Sans" pitchFamily="34" charset="-120"/>
              </a:rPr>
              <a:t>14,539</a:t>
            </a:r>
            <a:endParaRPr lang="en-US" sz="1725" dirty="0"/>
          </a:p>
        </p:txBody>
      </p:sp>
      <p:sp>
        <p:nvSpPr>
          <p:cNvPr id="96" name="Shape 94"/>
          <p:cNvSpPr/>
          <p:nvPr/>
        </p:nvSpPr>
        <p:spPr>
          <a:xfrm>
            <a:off x="9324975" y="7224713"/>
            <a:ext cx="7886700" cy="857250"/>
          </a:xfrm>
          <a:prstGeom prst="rect">
            <a:avLst/>
          </a:prstGeom>
          <a:solidFill>
            <a:srgbClr val="618F6D"/>
          </a:solidFill>
          <a:ln/>
        </p:spPr>
        <p:txBody>
          <a:bodyPr/>
          <a:lstStyle/>
          <a:p>
            <a:endParaRPr lang="en-NZ"/>
          </a:p>
        </p:txBody>
      </p:sp>
      <p:sp>
        <p:nvSpPr>
          <p:cNvPr id="97" name="Text 95"/>
          <p:cNvSpPr/>
          <p:nvPr/>
        </p:nvSpPr>
        <p:spPr>
          <a:xfrm>
            <a:off x="9553575" y="7339013"/>
            <a:ext cx="3153156" cy="666750"/>
          </a:xfrm>
          <a:prstGeom prst="rect">
            <a:avLst/>
          </a:prstGeom>
          <a:noFill/>
          <a:ln/>
        </p:spPr>
        <p:txBody>
          <a:bodyPr wrap="square" lIns="25400" tIns="25400" rIns="25400" bIns="25400" rtlCol="0" anchor="t">
            <a:normAutofit/>
          </a:bodyPr>
          <a:lstStyle/>
          <a:p>
            <a:pPr marL="0" indent="0" algn="l">
              <a:buNone/>
            </a:pPr>
            <a:r>
              <a:rPr lang="en-US" sz="1800" b="1" dirty="0">
                <a:solidFill>
                  <a:srgbClr val="FFFFFF"/>
                </a:solidFill>
                <a:latin typeface="Open Sans" pitchFamily="34" charset="0"/>
                <a:ea typeface="Open Sans" pitchFamily="34" charset="-122"/>
                <a:cs typeface="Open Sans" pitchFamily="34" charset="-120"/>
              </a:rPr>
              <a:t>Results from Operating Activities</a:t>
            </a:r>
            <a:endParaRPr lang="en-US" sz="1800" dirty="0"/>
          </a:p>
        </p:txBody>
      </p:sp>
      <p:sp>
        <p:nvSpPr>
          <p:cNvPr id="98" name="Text 96"/>
          <p:cNvSpPr/>
          <p:nvPr/>
        </p:nvSpPr>
        <p:spPr>
          <a:xfrm>
            <a:off x="12925425" y="7339013"/>
            <a:ext cx="1162050" cy="666750"/>
          </a:xfrm>
          <a:prstGeom prst="rect">
            <a:avLst/>
          </a:prstGeom>
          <a:noFill/>
          <a:ln/>
        </p:spPr>
        <p:txBody>
          <a:bodyPr wrap="square" lIns="25400" tIns="25400" rIns="25400" bIns="25400" rtlCol="0" anchor="t">
            <a:normAutofit/>
          </a:bodyPr>
          <a:lstStyle/>
          <a:p>
            <a:pPr marL="0" indent="0" algn="r">
              <a:buNone/>
            </a:pPr>
            <a:r>
              <a:rPr lang="en-US" sz="1800" b="1" dirty="0">
                <a:solidFill>
                  <a:srgbClr val="FFFFFF"/>
                </a:solidFill>
                <a:latin typeface="Open Sans" pitchFamily="34" charset="0"/>
                <a:ea typeface="Open Sans" pitchFamily="34" charset="-122"/>
                <a:cs typeface="Open Sans" pitchFamily="34" charset="-120"/>
              </a:rPr>
              <a:t>264,732</a:t>
            </a:r>
            <a:endParaRPr lang="en-US" sz="1800" dirty="0"/>
          </a:p>
        </p:txBody>
      </p:sp>
      <p:sp>
        <p:nvSpPr>
          <p:cNvPr id="99" name="Text 97"/>
          <p:cNvSpPr/>
          <p:nvPr/>
        </p:nvSpPr>
        <p:spPr>
          <a:xfrm>
            <a:off x="14354175" y="7339013"/>
            <a:ext cx="1162050" cy="666750"/>
          </a:xfrm>
          <a:prstGeom prst="rect">
            <a:avLst/>
          </a:prstGeom>
          <a:noFill/>
          <a:ln/>
        </p:spPr>
        <p:txBody>
          <a:bodyPr wrap="square" lIns="25400" tIns="25400" rIns="25400" bIns="25400" rtlCol="0" anchor="t">
            <a:normAutofit/>
          </a:bodyPr>
          <a:lstStyle/>
          <a:p>
            <a:pPr marL="0" indent="0" algn="r">
              <a:buNone/>
            </a:pPr>
            <a:r>
              <a:rPr lang="en-US" sz="1800" b="1" dirty="0">
                <a:solidFill>
                  <a:srgbClr val="FFFFFF"/>
                </a:solidFill>
                <a:latin typeface="Open Sans" pitchFamily="34" charset="0"/>
                <a:ea typeface="Open Sans" pitchFamily="34" charset="-122"/>
                <a:cs typeface="Open Sans" pitchFamily="34" charset="-120"/>
              </a:rPr>
              <a:t>228,399</a:t>
            </a:r>
            <a:endParaRPr lang="en-US" sz="1800" dirty="0"/>
          </a:p>
        </p:txBody>
      </p:sp>
      <p:sp>
        <p:nvSpPr>
          <p:cNvPr id="100" name="Text 98"/>
          <p:cNvSpPr/>
          <p:nvPr/>
        </p:nvSpPr>
        <p:spPr>
          <a:xfrm>
            <a:off x="15782925" y="7339013"/>
            <a:ext cx="1200150" cy="638175"/>
          </a:xfrm>
          <a:prstGeom prst="rect">
            <a:avLst/>
          </a:prstGeom>
          <a:noFill/>
          <a:ln/>
        </p:spPr>
        <p:txBody>
          <a:bodyPr wrap="square" lIns="25400" tIns="25400" rIns="25400" bIns="25400" rtlCol="0" anchor="t">
            <a:normAutofit/>
          </a:bodyPr>
          <a:lstStyle/>
          <a:p>
            <a:pPr marL="0" indent="0" algn="r">
              <a:buNone/>
            </a:pPr>
            <a:r>
              <a:rPr lang="en-US" sz="1800" b="1" dirty="0">
                <a:solidFill>
                  <a:srgbClr val="FFFFFF"/>
                </a:solidFill>
                <a:latin typeface="Open Sans" pitchFamily="34" charset="0"/>
                <a:ea typeface="Open Sans" pitchFamily="34" charset="-122"/>
                <a:cs typeface="Open Sans" pitchFamily="34" charset="-120"/>
              </a:rPr>
              <a:t>36,333</a:t>
            </a:r>
            <a:endParaRPr lang="en-US" sz="1800" dirty="0"/>
          </a:p>
        </p:txBody>
      </p:sp>
      <p:sp>
        <p:nvSpPr>
          <p:cNvPr id="101" name="Text 99"/>
          <p:cNvSpPr/>
          <p:nvPr/>
        </p:nvSpPr>
        <p:spPr>
          <a:xfrm>
            <a:off x="1066800" y="8991600"/>
            <a:ext cx="17769840" cy="304800"/>
          </a:xfrm>
          <a:prstGeom prst="rect">
            <a:avLst/>
          </a:prstGeom>
          <a:noFill/>
          <a:ln/>
        </p:spPr>
        <p:txBody>
          <a:bodyPr wrap="square" lIns="25400" tIns="25400" rIns="25400" bIns="25400" rtlCol="0" anchor="t">
            <a:normAutofit/>
          </a:bodyPr>
          <a:lstStyle/>
          <a:p>
            <a:pPr marL="0" indent="0" algn="l">
              <a:buNone/>
            </a:pPr>
            <a:r>
              <a:rPr lang="en-US" sz="1575" dirty="0">
                <a:solidFill>
                  <a:srgbClr val="8A93A6"/>
                </a:solidFill>
                <a:latin typeface="Open Sans" pitchFamily="34" charset="0"/>
                <a:ea typeface="Open Sans" pitchFamily="34" charset="-122"/>
                <a:cs typeface="Open Sans" pitchFamily="34" charset="-120"/>
              </a:rPr>
              <a:t>* Revenue and costs impacted by change in MetroPort model from 1 December 2025.</a:t>
            </a:r>
            <a:endParaRPr lang="en-US" sz="1575" dirty="0"/>
          </a:p>
        </p:txBody>
      </p:sp>
      <p:pic>
        <p:nvPicPr>
          <p:cNvPr id="102" name="Image 0" descr="preencoded.png"/>
          <p:cNvPicPr>
            <a:picLocks noChangeAspect="1"/>
          </p:cNvPicPr>
          <p:nvPr/>
        </p:nvPicPr>
        <p:blipFill>
          <a:blip r:embed="rId3"/>
          <a:stretch>
            <a:fillRect/>
          </a:stretch>
        </p:blipFill>
        <p:spPr>
          <a:xfrm>
            <a:off x="1066800" y="9486900"/>
            <a:ext cx="442615" cy="381000"/>
          </a:xfrm>
          <a:prstGeom prst="rect">
            <a:avLst/>
          </a:prstGeom>
        </p:spPr>
      </p:pic>
      <p:sp>
        <p:nvSpPr>
          <p:cNvPr id="103" name="Text 100"/>
          <p:cNvSpPr/>
          <p:nvPr/>
        </p:nvSpPr>
        <p:spPr>
          <a:xfrm>
            <a:off x="16981438" y="9534525"/>
            <a:ext cx="315962" cy="323850"/>
          </a:xfrm>
          <a:prstGeom prst="rect">
            <a:avLst/>
          </a:prstGeom>
          <a:noFill/>
          <a:ln/>
        </p:spPr>
        <p:txBody>
          <a:bodyPr wrap="square" lIns="25400" tIns="25400" rIns="25400" bIns="25400" rtlCol="0" anchor="t">
            <a:normAutofit/>
          </a:bodyPr>
          <a:lstStyle/>
          <a:p>
            <a:pPr marL="0" indent="0" algn="l">
              <a:buNone/>
            </a:pPr>
            <a:r>
              <a:rPr lang="en-US" sz="1650" b="1" dirty="0">
                <a:solidFill>
                  <a:srgbClr val="8A93A6"/>
                </a:solidFill>
                <a:latin typeface="Open Sans" pitchFamily="34" charset="0"/>
                <a:ea typeface="Open Sans" pitchFamily="34" charset="-122"/>
                <a:cs typeface="Open Sans" pitchFamily="34" charset="-120"/>
              </a:rPr>
              <a:t>35</a:t>
            </a:r>
            <a:endParaRPr lang="en-US" sz="1650" dirty="0"/>
          </a:p>
        </p:txBody>
      </p:sp>
      <p:sp>
        <p:nvSpPr>
          <p:cNvPr id="105" name="Text 6">
            <a:extLst>
              <a:ext uri="{FF2B5EF4-FFF2-40B4-BE49-F238E27FC236}">
                <a16:creationId xmlns:a16="http://schemas.microsoft.com/office/drawing/2014/main" id="{AF548424-EB74-6033-E31D-B69D5B4D734A}"/>
              </a:ext>
            </a:extLst>
          </p:cNvPr>
          <p:cNvSpPr/>
          <p:nvPr/>
        </p:nvSpPr>
        <p:spPr>
          <a:xfrm>
            <a:off x="12925425" y="2614612"/>
            <a:ext cx="1162050" cy="581026"/>
          </a:xfrm>
          <a:prstGeom prst="rect">
            <a:avLst/>
          </a:prstGeom>
          <a:noFill/>
          <a:ln/>
        </p:spPr>
        <p:txBody>
          <a:bodyPr wrap="square" lIns="25400" tIns="25400" rIns="25400" bIns="25400" rtlCol="0" anchor="t">
            <a:normAutofit/>
          </a:bodyPr>
          <a:lstStyle/>
          <a:p>
            <a:pPr marL="0" indent="0" algn="r">
              <a:buNone/>
            </a:pPr>
            <a:r>
              <a:rPr lang="en-US" sz="1600" b="1" dirty="0">
                <a:solidFill>
                  <a:srgbClr val="FFFFFF"/>
                </a:solidFill>
                <a:latin typeface="Open Sans" pitchFamily="34" charset="0"/>
                <a:ea typeface="Open Sans" pitchFamily="34" charset="-122"/>
                <a:cs typeface="Open Sans" pitchFamily="34" charset="-120"/>
              </a:rPr>
              <a:t>2026 </a:t>
            </a:r>
          </a:p>
          <a:p>
            <a:pPr marL="0" indent="0" algn="r">
              <a:buNone/>
            </a:pPr>
            <a:r>
              <a:rPr lang="en-US" sz="1600" b="1" dirty="0">
                <a:solidFill>
                  <a:srgbClr val="FFFFFF"/>
                </a:solidFill>
                <a:latin typeface="Open Sans" pitchFamily="34" charset="0"/>
                <a:ea typeface="Open Sans" pitchFamily="34" charset="-122"/>
                <a:cs typeface="Open Sans" pitchFamily="34" charset="-120"/>
              </a:rPr>
              <a:t>$000</a:t>
            </a:r>
            <a:endParaRPr lang="en-US" sz="1600" dirty="0"/>
          </a:p>
        </p:txBody>
      </p:sp>
      <p:sp>
        <p:nvSpPr>
          <p:cNvPr id="107" name="Text 7">
            <a:extLst>
              <a:ext uri="{FF2B5EF4-FFF2-40B4-BE49-F238E27FC236}">
                <a16:creationId xmlns:a16="http://schemas.microsoft.com/office/drawing/2014/main" id="{ACB83FEB-08BE-34B8-2196-A8B7BC2A7307}"/>
              </a:ext>
            </a:extLst>
          </p:cNvPr>
          <p:cNvSpPr/>
          <p:nvPr/>
        </p:nvSpPr>
        <p:spPr>
          <a:xfrm>
            <a:off x="14354175" y="2617633"/>
            <a:ext cx="1162050" cy="581025"/>
          </a:xfrm>
          <a:prstGeom prst="rect">
            <a:avLst/>
          </a:prstGeom>
          <a:noFill/>
          <a:ln/>
        </p:spPr>
        <p:txBody>
          <a:bodyPr wrap="square" lIns="25400" tIns="25400" rIns="25400" bIns="25400" rtlCol="0" anchor="t">
            <a:normAutofit/>
          </a:bodyPr>
          <a:lstStyle/>
          <a:p>
            <a:pPr marL="0" indent="0" algn="r">
              <a:buNone/>
            </a:pPr>
            <a:r>
              <a:rPr lang="en-US" sz="1650" b="1" dirty="0">
                <a:solidFill>
                  <a:srgbClr val="FFFFFF"/>
                </a:solidFill>
                <a:latin typeface="Open Sans" pitchFamily="34" charset="0"/>
                <a:ea typeface="Open Sans" pitchFamily="34" charset="-122"/>
                <a:cs typeface="Open Sans" pitchFamily="34" charset="-120"/>
              </a:rPr>
              <a:t>2025 </a:t>
            </a:r>
          </a:p>
          <a:p>
            <a:pPr marL="0" indent="0" algn="r">
              <a:buNone/>
            </a:pPr>
            <a:r>
              <a:rPr lang="en-US" sz="1650" b="1" dirty="0">
                <a:solidFill>
                  <a:srgbClr val="FFFFFF"/>
                </a:solidFill>
                <a:latin typeface="Open Sans" pitchFamily="34" charset="0"/>
                <a:ea typeface="Open Sans" pitchFamily="34" charset="-122"/>
                <a:cs typeface="Open Sans" pitchFamily="34" charset="-120"/>
              </a:rPr>
              <a:t>$000</a:t>
            </a:r>
            <a:endParaRPr lang="en-US" sz="1650" dirty="0"/>
          </a:p>
        </p:txBody>
      </p:sp>
      <p:sp>
        <p:nvSpPr>
          <p:cNvPr id="111" name="Text 8">
            <a:extLst>
              <a:ext uri="{FF2B5EF4-FFF2-40B4-BE49-F238E27FC236}">
                <a16:creationId xmlns:a16="http://schemas.microsoft.com/office/drawing/2014/main" id="{BD5774DA-0BAC-9861-5449-D08E28A5F3E4}"/>
              </a:ext>
            </a:extLst>
          </p:cNvPr>
          <p:cNvSpPr/>
          <p:nvPr/>
        </p:nvSpPr>
        <p:spPr>
          <a:xfrm>
            <a:off x="15821025" y="2612528"/>
            <a:ext cx="1200150" cy="581024"/>
          </a:xfrm>
          <a:prstGeom prst="rect">
            <a:avLst/>
          </a:prstGeom>
          <a:noFill/>
          <a:ln/>
        </p:spPr>
        <p:txBody>
          <a:bodyPr wrap="square" lIns="25400" tIns="25400" rIns="25400" bIns="25400" rtlCol="0" anchor="t">
            <a:normAutofit/>
          </a:bodyPr>
          <a:lstStyle/>
          <a:p>
            <a:pPr marL="0" indent="0" algn="r">
              <a:buNone/>
            </a:pPr>
            <a:r>
              <a:rPr lang="en-US" sz="1650" b="1" dirty="0">
                <a:solidFill>
                  <a:srgbClr val="FFFFFF"/>
                </a:solidFill>
                <a:latin typeface="Open Sans" pitchFamily="34" charset="0"/>
                <a:ea typeface="Open Sans" pitchFamily="34" charset="-122"/>
                <a:cs typeface="Open Sans" pitchFamily="34" charset="-120"/>
              </a:rPr>
              <a:t>Movement</a:t>
            </a:r>
          </a:p>
          <a:p>
            <a:pPr marL="0" indent="0" algn="r">
              <a:buNone/>
            </a:pPr>
            <a:r>
              <a:rPr lang="en-US" sz="1650" b="1" dirty="0">
                <a:solidFill>
                  <a:srgbClr val="FFFFFF"/>
                </a:solidFill>
                <a:latin typeface="Open Sans" pitchFamily="34" charset="0"/>
                <a:ea typeface="Open Sans" pitchFamily="34" charset="-122"/>
                <a:cs typeface="Open Sans" pitchFamily="34" charset="-120"/>
              </a:rPr>
              <a:t>$000</a:t>
            </a:r>
            <a:endParaRPr lang="en-US" sz="165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066800" y="685800"/>
            <a:ext cx="17769840" cy="361950"/>
          </a:xfrm>
          <a:prstGeom prst="rect">
            <a:avLst/>
          </a:prstGeom>
          <a:noFill/>
          <a:ln/>
        </p:spPr>
        <p:txBody>
          <a:bodyPr wrap="square" lIns="25400" tIns="25400" rIns="25400" bIns="25400" rtlCol="0" anchor="t">
            <a:normAutofit/>
          </a:bodyPr>
          <a:lstStyle/>
          <a:p>
            <a:pPr marL="0" indent="0" algn="l">
              <a:buNone/>
            </a:pPr>
            <a:r>
              <a:rPr lang="en-US" sz="1875" b="1" dirty="0">
                <a:solidFill>
                  <a:srgbClr val="618F6D"/>
                </a:solidFill>
                <a:latin typeface="Open Sans" pitchFamily="34" charset="0"/>
                <a:ea typeface="Open Sans" pitchFamily="34" charset="-122"/>
                <a:cs typeface="Open Sans" pitchFamily="34" charset="-120"/>
              </a:rPr>
              <a:t>For the year ended 30 June 2026</a:t>
            </a:r>
            <a:endParaRPr lang="en-US" sz="1875" dirty="0"/>
          </a:p>
        </p:txBody>
      </p:sp>
      <p:sp>
        <p:nvSpPr>
          <p:cNvPr id="3" name="Text 1"/>
          <p:cNvSpPr/>
          <p:nvPr/>
        </p:nvSpPr>
        <p:spPr>
          <a:xfrm>
            <a:off x="1066800" y="1104900"/>
            <a:ext cx="17769840" cy="685800"/>
          </a:xfrm>
          <a:prstGeom prst="rect">
            <a:avLst/>
          </a:prstGeom>
          <a:noFill/>
          <a:ln/>
        </p:spPr>
        <p:txBody>
          <a:bodyPr wrap="square" lIns="25400" tIns="25400" rIns="25400" bIns="25400" rtlCol="0" anchor="t">
            <a:normAutofit/>
          </a:bodyPr>
          <a:lstStyle/>
          <a:p>
            <a:pPr marL="0" indent="0" algn="l">
              <a:buNone/>
            </a:pPr>
            <a:r>
              <a:rPr lang="en-US" sz="3750" b="1" kern="0" spc="-75" dirty="0">
                <a:solidFill>
                  <a:srgbClr val="0A357C"/>
                </a:solidFill>
                <a:latin typeface="Open Sans" pitchFamily="34" charset="0"/>
                <a:ea typeface="Open Sans" pitchFamily="34" charset="-122"/>
                <a:cs typeface="Open Sans" pitchFamily="34" charset="-120"/>
              </a:rPr>
              <a:t>Operating costs</a:t>
            </a:r>
            <a:endParaRPr lang="en-US" sz="3750" dirty="0"/>
          </a:p>
        </p:txBody>
      </p:sp>
      <p:sp>
        <p:nvSpPr>
          <p:cNvPr id="4" name="Shape 2"/>
          <p:cNvSpPr/>
          <p:nvPr/>
        </p:nvSpPr>
        <p:spPr>
          <a:xfrm>
            <a:off x="1066800" y="1847850"/>
            <a:ext cx="16154400" cy="28575"/>
          </a:xfrm>
          <a:prstGeom prst="rect">
            <a:avLst/>
          </a:prstGeom>
          <a:solidFill>
            <a:srgbClr val="DBF0EC"/>
          </a:solidFill>
          <a:ln/>
        </p:spPr>
        <p:txBody>
          <a:bodyPr/>
          <a:lstStyle/>
          <a:p>
            <a:endParaRPr lang="en-NZ"/>
          </a:p>
        </p:txBody>
      </p:sp>
      <p:sp>
        <p:nvSpPr>
          <p:cNvPr id="5" name="Shape 3"/>
          <p:cNvSpPr/>
          <p:nvPr/>
        </p:nvSpPr>
        <p:spPr>
          <a:xfrm>
            <a:off x="1066800" y="2181225"/>
            <a:ext cx="7848600" cy="3171825"/>
          </a:xfrm>
          <a:prstGeom prst="roundRect">
            <a:avLst>
              <a:gd name="adj" fmla="val 3604"/>
            </a:avLst>
          </a:prstGeom>
          <a:ln w="9525">
            <a:solidFill>
              <a:srgbClr val="DCE3E8"/>
            </a:solidFill>
            <a:prstDash val="solid"/>
          </a:ln>
        </p:spPr>
        <p:txBody>
          <a:bodyPr/>
          <a:lstStyle/>
          <a:p>
            <a:endParaRPr lang="en-NZ"/>
          </a:p>
        </p:txBody>
      </p:sp>
      <p:sp>
        <p:nvSpPr>
          <p:cNvPr id="6" name="Shape 4"/>
          <p:cNvSpPr/>
          <p:nvPr/>
        </p:nvSpPr>
        <p:spPr>
          <a:xfrm>
            <a:off x="1076325" y="2190750"/>
            <a:ext cx="7848600" cy="781050"/>
          </a:xfrm>
          <a:prstGeom prst="rect">
            <a:avLst/>
          </a:prstGeom>
          <a:solidFill>
            <a:srgbClr val="0A357C"/>
          </a:solidFill>
          <a:ln/>
        </p:spPr>
        <p:txBody>
          <a:bodyPr/>
          <a:lstStyle/>
          <a:p>
            <a:endParaRPr lang="en-NZ"/>
          </a:p>
        </p:txBody>
      </p:sp>
      <p:sp>
        <p:nvSpPr>
          <p:cNvPr id="7" name="Text 5"/>
          <p:cNvSpPr/>
          <p:nvPr/>
        </p:nvSpPr>
        <p:spPr>
          <a:xfrm>
            <a:off x="1285875" y="2295525"/>
            <a:ext cx="3622929" cy="609600"/>
          </a:xfrm>
          <a:prstGeom prst="rect">
            <a:avLst/>
          </a:prstGeom>
          <a:noFill/>
          <a:ln/>
        </p:spPr>
        <p:txBody>
          <a:bodyPr wrap="square" lIns="25400" tIns="25400" rIns="25400" bIns="25400" rtlCol="0" anchor="t">
            <a:normAutofit/>
          </a:bodyPr>
          <a:lstStyle/>
          <a:p>
            <a:pPr marL="0" indent="0" algn="l">
              <a:buNone/>
            </a:pPr>
            <a:r>
              <a:rPr lang="en-US" sz="1650" b="1" dirty="0">
                <a:solidFill>
                  <a:srgbClr val="FFFFFF"/>
                </a:solidFill>
                <a:latin typeface="Open Sans" pitchFamily="34" charset="0"/>
                <a:ea typeface="Open Sans" pitchFamily="34" charset="-122"/>
                <a:cs typeface="Open Sans" pitchFamily="34" charset="-120"/>
              </a:rPr>
              <a:t>Contracted services for port operations</a:t>
            </a:r>
            <a:endParaRPr lang="en-US" sz="1650" dirty="0"/>
          </a:p>
        </p:txBody>
      </p:sp>
      <p:sp>
        <p:nvSpPr>
          <p:cNvPr id="8" name="Text 6"/>
          <p:cNvSpPr/>
          <p:nvPr/>
        </p:nvSpPr>
        <p:spPr>
          <a:xfrm>
            <a:off x="5057775" y="2295525"/>
            <a:ext cx="1047750" cy="609600"/>
          </a:xfrm>
          <a:prstGeom prst="rect">
            <a:avLst/>
          </a:prstGeom>
          <a:noFill/>
          <a:ln/>
        </p:spPr>
        <p:txBody>
          <a:bodyPr wrap="square" lIns="25400" tIns="25400" rIns="25400" bIns="25400" rtlCol="0" anchor="t">
            <a:normAutofit/>
          </a:bodyPr>
          <a:lstStyle/>
          <a:p>
            <a:pPr marL="0" indent="0" algn="r">
              <a:buNone/>
            </a:pPr>
            <a:r>
              <a:rPr lang="en-US" sz="1650" b="1" dirty="0">
                <a:solidFill>
                  <a:srgbClr val="FFFFFF"/>
                </a:solidFill>
                <a:latin typeface="Open Sans" pitchFamily="34" charset="0"/>
                <a:ea typeface="Open Sans" pitchFamily="34" charset="-122"/>
                <a:cs typeface="Open Sans" pitchFamily="34" charset="-120"/>
              </a:rPr>
              <a:t>2026 $000</a:t>
            </a:r>
            <a:endParaRPr lang="en-US" sz="1650" dirty="0"/>
          </a:p>
        </p:txBody>
      </p:sp>
      <p:sp>
        <p:nvSpPr>
          <p:cNvPr id="9" name="Text 7"/>
          <p:cNvSpPr/>
          <p:nvPr/>
        </p:nvSpPr>
        <p:spPr>
          <a:xfrm>
            <a:off x="6296025" y="2295525"/>
            <a:ext cx="1047750" cy="609600"/>
          </a:xfrm>
          <a:prstGeom prst="rect">
            <a:avLst/>
          </a:prstGeom>
          <a:noFill/>
          <a:ln/>
        </p:spPr>
        <p:txBody>
          <a:bodyPr wrap="square" lIns="25400" tIns="25400" rIns="25400" bIns="25400" rtlCol="0" anchor="t">
            <a:normAutofit/>
          </a:bodyPr>
          <a:lstStyle/>
          <a:p>
            <a:pPr marL="0" indent="0" algn="r">
              <a:buNone/>
            </a:pPr>
            <a:r>
              <a:rPr lang="en-US" sz="1650" b="1" dirty="0">
                <a:solidFill>
                  <a:srgbClr val="FFFFFF"/>
                </a:solidFill>
                <a:latin typeface="Open Sans" pitchFamily="34" charset="0"/>
                <a:ea typeface="Open Sans" pitchFamily="34" charset="-122"/>
                <a:cs typeface="Open Sans" pitchFamily="34" charset="-120"/>
              </a:rPr>
              <a:t>2025 $000</a:t>
            </a:r>
            <a:endParaRPr lang="en-US" sz="1650" dirty="0"/>
          </a:p>
        </p:txBody>
      </p:sp>
      <p:sp>
        <p:nvSpPr>
          <p:cNvPr id="10" name="Text 8"/>
          <p:cNvSpPr/>
          <p:nvPr/>
        </p:nvSpPr>
        <p:spPr>
          <a:xfrm>
            <a:off x="7534275" y="2295525"/>
            <a:ext cx="1274874" cy="581025"/>
          </a:xfrm>
          <a:prstGeom prst="rect">
            <a:avLst/>
          </a:prstGeom>
          <a:noFill/>
          <a:ln/>
        </p:spPr>
        <p:txBody>
          <a:bodyPr wrap="square" lIns="25400" tIns="25400" rIns="25400" bIns="25400" rtlCol="0" anchor="t">
            <a:normAutofit/>
          </a:bodyPr>
          <a:lstStyle/>
          <a:p>
            <a:pPr marL="0" indent="0" algn="r">
              <a:buNone/>
            </a:pPr>
            <a:r>
              <a:rPr lang="en-US" sz="1650" b="1" dirty="0">
                <a:solidFill>
                  <a:srgbClr val="FFFFFF"/>
                </a:solidFill>
                <a:latin typeface="Open Sans" pitchFamily="34" charset="0"/>
                <a:ea typeface="Open Sans" pitchFamily="34" charset="-122"/>
                <a:cs typeface="Open Sans" pitchFamily="34" charset="-120"/>
              </a:rPr>
              <a:t>Movement</a:t>
            </a:r>
          </a:p>
          <a:p>
            <a:pPr marL="0" indent="0" algn="r">
              <a:buNone/>
            </a:pPr>
            <a:r>
              <a:rPr lang="en-US" sz="1650" b="1" dirty="0">
                <a:solidFill>
                  <a:srgbClr val="FFFFFF"/>
                </a:solidFill>
                <a:latin typeface="Open Sans" pitchFamily="34" charset="0"/>
                <a:ea typeface="Open Sans" pitchFamily="34" charset="-122"/>
                <a:cs typeface="Open Sans" pitchFamily="34" charset="-120"/>
              </a:rPr>
              <a:t>$000</a:t>
            </a:r>
            <a:endParaRPr lang="en-US" sz="1650" dirty="0"/>
          </a:p>
        </p:txBody>
      </p:sp>
      <p:sp>
        <p:nvSpPr>
          <p:cNvPr id="11" name="Shape 9"/>
          <p:cNvSpPr/>
          <p:nvPr/>
        </p:nvSpPr>
        <p:spPr>
          <a:xfrm>
            <a:off x="1076325" y="3429000"/>
            <a:ext cx="7829550" cy="9525"/>
          </a:xfrm>
          <a:prstGeom prst="rect">
            <a:avLst/>
          </a:prstGeom>
          <a:solidFill>
            <a:srgbClr val="EAF0F2"/>
          </a:solidFill>
          <a:ln/>
        </p:spPr>
        <p:txBody>
          <a:bodyPr/>
          <a:lstStyle/>
          <a:p>
            <a:endParaRPr lang="en-NZ"/>
          </a:p>
        </p:txBody>
      </p:sp>
      <p:sp>
        <p:nvSpPr>
          <p:cNvPr id="12" name="Text 10"/>
          <p:cNvSpPr/>
          <p:nvPr/>
        </p:nvSpPr>
        <p:spPr>
          <a:xfrm>
            <a:off x="1285875" y="3057525"/>
            <a:ext cx="3622929" cy="323850"/>
          </a:xfrm>
          <a:prstGeom prst="rect">
            <a:avLst/>
          </a:prstGeom>
          <a:noFill/>
          <a:ln/>
        </p:spPr>
        <p:txBody>
          <a:bodyPr wrap="square" lIns="25400" tIns="25400" rIns="25400" bIns="25400" rtlCol="0" anchor="t">
            <a:normAutofit/>
          </a:bodyPr>
          <a:lstStyle/>
          <a:p>
            <a:pPr marL="0" indent="0" algn="l">
              <a:buNone/>
            </a:pPr>
            <a:r>
              <a:rPr lang="en-US" sz="1650" dirty="0">
                <a:solidFill>
                  <a:srgbClr val="2C3A57"/>
                </a:solidFill>
                <a:latin typeface="Open Sans" pitchFamily="34" charset="0"/>
                <a:ea typeface="Open Sans" pitchFamily="34" charset="-122"/>
                <a:cs typeface="Open Sans" pitchFamily="34" charset="-120"/>
              </a:rPr>
              <a:t>Container Terminal Labour</a:t>
            </a:r>
            <a:endParaRPr lang="en-US" sz="1650" dirty="0"/>
          </a:p>
        </p:txBody>
      </p:sp>
      <p:sp>
        <p:nvSpPr>
          <p:cNvPr id="13" name="Text 11"/>
          <p:cNvSpPr/>
          <p:nvPr/>
        </p:nvSpPr>
        <p:spPr>
          <a:xfrm>
            <a:off x="5057775" y="3057525"/>
            <a:ext cx="10477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44,763</a:t>
            </a:r>
            <a:endParaRPr lang="en-US" sz="1650" dirty="0"/>
          </a:p>
        </p:txBody>
      </p:sp>
      <p:sp>
        <p:nvSpPr>
          <p:cNvPr id="14" name="Text 12"/>
          <p:cNvSpPr/>
          <p:nvPr/>
        </p:nvSpPr>
        <p:spPr>
          <a:xfrm>
            <a:off x="6296025" y="3057525"/>
            <a:ext cx="10477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43,348</a:t>
            </a:r>
            <a:endParaRPr lang="en-US" sz="1650" dirty="0"/>
          </a:p>
        </p:txBody>
      </p:sp>
      <p:sp>
        <p:nvSpPr>
          <p:cNvPr id="15" name="Text 13"/>
          <p:cNvSpPr/>
          <p:nvPr/>
        </p:nvSpPr>
        <p:spPr>
          <a:xfrm>
            <a:off x="7534275" y="3057525"/>
            <a:ext cx="11620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1,415</a:t>
            </a:r>
            <a:endParaRPr lang="en-US" sz="1650" dirty="0"/>
          </a:p>
        </p:txBody>
      </p:sp>
      <p:sp>
        <p:nvSpPr>
          <p:cNvPr id="16" name="Shape 14"/>
          <p:cNvSpPr/>
          <p:nvPr/>
        </p:nvSpPr>
        <p:spPr>
          <a:xfrm>
            <a:off x="1076325" y="3438525"/>
            <a:ext cx="7829550" cy="466725"/>
          </a:xfrm>
          <a:prstGeom prst="rect">
            <a:avLst/>
          </a:prstGeom>
          <a:solidFill>
            <a:srgbClr val="F4FAF9"/>
          </a:solidFill>
          <a:ln/>
        </p:spPr>
        <p:txBody>
          <a:bodyPr/>
          <a:lstStyle/>
          <a:p>
            <a:endParaRPr lang="en-NZ"/>
          </a:p>
        </p:txBody>
      </p:sp>
      <p:sp>
        <p:nvSpPr>
          <p:cNvPr id="17" name="Shape 15"/>
          <p:cNvSpPr/>
          <p:nvPr/>
        </p:nvSpPr>
        <p:spPr>
          <a:xfrm>
            <a:off x="1076325" y="3895725"/>
            <a:ext cx="7829550" cy="9525"/>
          </a:xfrm>
          <a:prstGeom prst="rect">
            <a:avLst/>
          </a:prstGeom>
          <a:solidFill>
            <a:srgbClr val="EAF0F2"/>
          </a:solidFill>
          <a:ln/>
        </p:spPr>
        <p:txBody>
          <a:bodyPr/>
          <a:lstStyle/>
          <a:p>
            <a:endParaRPr lang="en-NZ"/>
          </a:p>
        </p:txBody>
      </p:sp>
      <p:sp>
        <p:nvSpPr>
          <p:cNvPr id="18" name="Text 16"/>
          <p:cNvSpPr/>
          <p:nvPr/>
        </p:nvSpPr>
        <p:spPr>
          <a:xfrm>
            <a:off x="1285875" y="3524250"/>
            <a:ext cx="3622929" cy="323850"/>
          </a:xfrm>
          <a:prstGeom prst="rect">
            <a:avLst/>
          </a:prstGeom>
          <a:noFill/>
          <a:ln/>
        </p:spPr>
        <p:txBody>
          <a:bodyPr wrap="square" lIns="25400" tIns="25400" rIns="25400" bIns="25400" rtlCol="0" anchor="t">
            <a:normAutofit/>
          </a:bodyPr>
          <a:lstStyle/>
          <a:p>
            <a:pPr marL="0" indent="0" algn="l">
              <a:buNone/>
            </a:pPr>
            <a:r>
              <a:rPr lang="en-US" sz="1650" dirty="0">
                <a:solidFill>
                  <a:srgbClr val="2C3A57"/>
                </a:solidFill>
                <a:latin typeface="Open Sans" pitchFamily="34" charset="0"/>
                <a:ea typeface="Open Sans" pitchFamily="34" charset="-122"/>
                <a:cs typeface="Open Sans" pitchFamily="34" charset="-120"/>
              </a:rPr>
              <a:t>Rail costs</a:t>
            </a:r>
            <a:endParaRPr lang="en-US" sz="1650" dirty="0"/>
          </a:p>
        </p:txBody>
      </p:sp>
      <p:sp>
        <p:nvSpPr>
          <p:cNvPr id="19" name="Text 17"/>
          <p:cNvSpPr/>
          <p:nvPr/>
        </p:nvSpPr>
        <p:spPr>
          <a:xfrm>
            <a:off x="5057775" y="3524250"/>
            <a:ext cx="10477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 22,291</a:t>
            </a:r>
            <a:endParaRPr lang="en-US" sz="1650" dirty="0"/>
          </a:p>
        </p:txBody>
      </p:sp>
      <p:sp>
        <p:nvSpPr>
          <p:cNvPr id="20" name="Text 18"/>
          <p:cNvSpPr/>
          <p:nvPr/>
        </p:nvSpPr>
        <p:spPr>
          <a:xfrm>
            <a:off x="6296025" y="3524250"/>
            <a:ext cx="10477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48,979</a:t>
            </a:r>
            <a:endParaRPr lang="en-US" sz="1650" dirty="0"/>
          </a:p>
        </p:txBody>
      </p:sp>
      <p:sp>
        <p:nvSpPr>
          <p:cNvPr id="21" name="Text 19"/>
          <p:cNvSpPr/>
          <p:nvPr/>
        </p:nvSpPr>
        <p:spPr>
          <a:xfrm>
            <a:off x="7534275" y="3524250"/>
            <a:ext cx="11620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(26,688)</a:t>
            </a:r>
            <a:endParaRPr lang="en-US" sz="1650" dirty="0"/>
          </a:p>
        </p:txBody>
      </p:sp>
      <p:sp>
        <p:nvSpPr>
          <p:cNvPr id="22" name="Shape 20"/>
          <p:cNvSpPr/>
          <p:nvPr/>
        </p:nvSpPr>
        <p:spPr>
          <a:xfrm>
            <a:off x="1076325" y="4362450"/>
            <a:ext cx="7829550" cy="9525"/>
          </a:xfrm>
          <a:prstGeom prst="rect">
            <a:avLst/>
          </a:prstGeom>
          <a:solidFill>
            <a:srgbClr val="EAF0F2"/>
          </a:solidFill>
          <a:ln/>
        </p:spPr>
        <p:txBody>
          <a:bodyPr/>
          <a:lstStyle/>
          <a:p>
            <a:endParaRPr lang="en-NZ"/>
          </a:p>
        </p:txBody>
      </p:sp>
      <p:sp>
        <p:nvSpPr>
          <p:cNvPr id="23" name="Text 21"/>
          <p:cNvSpPr/>
          <p:nvPr/>
        </p:nvSpPr>
        <p:spPr>
          <a:xfrm>
            <a:off x="1285875" y="3990975"/>
            <a:ext cx="3622929" cy="323850"/>
          </a:xfrm>
          <a:prstGeom prst="rect">
            <a:avLst/>
          </a:prstGeom>
          <a:noFill/>
          <a:ln/>
        </p:spPr>
        <p:txBody>
          <a:bodyPr wrap="square" lIns="25400" tIns="25400" rIns="25400" bIns="25400" rtlCol="0" anchor="t">
            <a:normAutofit/>
          </a:bodyPr>
          <a:lstStyle/>
          <a:p>
            <a:pPr marL="0" indent="0" algn="l">
              <a:buNone/>
            </a:pPr>
            <a:r>
              <a:rPr lang="en-US" sz="1650" dirty="0">
                <a:solidFill>
                  <a:srgbClr val="2C3A57"/>
                </a:solidFill>
                <a:latin typeface="Open Sans" pitchFamily="34" charset="0"/>
                <a:ea typeface="Open Sans" pitchFamily="34" charset="-122"/>
                <a:cs typeface="Open Sans" pitchFamily="34" charset="-120"/>
              </a:rPr>
              <a:t>Reefer Monitoring</a:t>
            </a:r>
            <a:endParaRPr lang="en-US" sz="1650" dirty="0"/>
          </a:p>
        </p:txBody>
      </p:sp>
      <p:sp>
        <p:nvSpPr>
          <p:cNvPr id="24" name="Text 22"/>
          <p:cNvSpPr/>
          <p:nvPr/>
        </p:nvSpPr>
        <p:spPr>
          <a:xfrm>
            <a:off x="5057775" y="3990975"/>
            <a:ext cx="10477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 24</a:t>
            </a:r>
            <a:endParaRPr lang="en-US" sz="1650" dirty="0"/>
          </a:p>
        </p:txBody>
      </p:sp>
      <p:sp>
        <p:nvSpPr>
          <p:cNvPr id="25" name="Text 23"/>
          <p:cNvSpPr/>
          <p:nvPr/>
        </p:nvSpPr>
        <p:spPr>
          <a:xfrm>
            <a:off x="6296025" y="3990975"/>
            <a:ext cx="10477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1,056</a:t>
            </a:r>
            <a:endParaRPr lang="en-US" sz="1650" dirty="0"/>
          </a:p>
        </p:txBody>
      </p:sp>
      <p:sp>
        <p:nvSpPr>
          <p:cNvPr id="26" name="Text 24"/>
          <p:cNvSpPr/>
          <p:nvPr/>
        </p:nvSpPr>
        <p:spPr>
          <a:xfrm>
            <a:off x="7534275" y="3990975"/>
            <a:ext cx="11620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(1,032)</a:t>
            </a:r>
            <a:endParaRPr lang="en-US" sz="1650" dirty="0"/>
          </a:p>
        </p:txBody>
      </p:sp>
      <p:sp>
        <p:nvSpPr>
          <p:cNvPr id="27" name="Shape 25"/>
          <p:cNvSpPr/>
          <p:nvPr/>
        </p:nvSpPr>
        <p:spPr>
          <a:xfrm>
            <a:off x="1076325" y="4371975"/>
            <a:ext cx="7829550" cy="466725"/>
          </a:xfrm>
          <a:prstGeom prst="rect">
            <a:avLst/>
          </a:prstGeom>
          <a:solidFill>
            <a:srgbClr val="F4FAF9"/>
          </a:solidFill>
          <a:ln/>
        </p:spPr>
        <p:txBody>
          <a:bodyPr/>
          <a:lstStyle/>
          <a:p>
            <a:endParaRPr lang="en-NZ"/>
          </a:p>
        </p:txBody>
      </p:sp>
      <p:sp>
        <p:nvSpPr>
          <p:cNvPr id="28" name="Shape 26"/>
          <p:cNvSpPr/>
          <p:nvPr/>
        </p:nvSpPr>
        <p:spPr>
          <a:xfrm>
            <a:off x="1076325" y="4829175"/>
            <a:ext cx="7829550" cy="9525"/>
          </a:xfrm>
          <a:prstGeom prst="rect">
            <a:avLst/>
          </a:prstGeom>
          <a:solidFill>
            <a:srgbClr val="EAF0F2"/>
          </a:solidFill>
          <a:ln/>
        </p:spPr>
        <p:txBody>
          <a:bodyPr/>
          <a:lstStyle/>
          <a:p>
            <a:endParaRPr lang="en-NZ"/>
          </a:p>
        </p:txBody>
      </p:sp>
      <p:sp>
        <p:nvSpPr>
          <p:cNvPr id="29" name="Text 27"/>
          <p:cNvSpPr/>
          <p:nvPr/>
        </p:nvSpPr>
        <p:spPr>
          <a:xfrm>
            <a:off x="1285875" y="4457700"/>
            <a:ext cx="3622929" cy="323850"/>
          </a:xfrm>
          <a:prstGeom prst="rect">
            <a:avLst/>
          </a:prstGeom>
          <a:noFill/>
          <a:ln/>
        </p:spPr>
        <p:txBody>
          <a:bodyPr wrap="square" lIns="25400" tIns="25400" rIns="25400" bIns="25400" rtlCol="0" anchor="t">
            <a:normAutofit/>
          </a:bodyPr>
          <a:lstStyle/>
          <a:p>
            <a:pPr marL="0" indent="0" algn="l">
              <a:buNone/>
            </a:pPr>
            <a:r>
              <a:rPr lang="en-US" sz="1650" dirty="0">
                <a:solidFill>
                  <a:srgbClr val="2C3A57"/>
                </a:solidFill>
                <a:latin typeface="Open Sans" pitchFamily="34" charset="0"/>
                <a:ea typeface="Open Sans" pitchFamily="34" charset="-122"/>
                <a:cs typeface="Open Sans" pitchFamily="34" charset="-120"/>
              </a:rPr>
              <a:t>Other</a:t>
            </a:r>
            <a:endParaRPr lang="en-US" sz="1650" dirty="0"/>
          </a:p>
        </p:txBody>
      </p:sp>
      <p:sp>
        <p:nvSpPr>
          <p:cNvPr id="30" name="Text 28"/>
          <p:cNvSpPr/>
          <p:nvPr/>
        </p:nvSpPr>
        <p:spPr>
          <a:xfrm>
            <a:off x="5057775" y="4457700"/>
            <a:ext cx="10477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4</a:t>
            </a:r>
            <a:endParaRPr lang="en-US" sz="1650" dirty="0"/>
          </a:p>
        </p:txBody>
      </p:sp>
      <p:sp>
        <p:nvSpPr>
          <p:cNvPr id="31" name="Text 29"/>
          <p:cNvSpPr/>
          <p:nvPr/>
        </p:nvSpPr>
        <p:spPr>
          <a:xfrm>
            <a:off x="6296025" y="4457700"/>
            <a:ext cx="10477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269</a:t>
            </a:r>
            <a:endParaRPr lang="en-US" sz="1650" dirty="0"/>
          </a:p>
        </p:txBody>
      </p:sp>
      <p:sp>
        <p:nvSpPr>
          <p:cNvPr id="32" name="Text 30"/>
          <p:cNvSpPr/>
          <p:nvPr/>
        </p:nvSpPr>
        <p:spPr>
          <a:xfrm>
            <a:off x="7534275" y="4457700"/>
            <a:ext cx="11620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(265)</a:t>
            </a:r>
            <a:endParaRPr lang="en-US" sz="1650" dirty="0"/>
          </a:p>
        </p:txBody>
      </p:sp>
      <p:sp>
        <p:nvSpPr>
          <p:cNvPr id="33" name="Shape 31"/>
          <p:cNvSpPr/>
          <p:nvPr/>
        </p:nvSpPr>
        <p:spPr>
          <a:xfrm>
            <a:off x="1076325" y="4838700"/>
            <a:ext cx="7829550" cy="504825"/>
          </a:xfrm>
          <a:prstGeom prst="rect">
            <a:avLst/>
          </a:prstGeom>
          <a:solidFill>
            <a:srgbClr val="DBF0EC"/>
          </a:solidFill>
          <a:ln/>
        </p:spPr>
        <p:txBody>
          <a:bodyPr/>
          <a:lstStyle/>
          <a:p>
            <a:endParaRPr lang="en-NZ"/>
          </a:p>
        </p:txBody>
      </p:sp>
      <p:sp>
        <p:nvSpPr>
          <p:cNvPr id="34" name="Text 32"/>
          <p:cNvSpPr/>
          <p:nvPr/>
        </p:nvSpPr>
        <p:spPr>
          <a:xfrm>
            <a:off x="1285875" y="4933950"/>
            <a:ext cx="3622929" cy="352425"/>
          </a:xfrm>
          <a:prstGeom prst="rect">
            <a:avLst/>
          </a:prstGeom>
          <a:noFill/>
          <a:ln/>
        </p:spPr>
        <p:txBody>
          <a:bodyPr wrap="square" lIns="25400" tIns="25400" rIns="25400" bIns="25400" rtlCol="0" anchor="t">
            <a:normAutofit/>
          </a:bodyPr>
          <a:lstStyle/>
          <a:p>
            <a:pPr marL="0" indent="0" algn="l">
              <a:buNone/>
            </a:pPr>
            <a:r>
              <a:rPr lang="en-US" sz="1650" b="1" dirty="0">
                <a:solidFill>
                  <a:srgbClr val="0A357C"/>
                </a:solidFill>
                <a:latin typeface="Open Sans" pitchFamily="34" charset="0"/>
                <a:ea typeface="Open Sans" pitchFamily="34" charset="-122"/>
                <a:cs typeface="Open Sans" pitchFamily="34" charset="-120"/>
              </a:rPr>
              <a:t>Total</a:t>
            </a:r>
            <a:endParaRPr lang="en-US" sz="1650" dirty="0"/>
          </a:p>
        </p:txBody>
      </p:sp>
      <p:sp>
        <p:nvSpPr>
          <p:cNvPr id="35" name="Text 33"/>
          <p:cNvSpPr/>
          <p:nvPr/>
        </p:nvSpPr>
        <p:spPr>
          <a:xfrm>
            <a:off x="5057775" y="4933950"/>
            <a:ext cx="1047750" cy="352425"/>
          </a:xfrm>
          <a:prstGeom prst="rect">
            <a:avLst/>
          </a:prstGeom>
          <a:noFill/>
          <a:ln/>
        </p:spPr>
        <p:txBody>
          <a:bodyPr wrap="square" lIns="25400" tIns="25400" rIns="25400" bIns="25400" rtlCol="0" anchor="t">
            <a:normAutofit/>
          </a:bodyPr>
          <a:lstStyle/>
          <a:p>
            <a:pPr marL="0" indent="0" algn="r">
              <a:buNone/>
            </a:pPr>
            <a:r>
              <a:rPr lang="en-US" sz="1650" b="1" dirty="0">
                <a:solidFill>
                  <a:srgbClr val="0A357C"/>
                </a:solidFill>
                <a:latin typeface="Open Sans" pitchFamily="34" charset="0"/>
                <a:ea typeface="Open Sans" pitchFamily="34" charset="-122"/>
                <a:cs typeface="Open Sans" pitchFamily="34" charset="-120"/>
              </a:rPr>
              <a:t>67,082</a:t>
            </a:r>
            <a:endParaRPr lang="en-US" sz="1650" dirty="0"/>
          </a:p>
        </p:txBody>
      </p:sp>
      <p:sp>
        <p:nvSpPr>
          <p:cNvPr id="36" name="Text 34"/>
          <p:cNvSpPr/>
          <p:nvPr/>
        </p:nvSpPr>
        <p:spPr>
          <a:xfrm>
            <a:off x="6296025" y="4933950"/>
            <a:ext cx="1047750" cy="352425"/>
          </a:xfrm>
          <a:prstGeom prst="rect">
            <a:avLst/>
          </a:prstGeom>
          <a:noFill/>
          <a:ln/>
        </p:spPr>
        <p:txBody>
          <a:bodyPr wrap="square" lIns="25400" tIns="25400" rIns="25400" bIns="25400" rtlCol="0" anchor="t">
            <a:normAutofit/>
          </a:bodyPr>
          <a:lstStyle/>
          <a:p>
            <a:pPr marL="0" indent="0" algn="r">
              <a:buNone/>
            </a:pPr>
            <a:r>
              <a:rPr lang="en-US" sz="1650" b="1" dirty="0">
                <a:solidFill>
                  <a:srgbClr val="0A357C"/>
                </a:solidFill>
                <a:latin typeface="Open Sans" pitchFamily="34" charset="0"/>
                <a:ea typeface="Open Sans" pitchFamily="34" charset="-122"/>
                <a:cs typeface="Open Sans" pitchFamily="34" charset="-120"/>
              </a:rPr>
              <a:t>93,652</a:t>
            </a:r>
            <a:endParaRPr lang="en-US" sz="1650" dirty="0"/>
          </a:p>
        </p:txBody>
      </p:sp>
      <p:sp>
        <p:nvSpPr>
          <p:cNvPr id="37" name="Text 35"/>
          <p:cNvSpPr/>
          <p:nvPr/>
        </p:nvSpPr>
        <p:spPr>
          <a:xfrm>
            <a:off x="7534275" y="4933950"/>
            <a:ext cx="1162050" cy="323850"/>
          </a:xfrm>
          <a:prstGeom prst="rect">
            <a:avLst/>
          </a:prstGeom>
          <a:noFill/>
          <a:ln/>
        </p:spPr>
        <p:txBody>
          <a:bodyPr wrap="square" lIns="25400" tIns="25400" rIns="25400" bIns="25400" rtlCol="0" anchor="t">
            <a:normAutofit/>
          </a:bodyPr>
          <a:lstStyle/>
          <a:p>
            <a:pPr marL="0" indent="0" algn="r">
              <a:buNone/>
            </a:pPr>
            <a:r>
              <a:rPr lang="en-US" sz="1650" b="1" dirty="0">
                <a:solidFill>
                  <a:srgbClr val="0A357C"/>
                </a:solidFill>
                <a:latin typeface="Open Sans" pitchFamily="34" charset="0"/>
                <a:ea typeface="Open Sans" pitchFamily="34" charset="-122"/>
                <a:cs typeface="Open Sans" pitchFamily="34" charset="-120"/>
              </a:rPr>
              <a:t>(26,570)</a:t>
            </a:r>
            <a:endParaRPr lang="en-US" sz="1650" dirty="0"/>
          </a:p>
        </p:txBody>
      </p:sp>
      <p:sp>
        <p:nvSpPr>
          <p:cNvPr id="38" name="Shape 36"/>
          <p:cNvSpPr/>
          <p:nvPr/>
        </p:nvSpPr>
        <p:spPr>
          <a:xfrm>
            <a:off x="1066800" y="5657850"/>
            <a:ext cx="7848600" cy="3638550"/>
          </a:xfrm>
          <a:prstGeom prst="roundRect">
            <a:avLst>
              <a:gd name="adj" fmla="val 3141"/>
            </a:avLst>
          </a:prstGeom>
          <a:ln w="9525">
            <a:solidFill>
              <a:srgbClr val="DCE3E8"/>
            </a:solidFill>
            <a:prstDash val="solid"/>
          </a:ln>
        </p:spPr>
        <p:txBody>
          <a:bodyPr/>
          <a:lstStyle/>
          <a:p>
            <a:endParaRPr lang="en-NZ"/>
          </a:p>
        </p:txBody>
      </p:sp>
      <p:sp>
        <p:nvSpPr>
          <p:cNvPr id="39" name="Shape 37"/>
          <p:cNvSpPr/>
          <p:nvPr/>
        </p:nvSpPr>
        <p:spPr>
          <a:xfrm>
            <a:off x="1076325" y="5667375"/>
            <a:ext cx="7829550" cy="781050"/>
          </a:xfrm>
          <a:prstGeom prst="rect">
            <a:avLst/>
          </a:prstGeom>
          <a:solidFill>
            <a:srgbClr val="0A357C"/>
          </a:solidFill>
          <a:ln/>
        </p:spPr>
        <p:txBody>
          <a:bodyPr/>
          <a:lstStyle/>
          <a:p>
            <a:endParaRPr lang="en-NZ"/>
          </a:p>
        </p:txBody>
      </p:sp>
      <p:sp>
        <p:nvSpPr>
          <p:cNvPr id="40" name="Text 38"/>
          <p:cNvSpPr/>
          <p:nvPr/>
        </p:nvSpPr>
        <p:spPr>
          <a:xfrm>
            <a:off x="1285875" y="5772150"/>
            <a:ext cx="3622929" cy="609600"/>
          </a:xfrm>
          <a:prstGeom prst="rect">
            <a:avLst/>
          </a:prstGeom>
          <a:noFill/>
          <a:ln/>
        </p:spPr>
        <p:txBody>
          <a:bodyPr wrap="square" lIns="25400" tIns="25400" rIns="25400" bIns="25400" rtlCol="0" anchor="t">
            <a:normAutofit/>
          </a:bodyPr>
          <a:lstStyle/>
          <a:p>
            <a:pPr marL="0" indent="0" algn="l">
              <a:buNone/>
            </a:pPr>
            <a:r>
              <a:rPr lang="en-US" sz="1650" b="1" dirty="0">
                <a:solidFill>
                  <a:srgbClr val="FFFFFF"/>
                </a:solidFill>
                <a:latin typeface="Open Sans" pitchFamily="34" charset="0"/>
                <a:ea typeface="Open Sans" pitchFamily="34" charset="-122"/>
                <a:cs typeface="Open Sans" pitchFamily="34" charset="-120"/>
              </a:rPr>
              <a:t>Maintenance of property, plant and equipment</a:t>
            </a:r>
            <a:endParaRPr lang="en-US" sz="1650" dirty="0"/>
          </a:p>
        </p:txBody>
      </p:sp>
      <p:sp>
        <p:nvSpPr>
          <p:cNvPr id="41" name="Shape 39"/>
          <p:cNvSpPr/>
          <p:nvPr/>
        </p:nvSpPr>
        <p:spPr>
          <a:xfrm>
            <a:off x="1076325" y="6905625"/>
            <a:ext cx="7829550" cy="9525"/>
          </a:xfrm>
          <a:prstGeom prst="rect">
            <a:avLst/>
          </a:prstGeom>
          <a:solidFill>
            <a:srgbClr val="EAF0F2"/>
          </a:solidFill>
          <a:ln/>
        </p:spPr>
        <p:txBody>
          <a:bodyPr/>
          <a:lstStyle/>
          <a:p>
            <a:endParaRPr lang="en-NZ"/>
          </a:p>
        </p:txBody>
      </p:sp>
      <p:sp>
        <p:nvSpPr>
          <p:cNvPr id="42" name="Text 40"/>
          <p:cNvSpPr/>
          <p:nvPr/>
        </p:nvSpPr>
        <p:spPr>
          <a:xfrm>
            <a:off x="1285875" y="6534150"/>
            <a:ext cx="3622929" cy="323850"/>
          </a:xfrm>
          <a:prstGeom prst="rect">
            <a:avLst/>
          </a:prstGeom>
          <a:noFill/>
          <a:ln/>
        </p:spPr>
        <p:txBody>
          <a:bodyPr wrap="square" lIns="25400" tIns="25400" rIns="25400" bIns="25400" rtlCol="0" anchor="t">
            <a:normAutofit/>
          </a:bodyPr>
          <a:lstStyle/>
          <a:p>
            <a:pPr marL="0" indent="0" algn="l">
              <a:buNone/>
            </a:pPr>
            <a:r>
              <a:rPr lang="en-US" sz="1650" dirty="0">
                <a:solidFill>
                  <a:srgbClr val="2C3A57"/>
                </a:solidFill>
                <a:latin typeface="Open Sans" pitchFamily="34" charset="0"/>
                <a:ea typeface="Open Sans" pitchFamily="34" charset="-122"/>
                <a:cs typeface="Open Sans" pitchFamily="34" charset="-120"/>
              </a:rPr>
              <a:t>Crane Maintenance</a:t>
            </a:r>
            <a:endParaRPr lang="en-US" sz="1650" dirty="0"/>
          </a:p>
        </p:txBody>
      </p:sp>
      <p:sp>
        <p:nvSpPr>
          <p:cNvPr id="43" name="Text 41"/>
          <p:cNvSpPr/>
          <p:nvPr/>
        </p:nvSpPr>
        <p:spPr>
          <a:xfrm>
            <a:off x="5057775" y="6534150"/>
            <a:ext cx="10477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2,773</a:t>
            </a:r>
            <a:endParaRPr lang="en-US" sz="1650" dirty="0"/>
          </a:p>
        </p:txBody>
      </p:sp>
      <p:sp>
        <p:nvSpPr>
          <p:cNvPr id="44" name="Text 42"/>
          <p:cNvSpPr/>
          <p:nvPr/>
        </p:nvSpPr>
        <p:spPr>
          <a:xfrm>
            <a:off x="6296025" y="6534150"/>
            <a:ext cx="10477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3,788</a:t>
            </a:r>
            <a:endParaRPr lang="en-US" sz="1650" dirty="0"/>
          </a:p>
        </p:txBody>
      </p:sp>
      <p:sp>
        <p:nvSpPr>
          <p:cNvPr id="45" name="Text 43"/>
          <p:cNvSpPr/>
          <p:nvPr/>
        </p:nvSpPr>
        <p:spPr>
          <a:xfrm>
            <a:off x="7534275" y="6534150"/>
            <a:ext cx="11620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(1,015)</a:t>
            </a:r>
            <a:endParaRPr lang="en-US" sz="1650" dirty="0"/>
          </a:p>
        </p:txBody>
      </p:sp>
      <p:sp>
        <p:nvSpPr>
          <p:cNvPr id="46" name="Shape 44"/>
          <p:cNvSpPr/>
          <p:nvPr/>
        </p:nvSpPr>
        <p:spPr>
          <a:xfrm>
            <a:off x="1076325" y="6915150"/>
            <a:ext cx="7829550" cy="466725"/>
          </a:xfrm>
          <a:prstGeom prst="rect">
            <a:avLst/>
          </a:prstGeom>
          <a:solidFill>
            <a:srgbClr val="F4FAF9"/>
          </a:solidFill>
          <a:ln/>
        </p:spPr>
        <p:txBody>
          <a:bodyPr/>
          <a:lstStyle/>
          <a:p>
            <a:endParaRPr lang="en-NZ"/>
          </a:p>
        </p:txBody>
      </p:sp>
      <p:sp>
        <p:nvSpPr>
          <p:cNvPr id="47" name="Shape 45"/>
          <p:cNvSpPr/>
          <p:nvPr/>
        </p:nvSpPr>
        <p:spPr>
          <a:xfrm>
            <a:off x="1076325" y="7372350"/>
            <a:ext cx="7829550" cy="9525"/>
          </a:xfrm>
          <a:prstGeom prst="rect">
            <a:avLst/>
          </a:prstGeom>
          <a:solidFill>
            <a:srgbClr val="EAF0F2"/>
          </a:solidFill>
          <a:ln/>
        </p:spPr>
        <p:txBody>
          <a:bodyPr/>
          <a:lstStyle/>
          <a:p>
            <a:endParaRPr lang="en-NZ"/>
          </a:p>
        </p:txBody>
      </p:sp>
      <p:sp>
        <p:nvSpPr>
          <p:cNvPr id="48" name="Text 46"/>
          <p:cNvSpPr/>
          <p:nvPr/>
        </p:nvSpPr>
        <p:spPr>
          <a:xfrm>
            <a:off x="1285875" y="7000875"/>
            <a:ext cx="3622929" cy="323850"/>
          </a:xfrm>
          <a:prstGeom prst="rect">
            <a:avLst/>
          </a:prstGeom>
          <a:noFill/>
          <a:ln/>
        </p:spPr>
        <p:txBody>
          <a:bodyPr wrap="square" lIns="25400" tIns="25400" rIns="25400" bIns="25400" rtlCol="0" anchor="t">
            <a:normAutofit/>
          </a:bodyPr>
          <a:lstStyle/>
          <a:p>
            <a:pPr marL="0" indent="0" algn="l">
              <a:buNone/>
            </a:pPr>
            <a:r>
              <a:rPr lang="en-US" sz="1650" dirty="0">
                <a:solidFill>
                  <a:srgbClr val="2C3A57"/>
                </a:solidFill>
                <a:latin typeface="Open Sans" pitchFamily="34" charset="0"/>
                <a:ea typeface="Open Sans" pitchFamily="34" charset="-122"/>
                <a:cs typeface="Open Sans" pitchFamily="34" charset="-120"/>
              </a:rPr>
              <a:t>Straddle Maintenance</a:t>
            </a:r>
            <a:endParaRPr lang="en-US" sz="1650" dirty="0"/>
          </a:p>
        </p:txBody>
      </p:sp>
      <p:sp>
        <p:nvSpPr>
          <p:cNvPr id="49" name="Text 47"/>
          <p:cNvSpPr/>
          <p:nvPr/>
        </p:nvSpPr>
        <p:spPr>
          <a:xfrm>
            <a:off x="5057775" y="7000875"/>
            <a:ext cx="10477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5,523</a:t>
            </a:r>
            <a:endParaRPr lang="en-US" sz="1650" dirty="0"/>
          </a:p>
        </p:txBody>
      </p:sp>
      <p:sp>
        <p:nvSpPr>
          <p:cNvPr id="50" name="Text 48"/>
          <p:cNvSpPr/>
          <p:nvPr/>
        </p:nvSpPr>
        <p:spPr>
          <a:xfrm>
            <a:off x="6296025" y="7000875"/>
            <a:ext cx="10477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4,998</a:t>
            </a:r>
            <a:endParaRPr lang="en-US" sz="1650" dirty="0"/>
          </a:p>
        </p:txBody>
      </p:sp>
      <p:sp>
        <p:nvSpPr>
          <p:cNvPr id="51" name="Text 49"/>
          <p:cNvSpPr/>
          <p:nvPr/>
        </p:nvSpPr>
        <p:spPr>
          <a:xfrm>
            <a:off x="7534275" y="7000875"/>
            <a:ext cx="11620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525</a:t>
            </a:r>
            <a:endParaRPr lang="en-US" sz="1650" dirty="0"/>
          </a:p>
        </p:txBody>
      </p:sp>
      <p:sp>
        <p:nvSpPr>
          <p:cNvPr id="52" name="Shape 50"/>
          <p:cNvSpPr/>
          <p:nvPr/>
        </p:nvSpPr>
        <p:spPr>
          <a:xfrm>
            <a:off x="1076325" y="7839075"/>
            <a:ext cx="7829550" cy="9525"/>
          </a:xfrm>
          <a:prstGeom prst="rect">
            <a:avLst/>
          </a:prstGeom>
          <a:solidFill>
            <a:srgbClr val="EAF0F2"/>
          </a:solidFill>
          <a:ln/>
        </p:spPr>
        <p:txBody>
          <a:bodyPr/>
          <a:lstStyle/>
          <a:p>
            <a:endParaRPr lang="en-NZ"/>
          </a:p>
        </p:txBody>
      </p:sp>
      <p:sp>
        <p:nvSpPr>
          <p:cNvPr id="53" name="Text 51"/>
          <p:cNvSpPr/>
          <p:nvPr/>
        </p:nvSpPr>
        <p:spPr>
          <a:xfrm>
            <a:off x="1285875" y="7467600"/>
            <a:ext cx="3622929" cy="323850"/>
          </a:xfrm>
          <a:prstGeom prst="rect">
            <a:avLst/>
          </a:prstGeom>
          <a:noFill/>
          <a:ln/>
        </p:spPr>
        <p:txBody>
          <a:bodyPr wrap="square" lIns="25400" tIns="25400" rIns="25400" bIns="25400" rtlCol="0" anchor="t">
            <a:normAutofit/>
          </a:bodyPr>
          <a:lstStyle/>
          <a:p>
            <a:pPr marL="0" indent="0" algn="l">
              <a:buNone/>
            </a:pPr>
            <a:r>
              <a:rPr lang="en-US" sz="1650" dirty="0">
                <a:solidFill>
                  <a:srgbClr val="2C3A57"/>
                </a:solidFill>
                <a:latin typeface="Open Sans" pitchFamily="34" charset="0"/>
                <a:ea typeface="Open Sans" pitchFamily="34" charset="-122"/>
                <a:cs typeface="Open Sans" pitchFamily="34" charset="-120"/>
              </a:rPr>
              <a:t>Vessel Maintenance</a:t>
            </a:r>
            <a:endParaRPr lang="en-US" sz="1650" dirty="0"/>
          </a:p>
        </p:txBody>
      </p:sp>
      <p:sp>
        <p:nvSpPr>
          <p:cNvPr id="54" name="Text 52"/>
          <p:cNvSpPr/>
          <p:nvPr/>
        </p:nvSpPr>
        <p:spPr>
          <a:xfrm>
            <a:off x="5057775" y="7467600"/>
            <a:ext cx="10477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5,096</a:t>
            </a:r>
            <a:endParaRPr lang="en-US" sz="1650" dirty="0"/>
          </a:p>
        </p:txBody>
      </p:sp>
      <p:sp>
        <p:nvSpPr>
          <p:cNvPr id="55" name="Text 53"/>
          <p:cNvSpPr/>
          <p:nvPr/>
        </p:nvSpPr>
        <p:spPr>
          <a:xfrm>
            <a:off x="6296025" y="7467600"/>
            <a:ext cx="10477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2,704</a:t>
            </a:r>
            <a:endParaRPr lang="en-US" sz="1650" dirty="0"/>
          </a:p>
        </p:txBody>
      </p:sp>
      <p:sp>
        <p:nvSpPr>
          <p:cNvPr id="56" name="Text 54"/>
          <p:cNvSpPr/>
          <p:nvPr/>
        </p:nvSpPr>
        <p:spPr>
          <a:xfrm>
            <a:off x="7534275" y="7467600"/>
            <a:ext cx="11620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2,392</a:t>
            </a:r>
            <a:endParaRPr lang="en-US" sz="1650" dirty="0"/>
          </a:p>
        </p:txBody>
      </p:sp>
      <p:sp>
        <p:nvSpPr>
          <p:cNvPr id="57" name="Shape 55"/>
          <p:cNvSpPr/>
          <p:nvPr/>
        </p:nvSpPr>
        <p:spPr>
          <a:xfrm>
            <a:off x="1076325" y="7848600"/>
            <a:ext cx="7829550" cy="466725"/>
          </a:xfrm>
          <a:prstGeom prst="rect">
            <a:avLst/>
          </a:prstGeom>
          <a:solidFill>
            <a:srgbClr val="F4FAF9"/>
          </a:solidFill>
          <a:ln/>
        </p:spPr>
        <p:txBody>
          <a:bodyPr/>
          <a:lstStyle/>
          <a:p>
            <a:endParaRPr lang="en-NZ"/>
          </a:p>
        </p:txBody>
      </p:sp>
      <p:sp>
        <p:nvSpPr>
          <p:cNvPr id="58" name="Shape 56"/>
          <p:cNvSpPr/>
          <p:nvPr/>
        </p:nvSpPr>
        <p:spPr>
          <a:xfrm>
            <a:off x="1076325" y="8305800"/>
            <a:ext cx="7829550" cy="9525"/>
          </a:xfrm>
          <a:prstGeom prst="rect">
            <a:avLst/>
          </a:prstGeom>
          <a:solidFill>
            <a:srgbClr val="EAF0F2"/>
          </a:solidFill>
          <a:ln/>
        </p:spPr>
        <p:txBody>
          <a:bodyPr/>
          <a:lstStyle/>
          <a:p>
            <a:endParaRPr lang="en-NZ"/>
          </a:p>
        </p:txBody>
      </p:sp>
      <p:sp>
        <p:nvSpPr>
          <p:cNvPr id="59" name="Text 57"/>
          <p:cNvSpPr/>
          <p:nvPr/>
        </p:nvSpPr>
        <p:spPr>
          <a:xfrm>
            <a:off x="1285875" y="7934325"/>
            <a:ext cx="3622929" cy="323850"/>
          </a:xfrm>
          <a:prstGeom prst="rect">
            <a:avLst/>
          </a:prstGeom>
          <a:noFill/>
          <a:ln/>
        </p:spPr>
        <p:txBody>
          <a:bodyPr wrap="square" lIns="25400" tIns="25400" rIns="25400" bIns="25400" rtlCol="0" anchor="t">
            <a:normAutofit/>
          </a:bodyPr>
          <a:lstStyle/>
          <a:p>
            <a:pPr marL="0" indent="0" algn="l">
              <a:buNone/>
            </a:pPr>
            <a:r>
              <a:rPr lang="en-US" sz="1650" dirty="0">
                <a:solidFill>
                  <a:srgbClr val="2C3A57"/>
                </a:solidFill>
                <a:latin typeface="Open Sans" pitchFamily="34" charset="0"/>
                <a:ea typeface="Open Sans" pitchFamily="34" charset="-122"/>
                <a:cs typeface="Open Sans" pitchFamily="34" charset="-120"/>
              </a:rPr>
              <a:t>Property</a:t>
            </a:r>
            <a:endParaRPr lang="en-US" sz="1650" dirty="0"/>
          </a:p>
        </p:txBody>
      </p:sp>
      <p:sp>
        <p:nvSpPr>
          <p:cNvPr id="60" name="Text 58"/>
          <p:cNvSpPr/>
          <p:nvPr/>
        </p:nvSpPr>
        <p:spPr>
          <a:xfrm>
            <a:off x="5057775" y="7934325"/>
            <a:ext cx="10477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7,787</a:t>
            </a:r>
            <a:endParaRPr lang="en-US" sz="1650" dirty="0"/>
          </a:p>
        </p:txBody>
      </p:sp>
      <p:sp>
        <p:nvSpPr>
          <p:cNvPr id="61" name="Text 59"/>
          <p:cNvSpPr/>
          <p:nvPr/>
        </p:nvSpPr>
        <p:spPr>
          <a:xfrm>
            <a:off x="6296025" y="7934325"/>
            <a:ext cx="10477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7,993</a:t>
            </a:r>
            <a:endParaRPr lang="en-US" sz="1650" dirty="0"/>
          </a:p>
        </p:txBody>
      </p:sp>
      <p:sp>
        <p:nvSpPr>
          <p:cNvPr id="62" name="Text 60"/>
          <p:cNvSpPr/>
          <p:nvPr/>
        </p:nvSpPr>
        <p:spPr>
          <a:xfrm>
            <a:off x="7534275" y="7934325"/>
            <a:ext cx="11620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(206)</a:t>
            </a:r>
            <a:endParaRPr lang="en-US" sz="1650" dirty="0"/>
          </a:p>
        </p:txBody>
      </p:sp>
      <p:sp>
        <p:nvSpPr>
          <p:cNvPr id="63" name="Shape 61"/>
          <p:cNvSpPr/>
          <p:nvPr/>
        </p:nvSpPr>
        <p:spPr>
          <a:xfrm>
            <a:off x="1076325" y="8772525"/>
            <a:ext cx="7829550" cy="9525"/>
          </a:xfrm>
          <a:prstGeom prst="rect">
            <a:avLst/>
          </a:prstGeom>
          <a:solidFill>
            <a:srgbClr val="EAF0F2"/>
          </a:solidFill>
          <a:ln/>
        </p:spPr>
        <p:txBody>
          <a:bodyPr/>
          <a:lstStyle/>
          <a:p>
            <a:endParaRPr lang="en-NZ"/>
          </a:p>
        </p:txBody>
      </p:sp>
      <p:sp>
        <p:nvSpPr>
          <p:cNvPr id="64" name="Text 62"/>
          <p:cNvSpPr/>
          <p:nvPr/>
        </p:nvSpPr>
        <p:spPr>
          <a:xfrm>
            <a:off x="1285875" y="8401050"/>
            <a:ext cx="3622929" cy="323850"/>
          </a:xfrm>
          <a:prstGeom prst="rect">
            <a:avLst/>
          </a:prstGeom>
          <a:noFill/>
          <a:ln/>
        </p:spPr>
        <p:txBody>
          <a:bodyPr wrap="square" lIns="25400" tIns="25400" rIns="25400" bIns="25400" rtlCol="0" anchor="t">
            <a:normAutofit/>
          </a:bodyPr>
          <a:lstStyle/>
          <a:p>
            <a:pPr marL="0" indent="0" algn="l">
              <a:buNone/>
            </a:pPr>
            <a:r>
              <a:rPr lang="en-US" sz="1650" dirty="0">
                <a:solidFill>
                  <a:srgbClr val="2C3A57"/>
                </a:solidFill>
                <a:latin typeface="Open Sans" pitchFamily="34" charset="0"/>
                <a:ea typeface="Open Sans" pitchFamily="34" charset="-122"/>
                <a:cs typeface="Open Sans" pitchFamily="34" charset="-120"/>
              </a:rPr>
              <a:t>Other</a:t>
            </a:r>
            <a:endParaRPr lang="en-US" sz="1650" dirty="0"/>
          </a:p>
        </p:txBody>
      </p:sp>
      <p:sp>
        <p:nvSpPr>
          <p:cNvPr id="65" name="Text 63"/>
          <p:cNvSpPr/>
          <p:nvPr/>
        </p:nvSpPr>
        <p:spPr>
          <a:xfrm>
            <a:off x="5057775" y="8401050"/>
            <a:ext cx="10477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1,693</a:t>
            </a:r>
            <a:endParaRPr lang="en-US" sz="1650" dirty="0"/>
          </a:p>
        </p:txBody>
      </p:sp>
      <p:sp>
        <p:nvSpPr>
          <p:cNvPr id="66" name="Text 64"/>
          <p:cNvSpPr/>
          <p:nvPr/>
        </p:nvSpPr>
        <p:spPr>
          <a:xfrm>
            <a:off x="6296025" y="8401050"/>
            <a:ext cx="10477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1,382</a:t>
            </a:r>
            <a:endParaRPr lang="en-US" sz="1650" dirty="0"/>
          </a:p>
        </p:txBody>
      </p:sp>
      <p:sp>
        <p:nvSpPr>
          <p:cNvPr id="67" name="Text 65"/>
          <p:cNvSpPr/>
          <p:nvPr/>
        </p:nvSpPr>
        <p:spPr>
          <a:xfrm>
            <a:off x="7534275" y="8401050"/>
            <a:ext cx="11620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311</a:t>
            </a:r>
            <a:endParaRPr lang="en-US" sz="1650" dirty="0"/>
          </a:p>
        </p:txBody>
      </p:sp>
      <p:sp>
        <p:nvSpPr>
          <p:cNvPr id="68" name="Shape 66"/>
          <p:cNvSpPr/>
          <p:nvPr/>
        </p:nvSpPr>
        <p:spPr>
          <a:xfrm>
            <a:off x="1076325" y="8782050"/>
            <a:ext cx="7829550" cy="504825"/>
          </a:xfrm>
          <a:prstGeom prst="rect">
            <a:avLst/>
          </a:prstGeom>
          <a:solidFill>
            <a:srgbClr val="DBF0EC"/>
          </a:solidFill>
          <a:ln/>
        </p:spPr>
        <p:txBody>
          <a:bodyPr/>
          <a:lstStyle/>
          <a:p>
            <a:endParaRPr lang="en-NZ"/>
          </a:p>
        </p:txBody>
      </p:sp>
      <p:sp>
        <p:nvSpPr>
          <p:cNvPr id="69" name="Text 67"/>
          <p:cNvSpPr/>
          <p:nvPr/>
        </p:nvSpPr>
        <p:spPr>
          <a:xfrm>
            <a:off x="1285875" y="8877300"/>
            <a:ext cx="3622929" cy="352425"/>
          </a:xfrm>
          <a:prstGeom prst="rect">
            <a:avLst/>
          </a:prstGeom>
          <a:noFill/>
          <a:ln/>
        </p:spPr>
        <p:txBody>
          <a:bodyPr wrap="square" lIns="25400" tIns="25400" rIns="25400" bIns="25400" rtlCol="0" anchor="t">
            <a:normAutofit/>
          </a:bodyPr>
          <a:lstStyle/>
          <a:p>
            <a:pPr marL="0" indent="0" algn="l">
              <a:buNone/>
            </a:pPr>
            <a:r>
              <a:rPr lang="en-US" sz="1650" b="1" dirty="0">
                <a:solidFill>
                  <a:srgbClr val="0A357C"/>
                </a:solidFill>
                <a:latin typeface="Open Sans" pitchFamily="34" charset="0"/>
                <a:ea typeface="Open Sans" pitchFamily="34" charset="-122"/>
                <a:cs typeface="Open Sans" pitchFamily="34" charset="-120"/>
              </a:rPr>
              <a:t>Total</a:t>
            </a:r>
            <a:endParaRPr lang="en-US" sz="1650" dirty="0"/>
          </a:p>
        </p:txBody>
      </p:sp>
      <p:sp>
        <p:nvSpPr>
          <p:cNvPr id="70" name="Text 68"/>
          <p:cNvSpPr/>
          <p:nvPr/>
        </p:nvSpPr>
        <p:spPr>
          <a:xfrm>
            <a:off x="5057775" y="8877300"/>
            <a:ext cx="1047750" cy="352425"/>
          </a:xfrm>
          <a:prstGeom prst="rect">
            <a:avLst/>
          </a:prstGeom>
          <a:noFill/>
          <a:ln/>
        </p:spPr>
        <p:txBody>
          <a:bodyPr wrap="square" lIns="25400" tIns="25400" rIns="25400" bIns="25400" rtlCol="0" anchor="t">
            <a:normAutofit/>
          </a:bodyPr>
          <a:lstStyle/>
          <a:p>
            <a:pPr marL="0" indent="0" algn="r">
              <a:buNone/>
            </a:pPr>
            <a:r>
              <a:rPr lang="en-US" sz="1650" b="1" dirty="0">
                <a:solidFill>
                  <a:srgbClr val="0A357C"/>
                </a:solidFill>
                <a:latin typeface="Open Sans" pitchFamily="34" charset="0"/>
                <a:ea typeface="Open Sans" pitchFamily="34" charset="-122"/>
                <a:cs typeface="Open Sans" pitchFamily="34" charset="-120"/>
              </a:rPr>
              <a:t>22,872</a:t>
            </a:r>
            <a:endParaRPr lang="en-US" sz="1650" dirty="0"/>
          </a:p>
        </p:txBody>
      </p:sp>
      <p:sp>
        <p:nvSpPr>
          <p:cNvPr id="71" name="Text 69"/>
          <p:cNvSpPr/>
          <p:nvPr/>
        </p:nvSpPr>
        <p:spPr>
          <a:xfrm>
            <a:off x="6296025" y="8877300"/>
            <a:ext cx="1047750" cy="352425"/>
          </a:xfrm>
          <a:prstGeom prst="rect">
            <a:avLst/>
          </a:prstGeom>
          <a:noFill/>
          <a:ln/>
        </p:spPr>
        <p:txBody>
          <a:bodyPr wrap="square" lIns="25400" tIns="25400" rIns="25400" bIns="25400" rtlCol="0" anchor="t">
            <a:normAutofit/>
          </a:bodyPr>
          <a:lstStyle/>
          <a:p>
            <a:pPr marL="0" indent="0" algn="r">
              <a:buNone/>
            </a:pPr>
            <a:r>
              <a:rPr lang="en-US" sz="1650" b="1" dirty="0">
                <a:solidFill>
                  <a:srgbClr val="0A357C"/>
                </a:solidFill>
                <a:latin typeface="Open Sans" pitchFamily="34" charset="0"/>
                <a:ea typeface="Open Sans" pitchFamily="34" charset="-122"/>
                <a:cs typeface="Open Sans" pitchFamily="34" charset="-120"/>
              </a:rPr>
              <a:t>20,865</a:t>
            </a:r>
            <a:endParaRPr lang="en-US" sz="1650" dirty="0"/>
          </a:p>
        </p:txBody>
      </p:sp>
      <p:sp>
        <p:nvSpPr>
          <p:cNvPr id="72" name="Text 70"/>
          <p:cNvSpPr/>
          <p:nvPr/>
        </p:nvSpPr>
        <p:spPr>
          <a:xfrm>
            <a:off x="7534275" y="8877300"/>
            <a:ext cx="1162050" cy="323850"/>
          </a:xfrm>
          <a:prstGeom prst="rect">
            <a:avLst/>
          </a:prstGeom>
          <a:noFill/>
          <a:ln/>
        </p:spPr>
        <p:txBody>
          <a:bodyPr wrap="square" lIns="25400" tIns="25400" rIns="25400" bIns="25400" rtlCol="0" anchor="t">
            <a:normAutofit/>
          </a:bodyPr>
          <a:lstStyle/>
          <a:p>
            <a:pPr marL="0" indent="0" algn="r">
              <a:buNone/>
            </a:pPr>
            <a:r>
              <a:rPr lang="en-US" sz="1650" b="1" dirty="0">
                <a:solidFill>
                  <a:srgbClr val="0A357C"/>
                </a:solidFill>
                <a:latin typeface="Open Sans" pitchFamily="34" charset="0"/>
                <a:ea typeface="Open Sans" pitchFamily="34" charset="-122"/>
                <a:cs typeface="Open Sans" pitchFamily="34" charset="-120"/>
              </a:rPr>
              <a:t>2,007</a:t>
            </a:r>
            <a:endParaRPr lang="en-US" sz="1650" dirty="0"/>
          </a:p>
        </p:txBody>
      </p:sp>
      <p:sp>
        <p:nvSpPr>
          <p:cNvPr id="73" name="Shape 71"/>
          <p:cNvSpPr/>
          <p:nvPr/>
        </p:nvSpPr>
        <p:spPr>
          <a:xfrm>
            <a:off x="9372600" y="2181225"/>
            <a:ext cx="7848600" cy="3171825"/>
          </a:xfrm>
          <a:prstGeom prst="roundRect">
            <a:avLst>
              <a:gd name="adj" fmla="val 3604"/>
            </a:avLst>
          </a:prstGeom>
          <a:ln w="9525">
            <a:solidFill>
              <a:srgbClr val="DCE3E8"/>
            </a:solidFill>
            <a:prstDash val="solid"/>
          </a:ln>
        </p:spPr>
        <p:txBody>
          <a:bodyPr/>
          <a:lstStyle/>
          <a:p>
            <a:endParaRPr lang="en-NZ"/>
          </a:p>
        </p:txBody>
      </p:sp>
      <p:sp>
        <p:nvSpPr>
          <p:cNvPr id="74" name="Shape 72"/>
          <p:cNvSpPr/>
          <p:nvPr/>
        </p:nvSpPr>
        <p:spPr>
          <a:xfrm>
            <a:off x="9382125" y="2190750"/>
            <a:ext cx="7829550" cy="781050"/>
          </a:xfrm>
          <a:prstGeom prst="rect">
            <a:avLst/>
          </a:prstGeom>
          <a:solidFill>
            <a:srgbClr val="0A357C"/>
          </a:solidFill>
          <a:ln/>
        </p:spPr>
        <p:txBody>
          <a:bodyPr/>
          <a:lstStyle/>
          <a:p>
            <a:endParaRPr lang="en-NZ"/>
          </a:p>
        </p:txBody>
      </p:sp>
      <p:sp>
        <p:nvSpPr>
          <p:cNvPr id="75" name="Text 73"/>
          <p:cNvSpPr/>
          <p:nvPr/>
        </p:nvSpPr>
        <p:spPr>
          <a:xfrm>
            <a:off x="9591675" y="2295525"/>
            <a:ext cx="3622929" cy="609600"/>
          </a:xfrm>
          <a:prstGeom prst="rect">
            <a:avLst/>
          </a:prstGeom>
          <a:noFill/>
          <a:ln/>
        </p:spPr>
        <p:txBody>
          <a:bodyPr wrap="square" lIns="25400" tIns="25400" rIns="25400" bIns="25400" rtlCol="0" anchor="t">
            <a:normAutofit/>
          </a:bodyPr>
          <a:lstStyle/>
          <a:p>
            <a:pPr marL="0" indent="0" algn="l">
              <a:buNone/>
            </a:pPr>
            <a:r>
              <a:rPr lang="en-US" sz="1650" b="1" dirty="0">
                <a:solidFill>
                  <a:srgbClr val="FFFFFF"/>
                </a:solidFill>
                <a:latin typeface="Open Sans" pitchFamily="34" charset="0"/>
                <a:ea typeface="Open Sans" pitchFamily="34" charset="-122"/>
                <a:cs typeface="Open Sans" pitchFamily="34" charset="-120"/>
              </a:rPr>
              <a:t>Other Costs</a:t>
            </a:r>
            <a:endParaRPr lang="en-US" sz="1650" dirty="0"/>
          </a:p>
        </p:txBody>
      </p:sp>
      <p:sp>
        <p:nvSpPr>
          <p:cNvPr id="76" name="Text 74"/>
          <p:cNvSpPr/>
          <p:nvPr/>
        </p:nvSpPr>
        <p:spPr>
          <a:xfrm>
            <a:off x="13363575" y="2295525"/>
            <a:ext cx="1047750" cy="609600"/>
          </a:xfrm>
          <a:prstGeom prst="rect">
            <a:avLst/>
          </a:prstGeom>
          <a:noFill/>
          <a:ln/>
        </p:spPr>
        <p:txBody>
          <a:bodyPr wrap="square" lIns="25400" tIns="25400" rIns="25400" bIns="25400" rtlCol="0" anchor="t">
            <a:normAutofit/>
          </a:bodyPr>
          <a:lstStyle/>
          <a:p>
            <a:pPr marL="0" indent="0" algn="r">
              <a:buNone/>
            </a:pPr>
            <a:r>
              <a:rPr lang="en-US" sz="1650" b="1" dirty="0">
                <a:solidFill>
                  <a:srgbClr val="FFFFFF"/>
                </a:solidFill>
                <a:latin typeface="Open Sans" pitchFamily="34" charset="0"/>
                <a:ea typeface="Open Sans" pitchFamily="34" charset="-122"/>
                <a:cs typeface="Open Sans" pitchFamily="34" charset="-120"/>
              </a:rPr>
              <a:t>2026 $000</a:t>
            </a:r>
            <a:endParaRPr lang="en-US" sz="1650" dirty="0"/>
          </a:p>
        </p:txBody>
      </p:sp>
      <p:sp>
        <p:nvSpPr>
          <p:cNvPr id="77" name="Text 75"/>
          <p:cNvSpPr/>
          <p:nvPr/>
        </p:nvSpPr>
        <p:spPr>
          <a:xfrm>
            <a:off x="14601825" y="2295525"/>
            <a:ext cx="1047750" cy="609600"/>
          </a:xfrm>
          <a:prstGeom prst="rect">
            <a:avLst/>
          </a:prstGeom>
          <a:noFill/>
          <a:ln/>
        </p:spPr>
        <p:txBody>
          <a:bodyPr wrap="square" lIns="25400" tIns="25400" rIns="25400" bIns="25400" rtlCol="0" anchor="t">
            <a:normAutofit/>
          </a:bodyPr>
          <a:lstStyle/>
          <a:p>
            <a:pPr marL="0" indent="0" algn="r">
              <a:buNone/>
            </a:pPr>
            <a:r>
              <a:rPr lang="en-US" sz="1650" b="1" dirty="0">
                <a:solidFill>
                  <a:srgbClr val="FFFFFF"/>
                </a:solidFill>
                <a:latin typeface="Open Sans" pitchFamily="34" charset="0"/>
                <a:ea typeface="Open Sans" pitchFamily="34" charset="-122"/>
                <a:cs typeface="Open Sans" pitchFamily="34" charset="-120"/>
              </a:rPr>
              <a:t>2025 $000</a:t>
            </a:r>
            <a:endParaRPr lang="en-US" sz="1650" dirty="0"/>
          </a:p>
        </p:txBody>
      </p:sp>
      <p:sp>
        <p:nvSpPr>
          <p:cNvPr id="78" name="Text 76"/>
          <p:cNvSpPr/>
          <p:nvPr/>
        </p:nvSpPr>
        <p:spPr>
          <a:xfrm>
            <a:off x="15840074" y="2295525"/>
            <a:ext cx="1292733" cy="581025"/>
          </a:xfrm>
          <a:prstGeom prst="rect">
            <a:avLst/>
          </a:prstGeom>
          <a:noFill/>
          <a:ln/>
        </p:spPr>
        <p:txBody>
          <a:bodyPr wrap="square" lIns="25400" tIns="25400" rIns="25400" bIns="25400" rtlCol="0" anchor="t">
            <a:normAutofit/>
          </a:bodyPr>
          <a:lstStyle/>
          <a:p>
            <a:pPr marL="0" indent="0" algn="r">
              <a:buNone/>
            </a:pPr>
            <a:r>
              <a:rPr lang="en-US" sz="1650" b="1" dirty="0">
                <a:solidFill>
                  <a:srgbClr val="FFFFFF"/>
                </a:solidFill>
                <a:latin typeface="Open Sans" pitchFamily="34" charset="0"/>
                <a:ea typeface="Open Sans" pitchFamily="34" charset="-122"/>
                <a:cs typeface="Open Sans" pitchFamily="34" charset="-120"/>
              </a:rPr>
              <a:t>Movement</a:t>
            </a:r>
          </a:p>
          <a:p>
            <a:pPr marL="0" indent="0" algn="r">
              <a:buNone/>
            </a:pPr>
            <a:r>
              <a:rPr lang="en-US" sz="1650" b="1" dirty="0">
                <a:solidFill>
                  <a:srgbClr val="FFFFFF"/>
                </a:solidFill>
                <a:latin typeface="Open Sans" pitchFamily="34" charset="0"/>
                <a:ea typeface="Open Sans" pitchFamily="34" charset="-122"/>
                <a:cs typeface="Open Sans" pitchFamily="34" charset="-120"/>
              </a:rPr>
              <a:t>$000</a:t>
            </a:r>
            <a:endParaRPr lang="en-US" sz="1650" dirty="0"/>
          </a:p>
        </p:txBody>
      </p:sp>
      <p:sp>
        <p:nvSpPr>
          <p:cNvPr id="79" name="Shape 77"/>
          <p:cNvSpPr/>
          <p:nvPr/>
        </p:nvSpPr>
        <p:spPr>
          <a:xfrm>
            <a:off x="9382125" y="3429000"/>
            <a:ext cx="7829550" cy="9525"/>
          </a:xfrm>
          <a:prstGeom prst="rect">
            <a:avLst/>
          </a:prstGeom>
          <a:solidFill>
            <a:srgbClr val="EAF0F2"/>
          </a:solidFill>
          <a:ln/>
        </p:spPr>
        <p:txBody>
          <a:bodyPr/>
          <a:lstStyle/>
          <a:p>
            <a:endParaRPr lang="en-NZ"/>
          </a:p>
        </p:txBody>
      </p:sp>
      <p:sp>
        <p:nvSpPr>
          <p:cNvPr id="80" name="Text 78"/>
          <p:cNvSpPr/>
          <p:nvPr/>
        </p:nvSpPr>
        <p:spPr>
          <a:xfrm>
            <a:off x="9591675" y="3057525"/>
            <a:ext cx="3622929" cy="323850"/>
          </a:xfrm>
          <a:prstGeom prst="rect">
            <a:avLst/>
          </a:prstGeom>
          <a:noFill/>
          <a:ln/>
        </p:spPr>
        <p:txBody>
          <a:bodyPr wrap="square" lIns="25400" tIns="25400" rIns="25400" bIns="25400" rtlCol="0" anchor="t">
            <a:normAutofit/>
          </a:bodyPr>
          <a:lstStyle/>
          <a:p>
            <a:pPr marL="0" indent="0" algn="l">
              <a:buNone/>
            </a:pPr>
            <a:r>
              <a:rPr lang="en-US" sz="1650" dirty="0">
                <a:solidFill>
                  <a:srgbClr val="2C3A57"/>
                </a:solidFill>
                <a:latin typeface="Open Sans" pitchFamily="34" charset="0"/>
                <a:ea typeface="Open Sans" pitchFamily="34" charset="-122"/>
                <a:cs typeface="Open Sans" pitchFamily="34" charset="-120"/>
              </a:rPr>
              <a:t>Rates</a:t>
            </a:r>
            <a:endParaRPr lang="en-US" sz="1650" dirty="0"/>
          </a:p>
        </p:txBody>
      </p:sp>
      <p:sp>
        <p:nvSpPr>
          <p:cNvPr id="81" name="Text 79"/>
          <p:cNvSpPr/>
          <p:nvPr/>
        </p:nvSpPr>
        <p:spPr>
          <a:xfrm>
            <a:off x="13363575" y="3057525"/>
            <a:ext cx="10477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6,906</a:t>
            </a:r>
            <a:endParaRPr lang="en-US" sz="1650" dirty="0"/>
          </a:p>
        </p:txBody>
      </p:sp>
      <p:sp>
        <p:nvSpPr>
          <p:cNvPr id="82" name="Text 80"/>
          <p:cNvSpPr/>
          <p:nvPr/>
        </p:nvSpPr>
        <p:spPr>
          <a:xfrm>
            <a:off x="14601825" y="3057525"/>
            <a:ext cx="10477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6,263</a:t>
            </a:r>
            <a:endParaRPr lang="en-US" sz="1650" dirty="0"/>
          </a:p>
        </p:txBody>
      </p:sp>
      <p:sp>
        <p:nvSpPr>
          <p:cNvPr id="83" name="Text 81"/>
          <p:cNvSpPr/>
          <p:nvPr/>
        </p:nvSpPr>
        <p:spPr>
          <a:xfrm>
            <a:off x="15840075" y="3057525"/>
            <a:ext cx="11620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643</a:t>
            </a:r>
            <a:endParaRPr lang="en-US" sz="1650" dirty="0"/>
          </a:p>
        </p:txBody>
      </p:sp>
      <p:sp>
        <p:nvSpPr>
          <p:cNvPr id="84" name="Shape 82"/>
          <p:cNvSpPr/>
          <p:nvPr/>
        </p:nvSpPr>
        <p:spPr>
          <a:xfrm>
            <a:off x="9382125" y="3438525"/>
            <a:ext cx="7829550" cy="466725"/>
          </a:xfrm>
          <a:prstGeom prst="rect">
            <a:avLst/>
          </a:prstGeom>
          <a:solidFill>
            <a:srgbClr val="F4FAF9"/>
          </a:solidFill>
          <a:ln/>
        </p:spPr>
        <p:txBody>
          <a:bodyPr/>
          <a:lstStyle/>
          <a:p>
            <a:endParaRPr lang="en-NZ"/>
          </a:p>
        </p:txBody>
      </p:sp>
      <p:sp>
        <p:nvSpPr>
          <p:cNvPr id="85" name="Shape 83"/>
          <p:cNvSpPr/>
          <p:nvPr/>
        </p:nvSpPr>
        <p:spPr>
          <a:xfrm>
            <a:off x="9382125" y="3895725"/>
            <a:ext cx="7829550" cy="9525"/>
          </a:xfrm>
          <a:prstGeom prst="rect">
            <a:avLst/>
          </a:prstGeom>
          <a:solidFill>
            <a:srgbClr val="EAF0F2"/>
          </a:solidFill>
          <a:ln/>
        </p:spPr>
        <p:txBody>
          <a:bodyPr/>
          <a:lstStyle/>
          <a:p>
            <a:endParaRPr lang="en-NZ"/>
          </a:p>
        </p:txBody>
      </p:sp>
      <p:sp>
        <p:nvSpPr>
          <p:cNvPr id="86" name="Text 84"/>
          <p:cNvSpPr/>
          <p:nvPr/>
        </p:nvSpPr>
        <p:spPr>
          <a:xfrm>
            <a:off x="9591675" y="3524250"/>
            <a:ext cx="3622929" cy="323850"/>
          </a:xfrm>
          <a:prstGeom prst="rect">
            <a:avLst/>
          </a:prstGeom>
          <a:noFill/>
          <a:ln/>
        </p:spPr>
        <p:txBody>
          <a:bodyPr wrap="square" lIns="25400" tIns="25400" rIns="25400" bIns="25400" rtlCol="0" anchor="t">
            <a:normAutofit/>
          </a:bodyPr>
          <a:lstStyle/>
          <a:p>
            <a:pPr marL="0" indent="0" algn="l">
              <a:buNone/>
            </a:pPr>
            <a:r>
              <a:rPr lang="en-US" sz="1650" dirty="0">
                <a:solidFill>
                  <a:srgbClr val="2C3A57"/>
                </a:solidFill>
                <a:latin typeface="Open Sans" pitchFamily="34" charset="0"/>
                <a:ea typeface="Open Sans" pitchFamily="34" charset="-122"/>
                <a:cs typeface="Open Sans" pitchFamily="34" charset="-120"/>
              </a:rPr>
              <a:t>Insurance</a:t>
            </a:r>
            <a:endParaRPr lang="en-US" sz="1650" dirty="0"/>
          </a:p>
        </p:txBody>
      </p:sp>
      <p:sp>
        <p:nvSpPr>
          <p:cNvPr id="87" name="Text 85"/>
          <p:cNvSpPr/>
          <p:nvPr/>
        </p:nvSpPr>
        <p:spPr>
          <a:xfrm>
            <a:off x="13363575" y="3524250"/>
            <a:ext cx="10477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6,967</a:t>
            </a:r>
            <a:endParaRPr lang="en-US" sz="1650" dirty="0"/>
          </a:p>
        </p:txBody>
      </p:sp>
      <p:sp>
        <p:nvSpPr>
          <p:cNvPr id="88" name="Text 86"/>
          <p:cNvSpPr/>
          <p:nvPr/>
        </p:nvSpPr>
        <p:spPr>
          <a:xfrm>
            <a:off x="14601825" y="3524250"/>
            <a:ext cx="10477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8,453</a:t>
            </a:r>
            <a:endParaRPr lang="en-US" sz="1650" dirty="0"/>
          </a:p>
        </p:txBody>
      </p:sp>
      <p:sp>
        <p:nvSpPr>
          <p:cNvPr id="89" name="Text 87"/>
          <p:cNvSpPr/>
          <p:nvPr/>
        </p:nvSpPr>
        <p:spPr>
          <a:xfrm>
            <a:off x="15840075" y="3524250"/>
            <a:ext cx="11620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(1,486)</a:t>
            </a:r>
            <a:endParaRPr lang="en-US" sz="1650" dirty="0"/>
          </a:p>
        </p:txBody>
      </p:sp>
      <p:sp>
        <p:nvSpPr>
          <p:cNvPr id="90" name="Shape 88"/>
          <p:cNvSpPr/>
          <p:nvPr/>
        </p:nvSpPr>
        <p:spPr>
          <a:xfrm>
            <a:off x="9382125" y="4362450"/>
            <a:ext cx="7829550" cy="9525"/>
          </a:xfrm>
          <a:prstGeom prst="rect">
            <a:avLst/>
          </a:prstGeom>
          <a:solidFill>
            <a:srgbClr val="EAF0F2"/>
          </a:solidFill>
          <a:ln/>
        </p:spPr>
        <p:txBody>
          <a:bodyPr/>
          <a:lstStyle/>
          <a:p>
            <a:endParaRPr lang="en-NZ"/>
          </a:p>
        </p:txBody>
      </p:sp>
      <p:sp>
        <p:nvSpPr>
          <p:cNvPr id="91" name="Text 89"/>
          <p:cNvSpPr/>
          <p:nvPr/>
        </p:nvSpPr>
        <p:spPr>
          <a:xfrm>
            <a:off x="9591675" y="3990975"/>
            <a:ext cx="3622929" cy="323850"/>
          </a:xfrm>
          <a:prstGeom prst="rect">
            <a:avLst/>
          </a:prstGeom>
          <a:noFill/>
          <a:ln/>
        </p:spPr>
        <p:txBody>
          <a:bodyPr wrap="square" lIns="25400" tIns="25400" rIns="25400" bIns="25400" rtlCol="0" anchor="t">
            <a:normAutofit/>
          </a:bodyPr>
          <a:lstStyle/>
          <a:p>
            <a:pPr marL="0" indent="0" algn="l">
              <a:buNone/>
            </a:pPr>
            <a:r>
              <a:rPr lang="en-US" sz="1650" dirty="0">
                <a:solidFill>
                  <a:srgbClr val="2C3A57"/>
                </a:solidFill>
                <a:latin typeface="Open Sans" pitchFamily="34" charset="0"/>
                <a:ea typeface="Open Sans" pitchFamily="34" charset="-122"/>
                <a:cs typeface="Open Sans" pitchFamily="34" charset="-120"/>
              </a:rPr>
              <a:t>IT</a:t>
            </a:r>
            <a:endParaRPr lang="en-US" sz="1650" dirty="0"/>
          </a:p>
        </p:txBody>
      </p:sp>
      <p:sp>
        <p:nvSpPr>
          <p:cNvPr id="92" name="Text 90"/>
          <p:cNvSpPr/>
          <p:nvPr/>
        </p:nvSpPr>
        <p:spPr>
          <a:xfrm>
            <a:off x="13363575" y="3990975"/>
            <a:ext cx="10477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9,002</a:t>
            </a:r>
            <a:endParaRPr lang="en-US" sz="1650" dirty="0"/>
          </a:p>
        </p:txBody>
      </p:sp>
      <p:sp>
        <p:nvSpPr>
          <p:cNvPr id="93" name="Text 91"/>
          <p:cNvSpPr/>
          <p:nvPr/>
        </p:nvSpPr>
        <p:spPr>
          <a:xfrm>
            <a:off x="14601825" y="3990975"/>
            <a:ext cx="10477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6,822</a:t>
            </a:r>
            <a:endParaRPr lang="en-US" sz="1650" dirty="0"/>
          </a:p>
        </p:txBody>
      </p:sp>
      <p:sp>
        <p:nvSpPr>
          <p:cNvPr id="94" name="Text 92"/>
          <p:cNvSpPr/>
          <p:nvPr/>
        </p:nvSpPr>
        <p:spPr>
          <a:xfrm>
            <a:off x="15840075" y="3990975"/>
            <a:ext cx="11620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2,180</a:t>
            </a:r>
            <a:endParaRPr lang="en-US" sz="1650" dirty="0"/>
          </a:p>
        </p:txBody>
      </p:sp>
      <p:sp>
        <p:nvSpPr>
          <p:cNvPr id="95" name="Shape 93"/>
          <p:cNvSpPr/>
          <p:nvPr/>
        </p:nvSpPr>
        <p:spPr>
          <a:xfrm>
            <a:off x="9382125" y="4371975"/>
            <a:ext cx="7829550" cy="466725"/>
          </a:xfrm>
          <a:prstGeom prst="rect">
            <a:avLst/>
          </a:prstGeom>
          <a:solidFill>
            <a:srgbClr val="F4FAF9"/>
          </a:solidFill>
          <a:ln/>
        </p:spPr>
        <p:txBody>
          <a:bodyPr/>
          <a:lstStyle/>
          <a:p>
            <a:endParaRPr lang="en-NZ"/>
          </a:p>
        </p:txBody>
      </p:sp>
      <p:sp>
        <p:nvSpPr>
          <p:cNvPr id="96" name="Shape 94"/>
          <p:cNvSpPr/>
          <p:nvPr/>
        </p:nvSpPr>
        <p:spPr>
          <a:xfrm>
            <a:off x="9382125" y="4829175"/>
            <a:ext cx="7829550" cy="9525"/>
          </a:xfrm>
          <a:prstGeom prst="rect">
            <a:avLst/>
          </a:prstGeom>
          <a:solidFill>
            <a:srgbClr val="EAF0F2"/>
          </a:solidFill>
          <a:ln/>
        </p:spPr>
        <p:txBody>
          <a:bodyPr/>
          <a:lstStyle/>
          <a:p>
            <a:endParaRPr lang="en-NZ"/>
          </a:p>
        </p:txBody>
      </p:sp>
      <p:sp>
        <p:nvSpPr>
          <p:cNvPr id="97" name="Text 95"/>
          <p:cNvSpPr/>
          <p:nvPr/>
        </p:nvSpPr>
        <p:spPr>
          <a:xfrm>
            <a:off x="9591675" y="4457700"/>
            <a:ext cx="3622929" cy="323850"/>
          </a:xfrm>
          <a:prstGeom prst="rect">
            <a:avLst/>
          </a:prstGeom>
          <a:noFill/>
          <a:ln/>
        </p:spPr>
        <p:txBody>
          <a:bodyPr wrap="square" lIns="25400" tIns="25400" rIns="25400" bIns="25400" rtlCol="0" anchor="t">
            <a:normAutofit/>
          </a:bodyPr>
          <a:lstStyle/>
          <a:p>
            <a:pPr marL="0" indent="0" algn="l">
              <a:buNone/>
            </a:pPr>
            <a:r>
              <a:rPr lang="en-US" sz="1650" dirty="0">
                <a:solidFill>
                  <a:srgbClr val="2C3A57"/>
                </a:solidFill>
                <a:latin typeface="Open Sans" pitchFamily="34" charset="0"/>
                <a:ea typeface="Open Sans" pitchFamily="34" charset="-122"/>
                <a:cs typeface="Open Sans" pitchFamily="34" charset="-120"/>
              </a:rPr>
              <a:t>Other</a:t>
            </a:r>
            <a:endParaRPr lang="en-US" sz="1650" dirty="0"/>
          </a:p>
        </p:txBody>
      </p:sp>
      <p:sp>
        <p:nvSpPr>
          <p:cNvPr id="98" name="Text 96"/>
          <p:cNvSpPr/>
          <p:nvPr/>
        </p:nvSpPr>
        <p:spPr>
          <a:xfrm>
            <a:off x="13363575" y="4457700"/>
            <a:ext cx="10477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16,179</a:t>
            </a:r>
            <a:endParaRPr lang="en-US" sz="1650" dirty="0"/>
          </a:p>
        </p:txBody>
      </p:sp>
      <p:sp>
        <p:nvSpPr>
          <p:cNvPr id="99" name="Text 97"/>
          <p:cNvSpPr/>
          <p:nvPr/>
        </p:nvSpPr>
        <p:spPr>
          <a:xfrm>
            <a:off x="14601825" y="4457700"/>
            <a:ext cx="10477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15,722</a:t>
            </a:r>
            <a:endParaRPr lang="en-US" sz="1650" dirty="0"/>
          </a:p>
        </p:txBody>
      </p:sp>
      <p:sp>
        <p:nvSpPr>
          <p:cNvPr id="100" name="Text 98"/>
          <p:cNvSpPr/>
          <p:nvPr/>
        </p:nvSpPr>
        <p:spPr>
          <a:xfrm>
            <a:off x="15840075" y="4457700"/>
            <a:ext cx="1162050" cy="323850"/>
          </a:xfrm>
          <a:prstGeom prst="rect">
            <a:avLst/>
          </a:prstGeom>
          <a:noFill/>
          <a:ln/>
        </p:spPr>
        <p:txBody>
          <a:bodyPr wrap="square" lIns="25400" tIns="25400" rIns="25400" bIns="25400" rtlCol="0" anchor="t">
            <a:normAutofit/>
          </a:bodyPr>
          <a:lstStyle/>
          <a:p>
            <a:pPr marL="0" indent="0" algn="r">
              <a:buNone/>
            </a:pPr>
            <a:r>
              <a:rPr lang="en-US" sz="1650" dirty="0">
                <a:solidFill>
                  <a:srgbClr val="2C3A57"/>
                </a:solidFill>
                <a:latin typeface="Open Sans" pitchFamily="34" charset="0"/>
                <a:ea typeface="Open Sans" pitchFamily="34" charset="-122"/>
                <a:cs typeface="Open Sans" pitchFamily="34" charset="-120"/>
              </a:rPr>
              <a:t>457</a:t>
            </a:r>
            <a:endParaRPr lang="en-US" sz="1650" dirty="0"/>
          </a:p>
        </p:txBody>
      </p:sp>
      <p:sp>
        <p:nvSpPr>
          <p:cNvPr id="101" name="Shape 99"/>
          <p:cNvSpPr/>
          <p:nvPr/>
        </p:nvSpPr>
        <p:spPr>
          <a:xfrm>
            <a:off x="9382125" y="4838700"/>
            <a:ext cx="7829550" cy="504825"/>
          </a:xfrm>
          <a:prstGeom prst="rect">
            <a:avLst/>
          </a:prstGeom>
          <a:solidFill>
            <a:srgbClr val="DBF0EC"/>
          </a:solidFill>
          <a:ln/>
        </p:spPr>
        <p:txBody>
          <a:bodyPr/>
          <a:lstStyle/>
          <a:p>
            <a:endParaRPr lang="en-NZ"/>
          </a:p>
        </p:txBody>
      </p:sp>
      <p:sp>
        <p:nvSpPr>
          <p:cNvPr id="102" name="Text 100"/>
          <p:cNvSpPr/>
          <p:nvPr/>
        </p:nvSpPr>
        <p:spPr>
          <a:xfrm>
            <a:off x="9591675" y="4933950"/>
            <a:ext cx="3622929" cy="352425"/>
          </a:xfrm>
          <a:prstGeom prst="rect">
            <a:avLst/>
          </a:prstGeom>
          <a:noFill/>
          <a:ln/>
        </p:spPr>
        <p:txBody>
          <a:bodyPr wrap="square" lIns="25400" tIns="25400" rIns="25400" bIns="25400" rtlCol="0" anchor="t">
            <a:normAutofit/>
          </a:bodyPr>
          <a:lstStyle/>
          <a:p>
            <a:pPr marL="0" indent="0" algn="l">
              <a:buNone/>
            </a:pPr>
            <a:r>
              <a:rPr lang="en-US" sz="1650" b="1" dirty="0">
                <a:solidFill>
                  <a:srgbClr val="0A357C"/>
                </a:solidFill>
                <a:latin typeface="Open Sans" pitchFamily="34" charset="0"/>
                <a:ea typeface="Open Sans" pitchFamily="34" charset="-122"/>
                <a:cs typeface="Open Sans" pitchFamily="34" charset="-120"/>
              </a:rPr>
              <a:t>Total</a:t>
            </a:r>
            <a:endParaRPr lang="en-US" sz="1650" dirty="0"/>
          </a:p>
        </p:txBody>
      </p:sp>
      <p:sp>
        <p:nvSpPr>
          <p:cNvPr id="103" name="Text 101"/>
          <p:cNvSpPr/>
          <p:nvPr/>
        </p:nvSpPr>
        <p:spPr>
          <a:xfrm>
            <a:off x="13363575" y="4933950"/>
            <a:ext cx="1047750" cy="352425"/>
          </a:xfrm>
          <a:prstGeom prst="rect">
            <a:avLst/>
          </a:prstGeom>
          <a:noFill/>
          <a:ln/>
        </p:spPr>
        <p:txBody>
          <a:bodyPr wrap="square" lIns="25400" tIns="25400" rIns="25400" bIns="25400" rtlCol="0" anchor="t">
            <a:normAutofit/>
          </a:bodyPr>
          <a:lstStyle/>
          <a:p>
            <a:pPr marL="0" indent="0" algn="r">
              <a:buNone/>
            </a:pPr>
            <a:r>
              <a:rPr lang="en-US" sz="1650" b="1" dirty="0">
                <a:solidFill>
                  <a:srgbClr val="0A357C"/>
                </a:solidFill>
                <a:latin typeface="Open Sans" pitchFamily="34" charset="0"/>
                <a:ea typeface="Open Sans" pitchFamily="34" charset="-122"/>
                <a:cs typeface="Open Sans" pitchFamily="34" charset="-120"/>
              </a:rPr>
              <a:t>39,054</a:t>
            </a:r>
            <a:endParaRPr lang="en-US" sz="1650" dirty="0"/>
          </a:p>
        </p:txBody>
      </p:sp>
      <p:sp>
        <p:nvSpPr>
          <p:cNvPr id="104" name="Text 102"/>
          <p:cNvSpPr/>
          <p:nvPr/>
        </p:nvSpPr>
        <p:spPr>
          <a:xfrm>
            <a:off x="14601825" y="4933950"/>
            <a:ext cx="1047750" cy="352425"/>
          </a:xfrm>
          <a:prstGeom prst="rect">
            <a:avLst/>
          </a:prstGeom>
          <a:noFill/>
          <a:ln/>
        </p:spPr>
        <p:txBody>
          <a:bodyPr wrap="square" lIns="25400" tIns="25400" rIns="25400" bIns="25400" rtlCol="0" anchor="t">
            <a:normAutofit/>
          </a:bodyPr>
          <a:lstStyle/>
          <a:p>
            <a:pPr marL="0" indent="0" algn="r">
              <a:buNone/>
            </a:pPr>
            <a:r>
              <a:rPr lang="en-US" sz="1650" b="1" dirty="0">
                <a:solidFill>
                  <a:srgbClr val="0A357C"/>
                </a:solidFill>
                <a:latin typeface="Open Sans" pitchFamily="34" charset="0"/>
                <a:ea typeface="Open Sans" pitchFamily="34" charset="-122"/>
                <a:cs typeface="Open Sans" pitchFamily="34" charset="-120"/>
              </a:rPr>
              <a:t>37,260</a:t>
            </a:r>
            <a:endParaRPr lang="en-US" sz="1650" dirty="0"/>
          </a:p>
        </p:txBody>
      </p:sp>
      <p:sp>
        <p:nvSpPr>
          <p:cNvPr id="105" name="Text 103"/>
          <p:cNvSpPr/>
          <p:nvPr/>
        </p:nvSpPr>
        <p:spPr>
          <a:xfrm>
            <a:off x="15840075" y="4933950"/>
            <a:ext cx="1162050" cy="323850"/>
          </a:xfrm>
          <a:prstGeom prst="rect">
            <a:avLst/>
          </a:prstGeom>
          <a:noFill/>
          <a:ln/>
        </p:spPr>
        <p:txBody>
          <a:bodyPr wrap="square" lIns="25400" tIns="25400" rIns="25400" bIns="25400" rtlCol="0" anchor="t">
            <a:normAutofit/>
          </a:bodyPr>
          <a:lstStyle/>
          <a:p>
            <a:pPr marL="0" indent="0" algn="r">
              <a:buNone/>
            </a:pPr>
            <a:r>
              <a:rPr lang="en-US" sz="1650" b="1" dirty="0">
                <a:solidFill>
                  <a:srgbClr val="0A357C"/>
                </a:solidFill>
                <a:latin typeface="Open Sans" pitchFamily="34" charset="0"/>
                <a:ea typeface="Open Sans" pitchFamily="34" charset="-122"/>
                <a:cs typeface="Open Sans" pitchFamily="34" charset="-120"/>
              </a:rPr>
              <a:t>1,794</a:t>
            </a:r>
            <a:endParaRPr lang="en-US" sz="1650" dirty="0"/>
          </a:p>
        </p:txBody>
      </p:sp>
      <p:sp>
        <p:nvSpPr>
          <p:cNvPr id="106" name="Shape 104"/>
          <p:cNvSpPr/>
          <p:nvPr/>
        </p:nvSpPr>
        <p:spPr>
          <a:xfrm>
            <a:off x="9372600" y="5581650"/>
            <a:ext cx="7848600" cy="1244798"/>
          </a:xfrm>
          <a:prstGeom prst="roundRect">
            <a:avLst>
              <a:gd name="adj" fmla="val 9182"/>
            </a:avLst>
          </a:prstGeom>
          <a:solidFill>
            <a:srgbClr val="DBF0EC"/>
          </a:solidFill>
          <a:ln/>
        </p:spPr>
        <p:txBody>
          <a:bodyPr/>
          <a:lstStyle/>
          <a:p>
            <a:endParaRPr lang="en-NZ"/>
          </a:p>
        </p:txBody>
      </p:sp>
      <p:sp>
        <p:nvSpPr>
          <p:cNvPr id="107" name="Text 105"/>
          <p:cNvSpPr/>
          <p:nvPr/>
        </p:nvSpPr>
        <p:spPr>
          <a:xfrm>
            <a:off x="9696450" y="5886450"/>
            <a:ext cx="7436358" cy="673298"/>
          </a:xfrm>
          <a:prstGeom prst="rect">
            <a:avLst/>
          </a:prstGeom>
          <a:noFill/>
          <a:ln/>
        </p:spPr>
        <p:txBody>
          <a:bodyPr wrap="square" lIns="25400" tIns="25400" rIns="25400" bIns="25400" rtlCol="0" anchor="t">
            <a:normAutofit/>
          </a:bodyPr>
          <a:lstStyle/>
          <a:p>
            <a:pPr marL="0" indent="0" algn="l">
              <a:lnSpc>
                <a:spcPct val="104219"/>
              </a:lnSpc>
              <a:buNone/>
            </a:pPr>
            <a:r>
              <a:rPr lang="en-US" sz="1725" dirty="0">
                <a:solidFill>
                  <a:srgbClr val="2C3A57"/>
                </a:solidFill>
                <a:latin typeface="Open Sans" pitchFamily="34" charset="0"/>
                <a:ea typeface="Open Sans" pitchFamily="34" charset="-122"/>
                <a:cs typeface="Open Sans" pitchFamily="34" charset="-120"/>
              </a:rPr>
              <a:t>* Costs impacted by change in MetroPort model from 1 December 2025.</a:t>
            </a:r>
            <a:endParaRPr lang="en-US" sz="1725" dirty="0"/>
          </a:p>
        </p:txBody>
      </p:sp>
      <p:pic>
        <p:nvPicPr>
          <p:cNvPr id="108" name="Image 0" descr="preencoded.png"/>
          <p:cNvPicPr>
            <a:picLocks noChangeAspect="1"/>
          </p:cNvPicPr>
          <p:nvPr/>
        </p:nvPicPr>
        <p:blipFill>
          <a:blip r:embed="rId3"/>
          <a:stretch>
            <a:fillRect/>
          </a:stretch>
        </p:blipFill>
        <p:spPr>
          <a:xfrm>
            <a:off x="1066800" y="9486900"/>
            <a:ext cx="442615" cy="381000"/>
          </a:xfrm>
          <a:prstGeom prst="rect">
            <a:avLst/>
          </a:prstGeom>
        </p:spPr>
      </p:pic>
      <p:sp>
        <p:nvSpPr>
          <p:cNvPr id="109" name="Text 106"/>
          <p:cNvSpPr/>
          <p:nvPr/>
        </p:nvSpPr>
        <p:spPr>
          <a:xfrm>
            <a:off x="16981438" y="9534525"/>
            <a:ext cx="315962" cy="323850"/>
          </a:xfrm>
          <a:prstGeom prst="rect">
            <a:avLst/>
          </a:prstGeom>
          <a:noFill/>
          <a:ln/>
        </p:spPr>
        <p:txBody>
          <a:bodyPr wrap="square" lIns="25400" tIns="25400" rIns="25400" bIns="25400" rtlCol="0" anchor="t">
            <a:normAutofit/>
          </a:bodyPr>
          <a:lstStyle/>
          <a:p>
            <a:pPr marL="0" indent="0" algn="l">
              <a:buNone/>
            </a:pPr>
            <a:r>
              <a:rPr lang="en-US" sz="1650" b="1" dirty="0">
                <a:solidFill>
                  <a:srgbClr val="8A93A6"/>
                </a:solidFill>
                <a:latin typeface="Open Sans" pitchFamily="34" charset="0"/>
                <a:ea typeface="Open Sans" pitchFamily="34" charset="-122"/>
                <a:cs typeface="Open Sans" pitchFamily="34" charset="-120"/>
              </a:rPr>
              <a:t>36</a:t>
            </a:r>
            <a:endParaRPr lang="en-US" sz="1650" dirty="0"/>
          </a:p>
        </p:txBody>
      </p:sp>
      <p:sp>
        <p:nvSpPr>
          <p:cNvPr id="113" name="Text 6">
            <a:extLst>
              <a:ext uri="{FF2B5EF4-FFF2-40B4-BE49-F238E27FC236}">
                <a16:creationId xmlns:a16="http://schemas.microsoft.com/office/drawing/2014/main" id="{7E48DF43-CAF9-A8D6-F513-5F2772D2F118}"/>
              </a:ext>
            </a:extLst>
          </p:cNvPr>
          <p:cNvSpPr/>
          <p:nvPr/>
        </p:nvSpPr>
        <p:spPr>
          <a:xfrm>
            <a:off x="5057775" y="5772150"/>
            <a:ext cx="1047750" cy="609600"/>
          </a:xfrm>
          <a:prstGeom prst="rect">
            <a:avLst/>
          </a:prstGeom>
          <a:noFill/>
          <a:ln/>
        </p:spPr>
        <p:txBody>
          <a:bodyPr wrap="square" lIns="25400" tIns="25400" rIns="25400" bIns="25400" rtlCol="0" anchor="t">
            <a:normAutofit/>
          </a:bodyPr>
          <a:lstStyle/>
          <a:p>
            <a:pPr marL="0" indent="0" algn="r">
              <a:buNone/>
            </a:pPr>
            <a:r>
              <a:rPr lang="en-US" sz="1650" b="1" dirty="0">
                <a:solidFill>
                  <a:srgbClr val="FFFFFF"/>
                </a:solidFill>
                <a:latin typeface="Open Sans" pitchFamily="34" charset="0"/>
                <a:ea typeface="Open Sans" pitchFamily="34" charset="-122"/>
                <a:cs typeface="Open Sans" pitchFamily="34" charset="-120"/>
              </a:rPr>
              <a:t>2026 $000</a:t>
            </a:r>
            <a:endParaRPr lang="en-US" sz="1650" dirty="0"/>
          </a:p>
        </p:txBody>
      </p:sp>
      <p:sp>
        <p:nvSpPr>
          <p:cNvPr id="115" name="Text 7">
            <a:extLst>
              <a:ext uri="{FF2B5EF4-FFF2-40B4-BE49-F238E27FC236}">
                <a16:creationId xmlns:a16="http://schemas.microsoft.com/office/drawing/2014/main" id="{EDEA752E-6D4B-9B1C-E725-8A6194F9CEBD}"/>
              </a:ext>
            </a:extLst>
          </p:cNvPr>
          <p:cNvSpPr/>
          <p:nvPr/>
        </p:nvSpPr>
        <p:spPr>
          <a:xfrm>
            <a:off x="6296025" y="5745185"/>
            <a:ext cx="1047750" cy="609600"/>
          </a:xfrm>
          <a:prstGeom prst="rect">
            <a:avLst/>
          </a:prstGeom>
          <a:noFill/>
          <a:ln/>
        </p:spPr>
        <p:txBody>
          <a:bodyPr wrap="square" lIns="25400" tIns="25400" rIns="25400" bIns="25400" rtlCol="0" anchor="t">
            <a:normAutofit/>
          </a:bodyPr>
          <a:lstStyle/>
          <a:p>
            <a:pPr marL="0" indent="0" algn="r">
              <a:buNone/>
            </a:pPr>
            <a:r>
              <a:rPr lang="en-US" sz="1650" b="1" dirty="0">
                <a:solidFill>
                  <a:srgbClr val="FFFFFF"/>
                </a:solidFill>
                <a:latin typeface="Open Sans" pitchFamily="34" charset="0"/>
                <a:ea typeface="Open Sans" pitchFamily="34" charset="-122"/>
                <a:cs typeface="Open Sans" pitchFamily="34" charset="-120"/>
              </a:rPr>
              <a:t>2025 $000</a:t>
            </a:r>
            <a:endParaRPr lang="en-US" sz="1650" dirty="0"/>
          </a:p>
        </p:txBody>
      </p:sp>
      <p:sp>
        <p:nvSpPr>
          <p:cNvPr id="117" name="Text 8">
            <a:extLst>
              <a:ext uri="{FF2B5EF4-FFF2-40B4-BE49-F238E27FC236}">
                <a16:creationId xmlns:a16="http://schemas.microsoft.com/office/drawing/2014/main" id="{AE133838-4007-10BC-8B97-E11577A7403A}"/>
              </a:ext>
            </a:extLst>
          </p:cNvPr>
          <p:cNvSpPr/>
          <p:nvPr/>
        </p:nvSpPr>
        <p:spPr>
          <a:xfrm>
            <a:off x="7534275" y="5746173"/>
            <a:ext cx="1274874" cy="581025"/>
          </a:xfrm>
          <a:prstGeom prst="rect">
            <a:avLst/>
          </a:prstGeom>
          <a:noFill/>
          <a:ln/>
        </p:spPr>
        <p:txBody>
          <a:bodyPr wrap="square" lIns="25400" tIns="25400" rIns="25400" bIns="25400" rtlCol="0" anchor="t">
            <a:normAutofit/>
          </a:bodyPr>
          <a:lstStyle/>
          <a:p>
            <a:pPr marL="0" indent="0" algn="r">
              <a:buNone/>
            </a:pPr>
            <a:r>
              <a:rPr lang="en-US" sz="1650" b="1" dirty="0">
                <a:solidFill>
                  <a:srgbClr val="FFFFFF"/>
                </a:solidFill>
                <a:latin typeface="Open Sans" pitchFamily="34" charset="0"/>
                <a:ea typeface="Open Sans" pitchFamily="34" charset="-122"/>
                <a:cs typeface="Open Sans" pitchFamily="34" charset="-120"/>
              </a:rPr>
              <a:t>Movement</a:t>
            </a:r>
          </a:p>
          <a:p>
            <a:pPr marL="0" indent="0" algn="r">
              <a:buNone/>
            </a:pPr>
            <a:r>
              <a:rPr lang="en-US" sz="1650" b="1" dirty="0">
                <a:solidFill>
                  <a:srgbClr val="FFFFFF"/>
                </a:solidFill>
                <a:latin typeface="Open Sans" pitchFamily="34" charset="0"/>
                <a:ea typeface="Open Sans" pitchFamily="34" charset="-122"/>
                <a:cs typeface="Open Sans" pitchFamily="34" charset="-120"/>
              </a:rPr>
              <a:t>$000</a:t>
            </a:r>
            <a:endParaRPr lang="en-US" sz="165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914400" y="609600"/>
            <a:ext cx="18105120" cy="352425"/>
          </a:xfrm>
          <a:prstGeom prst="rect">
            <a:avLst/>
          </a:prstGeom>
          <a:noFill/>
          <a:ln/>
        </p:spPr>
        <p:txBody>
          <a:bodyPr wrap="square" lIns="25400" tIns="25400" rIns="25400" bIns="25400" rtlCol="0" anchor="t">
            <a:normAutofit/>
          </a:bodyPr>
          <a:lstStyle/>
          <a:p>
            <a:pPr marL="0" indent="0" algn="l">
              <a:buNone/>
            </a:pPr>
            <a:r>
              <a:rPr lang="en-US" sz="1800" b="1" dirty="0">
                <a:solidFill>
                  <a:srgbClr val="618F6D"/>
                </a:solidFill>
                <a:latin typeface="Open Sans" pitchFamily="34" charset="0"/>
                <a:ea typeface="Open Sans" pitchFamily="34" charset="-122"/>
                <a:cs typeface="Open Sans" pitchFamily="34" charset="-120"/>
              </a:rPr>
              <a:t>For the year ended 30 June 2026</a:t>
            </a:r>
            <a:endParaRPr lang="en-US" sz="1800" dirty="0"/>
          </a:p>
        </p:txBody>
      </p:sp>
      <p:sp>
        <p:nvSpPr>
          <p:cNvPr id="3" name="Text 1"/>
          <p:cNvSpPr/>
          <p:nvPr/>
        </p:nvSpPr>
        <p:spPr>
          <a:xfrm>
            <a:off x="914400" y="1000125"/>
            <a:ext cx="18105120" cy="628650"/>
          </a:xfrm>
          <a:prstGeom prst="rect">
            <a:avLst/>
          </a:prstGeom>
          <a:noFill/>
          <a:ln/>
        </p:spPr>
        <p:txBody>
          <a:bodyPr wrap="square" lIns="25400" tIns="25400" rIns="25400" bIns="25400" rtlCol="0" anchor="t">
            <a:normAutofit/>
          </a:bodyPr>
          <a:lstStyle/>
          <a:p>
            <a:pPr marL="0" indent="0" algn="l">
              <a:buNone/>
            </a:pPr>
            <a:r>
              <a:rPr lang="en-US" sz="3450" b="1" kern="0" spc="-69" dirty="0">
                <a:solidFill>
                  <a:srgbClr val="0A357C"/>
                </a:solidFill>
                <a:latin typeface="Open Sans" pitchFamily="34" charset="0"/>
                <a:ea typeface="Open Sans" pitchFamily="34" charset="-122"/>
                <a:cs typeface="Open Sans" pitchFamily="34" charset="-120"/>
              </a:rPr>
              <a:t>Group Underlying Earnings reconciliation</a:t>
            </a:r>
            <a:endParaRPr lang="en-US" sz="3450" dirty="0"/>
          </a:p>
        </p:txBody>
      </p:sp>
      <p:sp>
        <p:nvSpPr>
          <p:cNvPr id="4" name="Shape 2"/>
          <p:cNvSpPr/>
          <p:nvPr/>
        </p:nvSpPr>
        <p:spPr>
          <a:xfrm>
            <a:off x="914400" y="1666875"/>
            <a:ext cx="16459200" cy="28575"/>
          </a:xfrm>
          <a:prstGeom prst="rect">
            <a:avLst/>
          </a:prstGeom>
          <a:solidFill>
            <a:srgbClr val="DBF0EC"/>
          </a:solidFill>
          <a:ln/>
        </p:spPr>
        <p:txBody>
          <a:bodyPr/>
          <a:lstStyle/>
          <a:p>
            <a:endParaRPr lang="en-NZ"/>
          </a:p>
        </p:txBody>
      </p:sp>
      <p:sp>
        <p:nvSpPr>
          <p:cNvPr id="5" name="Shape 3"/>
          <p:cNvSpPr/>
          <p:nvPr/>
        </p:nvSpPr>
        <p:spPr>
          <a:xfrm>
            <a:off x="914400" y="1924050"/>
            <a:ext cx="16459200" cy="6697861"/>
          </a:xfrm>
          <a:prstGeom prst="roundRect">
            <a:avLst>
              <a:gd name="adj" fmla="val 1707"/>
            </a:avLst>
          </a:prstGeom>
          <a:ln w="9525">
            <a:solidFill>
              <a:srgbClr val="DCE3E8"/>
            </a:solidFill>
            <a:prstDash val="solid"/>
          </a:ln>
        </p:spPr>
        <p:txBody>
          <a:bodyPr/>
          <a:lstStyle/>
          <a:p>
            <a:endParaRPr lang="en-NZ"/>
          </a:p>
        </p:txBody>
      </p:sp>
      <p:sp>
        <p:nvSpPr>
          <p:cNvPr id="6" name="Shape 4"/>
          <p:cNvSpPr/>
          <p:nvPr/>
        </p:nvSpPr>
        <p:spPr>
          <a:xfrm>
            <a:off x="923925" y="1933575"/>
            <a:ext cx="16440150" cy="771525"/>
          </a:xfrm>
          <a:prstGeom prst="rect">
            <a:avLst/>
          </a:prstGeom>
          <a:solidFill>
            <a:srgbClr val="0A357C"/>
          </a:solidFill>
          <a:ln/>
        </p:spPr>
        <p:txBody>
          <a:bodyPr/>
          <a:lstStyle/>
          <a:p>
            <a:endParaRPr lang="en-NZ"/>
          </a:p>
        </p:txBody>
      </p:sp>
      <p:sp>
        <p:nvSpPr>
          <p:cNvPr id="7" name="Text 5"/>
          <p:cNvSpPr/>
          <p:nvPr/>
        </p:nvSpPr>
        <p:spPr>
          <a:xfrm>
            <a:off x="11115675" y="2038350"/>
            <a:ext cx="1104900" cy="600075"/>
          </a:xfrm>
          <a:prstGeom prst="rect">
            <a:avLst/>
          </a:prstGeom>
          <a:noFill/>
          <a:ln/>
        </p:spPr>
        <p:txBody>
          <a:bodyPr wrap="square" lIns="25400" tIns="25400" rIns="25400" bIns="25400" rtlCol="0" anchor="t">
            <a:normAutofit/>
          </a:bodyPr>
          <a:lstStyle/>
          <a:p>
            <a:pPr marL="0" indent="0" algn="r">
              <a:buNone/>
            </a:pPr>
            <a:r>
              <a:rPr lang="en-US" sz="1575" b="1" dirty="0">
                <a:solidFill>
                  <a:srgbClr val="FFFFFF"/>
                </a:solidFill>
                <a:latin typeface="Open Sans" pitchFamily="34" charset="0"/>
                <a:ea typeface="Open Sans" pitchFamily="34" charset="-122"/>
                <a:cs typeface="Open Sans" pitchFamily="34" charset="-120"/>
              </a:rPr>
              <a:t>2026 </a:t>
            </a:r>
          </a:p>
          <a:p>
            <a:pPr marL="0" indent="0" algn="r">
              <a:buNone/>
            </a:pPr>
            <a:r>
              <a:rPr lang="en-US" sz="1575" b="1" dirty="0">
                <a:solidFill>
                  <a:srgbClr val="FFFFFF"/>
                </a:solidFill>
                <a:latin typeface="Open Sans" pitchFamily="34" charset="0"/>
                <a:ea typeface="Open Sans" pitchFamily="34" charset="-122"/>
                <a:cs typeface="Open Sans" pitchFamily="34" charset="-120"/>
              </a:rPr>
              <a:t>$000</a:t>
            </a:r>
            <a:endParaRPr lang="en-US" sz="1575" dirty="0"/>
          </a:p>
        </p:txBody>
      </p:sp>
      <p:sp>
        <p:nvSpPr>
          <p:cNvPr id="8" name="Text 6"/>
          <p:cNvSpPr/>
          <p:nvPr/>
        </p:nvSpPr>
        <p:spPr>
          <a:xfrm>
            <a:off x="12372975" y="2038350"/>
            <a:ext cx="1104900" cy="600075"/>
          </a:xfrm>
          <a:prstGeom prst="rect">
            <a:avLst/>
          </a:prstGeom>
          <a:noFill/>
          <a:ln/>
        </p:spPr>
        <p:txBody>
          <a:bodyPr wrap="square" lIns="25400" tIns="25400" rIns="25400" bIns="25400" rtlCol="0" anchor="t">
            <a:normAutofit/>
          </a:bodyPr>
          <a:lstStyle/>
          <a:p>
            <a:pPr marL="0" indent="0" algn="r">
              <a:buNone/>
            </a:pPr>
            <a:r>
              <a:rPr lang="en-US" sz="1575" b="1" dirty="0">
                <a:solidFill>
                  <a:srgbClr val="FFFFFF"/>
                </a:solidFill>
                <a:latin typeface="Open Sans" pitchFamily="34" charset="0"/>
                <a:ea typeface="Open Sans" pitchFamily="34" charset="-122"/>
                <a:cs typeface="Open Sans" pitchFamily="34" charset="-120"/>
              </a:rPr>
              <a:t>2025 </a:t>
            </a:r>
          </a:p>
          <a:p>
            <a:pPr marL="0" indent="0" algn="r">
              <a:buNone/>
            </a:pPr>
            <a:r>
              <a:rPr lang="en-US" sz="1575" b="1" dirty="0">
                <a:solidFill>
                  <a:srgbClr val="FFFFFF"/>
                </a:solidFill>
                <a:latin typeface="Open Sans" pitchFamily="34" charset="0"/>
                <a:ea typeface="Open Sans" pitchFamily="34" charset="-122"/>
                <a:cs typeface="Open Sans" pitchFamily="34" charset="-120"/>
              </a:rPr>
              <a:t>$000</a:t>
            </a:r>
            <a:endParaRPr lang="en-US" sz="1575" dirty="0"/>
          </a:p>
        </p:txBody>
      </p:sp>
      <p:sp>
        <p:nvSpPr>
          <p:cNvPr id="9" name="Text 7"/>
          <p:cNvSpPr/>
          <p:nvPr/>
        </p:nvSpPr>
        <p:spPr>
          <a:xfrm>
            <a:off x="13630275" y="2038350"/>
            <a:ext cx="1104900" cy="600075"/>
          </a:xfrm>
          <a:prstGeom prst="rect">
            <a:avLst/>
          </a:prstGeom>
          <a:noFill/>
          <a:ln/>
        </p:spPr>
        <p:txBody>
          <a:bodyPr wrap="square" lIns="25400" tIns="25400" rIns="25400" bIns="25400" rtlCol="0" anchor="t">
            <a:normAutofit/>
          </a:bodyPr>
          <a:lstStyle/>
          <a:p>
            <a:pPr marL="0" indent="0" algn="r">
              <a:buNone/>
            </a:pPr>
            <a:r>
              <a:rPr lang="en-US" sz="1575" b="1" dirty="0">
                <a:solidFill>
                  <a:srgbClr val="FFFFFF"/>
                </a:solidFill>
                <a:latin typeface="Open Sans" pitchFamily="34" charset="0"/>
                <a:ea typeface="Open Sans" pitchFamily="34" charset="-122"/>
                <a:cs typeface="Open Sans" pitchFamily="34" charset="-120"/>
              </a:rPr>
              <a:t>2024 </a:t>
            </a:r>
          </a:p>
          <a:p>
            <a:pPr marL="0" indent="0" algn="r">
              <a:buNone/>
            </a:pPr>
            <a:r>
              <a:rPr lang="en-US" sz="1575" b="1" dirty="0">
                <a:solidFill>
                  <a:srgbClr val="FFFFFF"/>
                </a:solidFill>
                <a:latin typeface="Open Sans" pitchFamily="34" charset="0"/>
                <a:ea typeface="Open Sans" pitchFamily="34" charset="-122"/>
                <a:cs typeface="Open Sans" pitchFamily="34" charset="-120"/>
              </a:rPr>
              <a:t>$000</a:t>
            </a:r>
            <a:endParaRPr lang="en-US" sz="1575" dirty="0"/>
          </a:p>
        </p:txBody>
      </p:sp>
      <p:sp>
        <p:nvSpPr>
          <p:cNvPr id="10" name="Text 8"/>
          <p:cNvSpPr/>
          <p:nvPr/>
        </p:nvSpPr>
        <p:spPr>
          <a:xfrm>
            <a:off x="14887575" y="2038350"/>
            <a:ext cx="1104900" cy="600075"/>
          </a:xfrm>
          <a:prstGeom prst="rect">
            <a:avLst/>
          </a:prstGeom>
          <a:noFill/>
          <a:ln/>
        </p:spPr>
        <p:txBody>
          <a:bodyPr wrap="square" lIns="25400" tIns="25400" rIns="25400" bIns="25400" rtlCol="0" anchor="t">
            <a:normAutofit/>
          </a:bodyPr>
          <a:lstStyle/>
          <a:p>
            <a:pPr marL="0" indent="0" algn="r">
              <a:buNone/>
            </a:pPr>
            <a:r>
              <a:rPr lang="en-US" sz="1575" b="1" dirty="0">
                <a:solidFill>
                  <a:srgbClr val="FFFFFF"/>
                </a:solidFill>
                <a:latin typeface="Open Sans" pitchFamily="34" charset="0"/>
                <a:ea typeface="Open Sans" pitchFamily="34" charset="-122"/>
                <a:cs typeface="Open Sans" pitchFamily="34" charset="-120"/>
              </a:rPr>
              <a:t>2023 </a:t>
            </a:r>
          </a:p>
          <a:p>
            <a:pPr marL="0" indent="0" algn="r">
              <a:buNone/>
            </a:pPr>
            <a:r>
              <a:rPr lang="en-US" sz="1575" b="1" dirty="0">
                <a:solidFill>
                  <a:srgbClr val="FFFFFF"/>
                </a:solidFill>
                <a:latin typeface="Open Sans" pitchFamily="34" charset="0"/>
                <a:ea typeface="Open Sans" pitchFamily="34" charset="-122"/>
                <a:cs typeface="Open Sans" pitchFamily="34" charset="-120"/>
              </a:rPr>
              <a:t>$000</a:t>
            </a:r>
            <a:endParaRPr lang="en-US" sz="1575" dirty="0"/>
          </a:p>
        </p:txBody>
      </p:sp>
      <p:sp>
        <p:nvSpPr>
          <p:cNvPr id="11" name="Text 9"/>
          <p:cNvSpPr/>
          <p:nvPr/>
        </p:nvSpPr>
        <p:spPr>
          <a:xfrm>
            <a:off x="16144875" y="2038350"/>
            <a:ext cx="1009650" cy="571500"/>
          </a:xfrm>
          <a:prstGeom prst="rect">
            <a:avLst/>
          </a:prstGeom>
          <a:noFill/>
          <a:ln/>
        </p:spPr>
        <p:txBody>
          <a:bodyPr wrap="square" lIns="25400" tIns="25400" rIns="25400" bIns="25400" rtlCol="0" anchor="t">
            <a:normAutofit/>
          </a:bodyPr>
          <a:lstStyle/>
          <a:p>
            <a:pPr marL="0" indent="0" algn="r">
              <a:buNone/>
            </a:pPr>
            <a:r>
              <a:rPr lang="en-US" sz="1575" b="1" dirty="0">
                <a:solidFill>
                  <a:srgbClr val="FFFFFF"/>
                </a:solidFill>
                <a:latin typeface="Open Sans" pitchFamily="34" charset="0"/>
                <a:ea typeface="Open Sans" pitchFamily="34" charset="-122"/>
                <a:cs typeface="Open Sans" pitchFamily="34" charset="-120"/>
              </a:rPr>
              <a:t>2022 $000</a:t>
            </a:r>
            <a:endParaRPr lang="en-US" sz="1575" dirty="0"/>
          </a:p>
        </p:txBody>
      </p:sp>
      <p:sp>
        <p:nvSpPr>
          <p:cNvPr id="12" name="Shape 10"/>
          <p:cNvSpPr/>
          <p:nvPr/>
        </p:nvSpPr>
        <p:spPr>
          <a:xfrm>
            <a:off x="923925" y="2705100"/>
            <a:ext cx="16440150" cy="447675"/>
          </a:xfrm>
          <a:prstGeom prst="rect">
            <a:avLst/>
          </a:prstGeom>
          <a:solidFill>
            <a:srgbClr val="DBF0EC"/>
          </a:solidFill>
          <a:ln/>
        </p:spPr>
        <p:txBody>
          <a:bodyPr/>
          <a:lstStyle/>
          <a:p>
            <a:endParaRPr lang="en-NZ"/>
          </a:p>
        </p:txBody>
      </p:sp>
      <p:sp>
        <p:nvSpPr>
          <p:cNvPr id="13" name="Shape 11"/>
          <p:cNvSpPr/>
          <p:nvPr/>
        </p:nvSpPr>
        <p:spPr>
          <a:xfrm>
            <a:off x="923925" y="3143250"/>
            <a:ext cx="16440150" cy="9525"/>
          </a:xfrm>
          <a:prstGeom prst="rect">
            <a:avLst/>
          </a:prstGeom>
          <a:solidFill>
            <a:srgbClr val="EAF0F2"/>
          </a:solidFill>
          <a:ln/>
        </p:spPr>
        <p:txBody>
          <a:bodyPr/>
          <a:lstStyle/>
          <a:p>
            <a:endParaRPr lang="en-NZ"/>
          </a:p>
        </p:txBody>
      </p:sp>
      <p:sp>
        <p:nvSpPr>
          <p:cNvPr id="14" name="Text 12"/>
          <p:cNvSpPr/>
          <p:nvPr/>
        </p:nvSpPr>
        <p:spPr>
          <a:xfrm>
            <a:off x="1133475" y="2790825"/>
            <a:ext cx="10039160" cy="304800"/>
          </a:xfrm>
          <a:prstGeom prst="rect">
            <a:avLst/>
          </a:prstGeom>
          <a:noFill/>
          <a:ln/>
        </p:spPr>
        <p:txBody>
          <a:bodyPr wrap="square" lIns="25400" tIns="25400" rIns="25400" bIns="25400" rtlCol="0" anchor="t">
            <a:normAutofit/>
          </a:bodyPr>
          <a:lstStyle/>
          <a:p>
            <a:pPr marL="0" indent="0" algn="l">
              <a:buNone/>
            </a:pPr>
            <a:r>
              <a:rPr lang="en-US" sz="1575" b="1" dirty="0">
                <a:solidFill>
                  <a:srgbClr val="0A357C"/>
                </a:solidFill>
                <a:latin typeface="Open Sans" pitchFamily="34" charset="0"/>
                <a:ea typeface="Open Sans" pitchFamily="34" charset="-122"/>
                <a:cs typeface="Open Sans" pitchFamily="34" charset="-120"/>
              </a:rPr>
              <a:t>Profit after taxation - reported</a:t>
            </a:r>
            <a:endParaRPr lang="en-US" sz="1575" dirty="0"/>
          </a:p>
        </p:txBody>
      </p:sp>
      <p:sp>
        <p:nvSpPr>
          <p:cNvPr id="15" name="Text 13"/>
          <p:cNvSpPr/>
          <p:nvPr/>
        </p:nvSpPr>
        <p:spPr>
          <a:xfrm>
            <a:off x="11087100" y="2790825"/>
            <a:ext cx="1162050" cy="304800"/>
          </a:xfrm>
          <a:prstGeom prst="rect">
            <a:avLst/>
          </a:prstGeom>
          <a:noFill/>
          <a:ln/>
        </p:spPr>
        <p:txBody>
          <a:bodyPr wrap="square" lIns="25400" tIns="25400" rIns="25400" bIns="25400" rtlCol="0" anchor="t">
            <a:normAutofit/>
          </a:bodyPr>
          <a:lstStyle/>
          <a:p>
            <a:pPr marL="0" indent="0" algn="r">
              <a:buNone/>
            </a:pPr>
            <a:r>
              <a:rPr lang="en-US" sz="1575" b="1" dirty="0">
                <a:solidFill>
                  <a:srgbClr val="0A357C"/>
                </a:solidFill>
                <a:latin typeface="Open Sans" pitchFamily="34" charset="0"/>
                <a:ea typeface="Open Sans" pitchFamily="34" charset="-122"/>
                <a:cs typeface="Open Sans" pitchFamily="34" charset="-120"/>
              </a:rPr>
              <a:t>156,052</a:t>
            </a:r>
            <a:endParaRPr lang="en-US" sz="1575" dirty="0"/>
          </a:p>
        </p:txBody>
      </p:sp>
      <p:sp>
        <p:nvSpPr>
          <p:cNvPr id="16" name="Text 14"/>
          <p:cNvSpPr/>
          <p:nvPr/>
        </p:nvSpPr>
        <p:spPr>
          <a:xfrm>
            <a:off x="12344400" y="2790825"/>
            <a:ext cx="1162050" cy="304800"/>
          </a:xfrm>
          <a:prstGeom prst="rect">
            <a:avLst/>
          </a:prstGeom>
          <a:noFill/>
          <a:ln/>
        </p:spPr>
        <p:txBody>
          <a:bodyPr wrap="square" lIns="25400" tIns="25400" rIns="25400" bIns="25400" rtlCol="0" anchor="t">
            <a:normAutofit/>
          </a:bodyPr>
          <a:lstStyle/>
          <a:p>
            <a:pPr marL="0" indent="0" algn="r">
              <a:buNone/>
            </a:pPr>
            <a:r>
              <a:rPr lang="en-US" sz="1575" b="1" dirty="0">
                <a:solidFill>
                  <a:srgbClr val="0A357C"/>
                </a:solidFill>
                <a:latin typeface="Open Sans" pitchFamily="34" charset="0"/>
                <a:ea typeface="Open Sans" pitchFamily="34" charset="-122"/>
                <a:cs typeface="Open Sans" pitchFamily="34" charset="-120"/>
              </a:rPr>
              <a:t>173,373</a:t>
            </a:r>
            <a:endParaRPr lang="en-US" sz="1575" dirty="0"/>
          </a:p>
        </p:txBody>
      </p:sp>
      <p:sp>
        <p:nvSpPr>
          <p:cNvPr id="17" name="Text 15"/>
          <p:cNvSpPr/>
          <p:nvPr/>
        </p:nvSpPr>
        <p:spPr>
          <a:xfrm>
            <a:off x="13601700" y="2790825"/>
            <a:ext cx="1162050" cy="304800"/>
          </a:xfrm>
          <a:prstGeom prst="rect">
            <a:avLst/>
          </a:prstGeom>
          <a:noFill/>
          <a:ln/>
        </p:spPr>
        <p:txBody>
          <a:bodyPr wrap="square" lIns="25400" tIns="25400" rIns="25400" bIns="25400" rtlCol="0" anchor="t">
            <a:normAutofit/>
          </a:bodyPr>
          <a:lstStyle/>
          <a:p>
            <a:pPr marL="0" indent="0" algn="r">
              <a:buNone/>
            </a:pPr>
            <a:r>
              <a:rPr lang="en-US" sz="1575" b="1" dirty="0">
                <a:solidFill>
                  <a:srgbClr val="0A357C"/>
                </a:solidFill>
                <a:latin typeface="Open Sans" pitchFamily="34" charset="0"/>
                <a:ea typeface="Open Sans" pitchFamily="34" charset="-122"/>
                <a:cs typeface="Open Sans" pitchFamily="34" charset="-120"/>
              </a:rPr>
              <a:t>90,849</a:t>
            </a:r>
            <a:endParaRPr lang="en-US" sz="1575" dirty="0"/>
          </a:p>
        </p:txBody>
      </p:sp>
      <p:sp>
        <p:nvSpPr>
          <p:cNvPr id="18" name="Text 16"/>
          <p:cNvSpPr/>
          <p:nvPr/>
        </p:nvSpPr>
        <p:spPr>
          <a:xfrm>
            <a:off x="14859000" y="2790825"/>
            <a:ext cx="1162050" cy="304800"/>
          </a:xfrm>
          <a:prstGeom prst="rect">
            <a:avLst/>
          </a:prstGeom>
          <a:noFill/>
          <a:ln/>
        </p:spPr>
        <p:txBody>
          <a:bodyPr wrap="square" lIns="25400" tIns="25400" rIns="25400" bIns="25400" rtlCol="0" anchor="t">
            <a:normAutofit/>
          </a:bodyPr>
          <a:lstStyle/>
          <a:p>
            <a:pPr marL="0" indent="0" algn="r">
              <a:buNone/>
            </a:pPr>
            <a:r>
              <a:rPr lang="en-US" sz="1575" b="1" dirty="0">
                <a:solidFill>
                  <a:srgbClr val="0A357C"/>
                </a:solidFill>
                <a:latin typeface="Open Sans" pitchFamily="34" charset="0"/>
                <a:ea typeface="Open Sans" pitchFamily="34" charset="-122"/>
                <a:cs typeface="Open Sans" pitchFamily="34" charset="-120"/>
              </a:rPr>
              <a:t>117,136</a:t>
            </a:r>
            <a:endParaRPr lang="en-US" sz="1575" dirty="0"/>
          </a:p>
        </p:txBody>
      </p:sp>
      <p:sp>
        <p:nvSpPr>
          <p:cNvPr id="19" name="Text 17"/>
          <p:cNvSpPr/>
          <p:nvPr/>
        </p:nvSpPr>
        <p:spPr>
          <a:xfrm>
            <a:off x="16144875" y="2790825"/>
            <a:ext cx="1009650" cy="304800"/>
          </a:xfrm>
          <a:prstGeom prst="rect">
            <a:avLst/>
          </a:prstGeom>
          <a:noFill/>
          <a:ln/>
        </p:spPr>
        <p:txBody>
          <a:bodyPr wrap="square" lIns="25400" tIns="25400" rIns="25400" bIns="25400" rtlCol="0" anchor="t">
            <a:normAutofit/>
          </a:bodyPr>
          <a:lstStyle/>
          <a:p>
            <a:pPr marL="0" indent="0" algn="r">
              <a:buNone/>
            </a:pPr>
            <a:r>
              <a:rPr lang="en-US" sz="1575" b="1" dirty="0">
                <a:solidFill>
                  <a:srgbClr val="0A357C"/>
                </a:solidFill>
                <a:latin typeface="Open Sans" pitchFamily="34" charset="0"/>
                <a:ea typeface="Open Sans" pitchFamily="34" charset="-122"/>
                <a:cs typeface="Open Sans" pitchFamily="34" charset="-120"/>
              </a:rPr>
              <a:t>111,317</a:t>
            </a:r>
            <a:endParaRPr lang="en-US" sz="1575" dirty="0"/>
          </a:p>
        </p:txBody>
      </p:sp>
      <p:sp>
        <p:nvSpPr>
          <p:cNvPr id="20" name="Shape 18"/>
          <p:cNvSpPr/>
          <p:nvPr/>
        </p:nvSpPr>
        <p:spPr>
          <a:xfrm>
            <a:off x="923925" y="3590925"/>
            <a:ext cx="16440150" cy="9525"/>
          </a:xfrm>
          <a:prstGeom prst="rect">
            <a:avLst/>
          </a:prstGeom>
          <a:solidFill>
            <a:srgbClr val="EAF0F2"/>
          </a:solidFill>
          <a:ln/>
        </p:spPr>
        <p:txBody>
          <a:bodyPr/>
          <a:lstStyle/>
          <a:p>
            <a:endParaRPr lang="en-NZ"/>
          </a:p>
        </p:txBody>
      </p:sp>
      <p:sp>
        <p:nvSpPr>
          <p:cNvPr id="21" name="Text 19"/>
          <p:cNvSpPr/>
          <p:nvPr/>
        </p:nvSpPr>
        <p:spPr>
          <a:xfrm>
            <a:off x="1133475" y="3238500"/>
            <a:ext cx="10039160" cy="304800"/>
          </a:xfrm>
          <a:prstGeom prst="rect">
            <a:avLst/>
          </a:prstGeom>
          <a:noFill/>
          <a:ln/>
        </p:spPr>
        <p:txBody>
          <a:bodyPr wrap="square" lIns="25400" tIns="25400" rIns="25400" bIns="25400" rtlCol="0" anchor="t">
            <a:normAutofit/>
          </a:bodyPr>
          <a:lstStyle/>
          <a:p>
            <a:pPr marL="0" indent="0" algn="l">
              <a:buNone/>
            </a:pPr>
            <a:r>
              <a:rPr lang="en-US" sz="1575" dirty="0">
                <a:solidFill>
                  <a:srgbClr val="2C3A57"/>
                </a:solidFill>
                <a:latin typeface="Open Sans" pitchFamily="34" charset="0"/>
                <a:ea typeface="Open Sans" pitchFamily="34" charset="-122"/>
                <a:cs typeface="Open Sans" pitchFamily="34" charset="-120"/>
              </a:rPr>
              <a:t>Asset impairment</a:t>
            </a:r>
            <a:endParaRPr lang="en-US" sz="1575" dirty="0"/>
          </a:p>
        </p:txBody>
      </p:sp>
      <p:sp>
        <p:nvSpPr>
          <p:cNvPr id="22" name="Text 20"/>
          <p:cNvSpPr/>
          <p:nvPr/>
        </p:nvSpPr>
        <p:spPr>
          <a:xfrm>
            <a:off x="11087100" y="3238500"/>
            <a:ext cx="1162050" cy="304800"/>
          </a:xfrm>
          <a:prstGeom prst="rect">
            <a:avLst/>
          </a:prstGeom>
          <a:noFill/>
          <a:ln/>
        </p:spPr>
        <p:txBody>
          <a:bodyPr wrap="square" lIns="25400" tIns="25400" rIns="25400" bIns="25400" rtlCol="0" anchor="t">
            <a:normAutofit/>
          </a:bodyPr>
          <a:lstStyle/>
          <a:p>
            <a:pPr marL="0" indent="0" algn="r">
              <a:buNone/>
            </a:pPr>
            <a:r>
              <a:rPr lang="en-US" sz="1575" dirty="0">
                <a:solidFill>
                  <a:srgbClr val="2C3A57"/>
                </a:solidFill>
                <a:latin typeface="Open Sans" pitchFamily="34" charset="0"/>
                <a:ea typeface="Open Sans" pitchFamily="34" charset="-122"/>
                <a:cs typeface="Open Sans" pitchFamily="34" charset="-120"/>
              </a:rPr>
              <a:t>1,105</a:t>
            </a:r>
            <a:endParaRPr lang="en-US" sz="1575" dirty="0"/>
          </a:p>
        </p:txBody>
      </p:sp>
      <p:sp>
        <p:nvSpPr>
          <p:cNvPr id="23" name="Text 21"/>
          <p:cNvSpPr/>
          <p:nvPr/>
        </p:nvSpPr>
        <p:spPr>
          <a:xfrm>
            <a:off x="12344400" y="3238500"/>
            <a:ext cx="1162050" cy="304800"/>
          </a:xfrm>
          <a:prstGeom prst="rect">
            <a:avLst/>
          </a:prstGeom>
          <a:noFill/>
          <a:ln/>
        </p:spPr>
        <p:txBody>
          <a:bodyPr wrap="square" lIns="25400" tIns="25400" rIns="25400" bIns="25400" rtlCol="0" anchor="t">
            <a:normAutofit/>
          </a:bodyPr>
          <a:lstStyle/>
          <a:p>
            <a:pPr marL="0" indent="0" algn="r">
              <a:buNone/>
            </a:pPr>
            <a:r>
              <a:rPr lang="en-US" sz="1575" dirty="0">
                <a:solidFill>
                  <a:srgbClr val="2C3A57"/>
                </a:solidFill>
                <a:latin typeface="Open Sans" pitchFamily="34" charset="0"/>
                <a:ea typeface="Open Sans" pitchFamily="34" charset="-122"/>
                <a:cs typeface="Open Sans" pitchFamily="34" charset="-120"/>
              </a:rPr>
              <a:t>2,534</a:t>
            </a:r>
            <a:endParaRPr lang="en-US" sz="1575" dirty="0"/>
          </a:p>
        </p:txBody>
      </p:sp>
      <p:sp>
        <p:nvSpPr>
          <p:cNvPr id="24" name="Text 22"/>
          <p:cNvSpPr/>
          <p:nvPr/>
        </p:nvSpPr>
        <p:spPr>
          <a:xfrm>
            <a:off x="13601700" y="3238500"/>
            <a:ext cx="1162050" cy="304800"/>
          </a:xfrm>
          <a:prstGeom prst="rect">
            <a:avLst/>
          </a:prstGeom>
          <a:noFill/>
          <a:ln/>
        </p:spPr>
        <p:txBody>
          <a:bodyPr wrap="square" lIns="25400" tIns="25400" rIns="25400" bIns="25400" rtlCol="0" anchor="t">
            <a:normAutofit/>
          </a:bodyPr>
          <a:lstStyle/>
          <a:p>
            <a:pPr marL="0" indent="0" algn="r">
              <a:buNone/>
            </a:pPr>
            <a:r>
              <a:rPr lang="en-US" sz="1575" dirty="0">
                <a:solidFill>
                  <a:srgbClr val="2C3A57"/>
                </a:solidFill>
                <a:latin typeface="Open Sans" pitchFamily="34" charset="0"/>
                <a:ea typeface="Open Sans" pitchFamily="34" charset="-122"/>
                <a:cs typeface="Open Sans" pitchFamily="34" charset="-120"/>
              </a:rPr>
              <a:t>28</a:t>
            </a:r>
            <a:endParaRPr lang="en-US" sz="1575" dirty="0"/>
          </a:p>
        </p:txBody>
      </p:sp>
      <p:sp>
        <p:nvSpPr>
          <p:cNvPr id="25" name="Text 23"/>
          <p:cNvSpPr/>
          <p:nvPr/>
        </p:nvSpPr>
        <p:spPr>
          <a:xfrm>
            <a:off x="14859000" y="3238500"/>
            <a:ext cx="1162050" cy="304800"/>
          </a:xfrm>
          <a:prstGeom prst="rect">
            <a:avLst/>
          </a:prstGeom>
          <a:noFill/>
          <a:ln/>
        </p:spPr>
        <p:txBody>
          <a:bodyPr wrap="square" lIns="25400" tIns="25400" rIns="25400" bIns="25400" rtlCol="0" anchor="t">
            <a:normAutofit/>
          </a:bodyPr>
          <a:lstStyle/>
          <a:p>
            <a:pPr marL="0" indent="0" algn="r">
              <a:buNone/>
            </a:pPr>
            <a:r>
              <a:rPr lang="en-US" sz="1575" dirty="0">
                <a:solidFill>
                  <a:srgbClr val="2C3A57"/>
                </a:solidFill>
                <a:latin typeface="Open Sans" pitchFamily="34" charset="0"/>
                <a:ea typeface="Open Sans" pitchFamily="34" charset="-122"/>
                <a:cs typeface="Open Sans" pitchFamily="34" charset="-120"/>
              </a:rPr>
              <a:t>0</a:t>
            </a:r>
            <a:endParaRPr lang="en-US" sz="1575" dirty="0"/>
          </a:p>
        </p:txBody>
      </p:sp>
      <p:sp>
        <p:nvSpPr>
          <p:cNvPr id="26" name="Text 24"/>
          <p:cNvSpPr/>
          <p:nvPr/>
        </p:nvSpPr>
        <p:spPr>
          <a:xfrm>
            <a:off x="16144875" y="3238500"/>
            <a:ext cx="1009650" cy="304800"/>
          </a:xfrm>
          <a:prstGeom prst="rect">
            <a:avLst/>
          </a:prstGeom>
          <a:noFill/>
          <a:ln/>
        </p:spPr>
        <p:txBody>
          <a:bodyPr wrap="square" lIns="25400" tIns="25400" rIns="25400" bIns="25400" rtlCol="0" anchor="t">
            <a:normAutofit/>
          </a:bodyPr>
          <a:lstStyle/>
          <a:p>
            <a:pPr marL="0" indent="0" algn="r">
              <a:buNone/>
            </a:pPr>
            <a:r>
              <a:rPr lang="en-US" sz="1575" dirty="0">
                <a:solidFill>
                  <a:srgbClr val="2C3A57"/>
                </a:solidFill>
                <a:latin typeface="Open Sans" pitchFamily="34" charset="0"/>
                <a:ea typeface="Open Sans" pitchFamily="34" charset="-122"/>
                <a:cs typeface="Open Sans" pitchFamily="34" charset="-120"/>
              </a:rPr>
              <a:t>1,445</a:t>
            </a:r>
            <a:endParaRPr lang="en-US" sz="1575" dirty="0"/>
          </a:p>
        </p:txBody>
      </p:sp>
      <p:sp>
        <p:nvSpPr>
          <p:cNvPr id="27" name="Shape 25"/>
          <p:cNvSpPr/>
          <p:nvPr/>
        </p:nvSpPr>
        <p:spPr>
          <a:xfrm>
            <a:off x="923925" y="3600450"/>
            <a:ext cx="16440150" cy="447675"/>
          </a:xfrm>
          <a:prstGeom prst="rect">
            <a:avLst/>
          </a:prstGeom>
          <a:solidFill>
            <a:srgbClr val="F4FAF9"/>
          </a:solidFill>
          <a:ln/>
        </p:spPr>
        <p:txBody>
          <a:bodyPr/>
          <a:lstStyle/>
          <a:p>
            <a:endParaRPr lang="en-NZ"/>
          </a:p>
        </p:txBody>
      </p:sp>
      <p:sp>
        <p:nvSpPr>
          <p:cNvPr id="28" name="Shape 26"/>
          <p:cNvSpPr/>
          <p:nvPr/>
        </p:nvSpPr>
        <p:spPr>
          <a:xfrm>
            <a:off x="923925" y="4038600"/>
            <a:ext cx="16440150" cy="9525"/>
          </a:xfrm>
          <a:prstGeom prst="rect">
            <a:avLst/>
          </a:prstGeom>
          <a:solidFill>
            <a:srgbClr val="EAF0F2"/>
          </a:solidFill>
          <a:ln/>
        </p:spPr>
        <p:txBody>
          <a:bodyPr/>
          <a:lstStyle/>
          <a:p>
            <a:endParaRPr lang="en-NZ"/>
          </a:p>
        </p:txBody>
      </p:sp>
      <p:sp>
        <p:nvSpPr>
          <p:cNvPr id="29" name="Text 27"/>
          <p:cNvSpPr/>
          <p:nvPr/>
        </p:nvSpPr>
        <p:spPr>
          <a:xfrm>
            <a:off x="1133475" y="3686175"/>
            <a:ext cx="10039160" cy="304800"/>
          </a:xfrm>
          <a:prstGeom prst="rect">
            <a:avLst/>
          </a:prstGeom>
          <a:noFill/>
          <a:ln/>
        </p:spPr>
        <p:txBody>
          <a:bodyPr wrap="square" lIns="25400" tIns="25400" rIns="25400" bIns="25400" rtlCol="0" anchor="t">
            <a:normAutofit/>
          </a:bodyPr>
          <a:lstStyle/>
          <a:p>
            <a:pPr marL="0" indent="0" algn="l">
              <a:buNone/>
            </a:pPr>
            <a:r>
              <a:rPr lang="en-US" sz="1575" dirty="0">
                <a:solidFill>
                  <a:srgbClr val="2C3A57"/>
                </a:solidFill>
                <a:latin typeface="Open Sans" pitchFamily="34" charset="0"/>
                <a:ea typeface="Open Sans" pitchFamily="34" charset="-122"/>
                <a:cs typeface="Open Sans" pitchFamily="34" charset="-120"/>
              </a:rPr>
              <a:t>Reversal of previous revaluation deficit</a:t>
            </a:r>
            <a:endParaRPr lang="en-US" sz="1575" dirty="0"/>
          </a:p>
        </p:txBody>
      </p:sp>
      <p:sp>
        <p:nvSpPr>
          <p:cNvPr id="30" name="Text 28"/>
          <p:cNvSpPr/>
          <p:nvPr/>
        </p:nvSpPr>
        <p:spPr>
          <a:xfrm>
            <a:off x="11087100" y="3686175"/>
            <a:ext cx="1162050" cy="304800"/>
          </a:xfrm>
          <a:prstGeom prst="rect">
            <a:avLst/>
          </a:prstGeom>
          <a:noFill/>
          <a:ln/>
        </p:spPr>
        <p:txBody>
          <a:bodyPr wrap="square" lIns="25400" tIns="25400" rIns="25400" bIns="25400" rtlCol="0" anchor="t">
            <a:normAutofit/>
          </a:bodyPr>
          <a:lstStyle/>
          <a:p>
            <a:pPr marL="0" indent="0" algn="r">
              <a:buNone/>
            </a:pPr>
            <a:r>
              <a:rPr lang="en-US" sz="1575" dirty="0">
                <a:solidFill>
                  <a:srgbClr val="2C3A57"/>
                </a:solidFill>
                <a:latin typeface="Open Sans" pitchFamily="34" charset="0"/>
                <a:ea typeface="Open Sans" pitchFamily="34" charset="-122"/>
                <a:cs typeface="Open Sans" pitchFamily="34" charset="-120"/>
              </a:rPr>
              <a:t>0</a:t>
            </a:r>
            <a:endParaRPr lang="en-US" sz="1575" dirty="0"/>
          </a:p>
        </p:txBody>
      </p:sp>
      <p:sp>
        <p:nvSpPr>
          <p:cNvPr id="31" name="Text 29"/>
          <p:cNvSpPr/>
          <p:nvPr/>
        </p:nvSpPr>
        <p:spPr>
          <a:xfrm>
            <a:off x="12344400" y="3686175"/>
            <a:ext cx="1162050" cy="304800"/>
          </a:xfrm>
          <a:prstGeom prst="rect">
            <a:avLst/>
          </a:prstGeom>
          <a:noFill/>
          <a:ln/>
        </p:spPr>
        <p:txBody>
          <a:bodyPr wrap="square" lIns="25400" tIns="25400" rIns="25400" bIns="25400" rtlCol="0" anchor="t">
            <a:normAutofit/>
          </a:bodyPr>
          <a:lstStyle/>
          <a:p>
            <a:pPr marL="0" indent="0" algn="r">
              <a:buNone/>
            </a:pPr>
            <a:r>
              <a:rPr lang="en-US" sz="1575" dirty="0">
                <a:solidFill>
                  <a:srgbClr val="2C3A57"/>
                </a:solidFill>
                <a:latin typeface="Open Sans" pitchFamily="34" charset="0"/>
                <a:ea typeface="Open Sans" pitchFamily="34" charset="-122"/>
                <a:cs typeface="Open Sans" pitchFamily="34" charset="-120"/>
              </a:rPr>
              <a:t>0</a:t>
            </a:r>
            <a:endParaRPr lang="en-US" sz="1575" dirty="0"/>
          </a:p>
        </p:txBody>
      </p:sp>
      <p:sp>
        <p:nvSpPr>
          <p:cNvPr id="32" name="Text 30"/>
          <p:cNvSpPr/>
          <p:nvPr/>
        </p:nvSpPr>
        <p:spPr>
          <a:xfrm>
            <a:off x="13601700" y="3686175"/>
            <a:ext cx="1162050" cy="304800"/>
          </a:xfrm>
          <a:prstGeom prst="rect">
            <a:avLst/>
          </a:prstGeom>
          <a:noFill/>
          <a:ln/>
        </p:spPr>
        <p:txBody>
          <a:bodyPr wrap="square" lIns="25400" tIns="25400" rIns="25400" bIns="25400" rtlCol="0" anchor="t">
            <a:normAutofit/>
          </a:bodyPr>
          <a:lstStyle/>
          <a:p>
            <a:pPr marL="0" indent="0" algn="r">
              <a:buNone/>
            </a:pPr>
            <a:r>
              <a:rPr lang="en-US" sz="1575" dirty="0">
                <a:solidFill>
                  <a:srgbClr val="2C3A57"/>
                </a:solidFill>
                <a:latin typeface="Open Sans" pitchFamily="34" charset="0"/>
                <a:ea typeface="Open Sans" pitchFamily="34" charset="-122"/>
                <a:cs typeface="Open Sans" pitchFamily="34" charset="-120"/>
              </a:rPr>
              <a:t>(622)</a:t>
            </a:r>
            <a:endParaRPr lang="en-US" sz="1575" dirty="0"/>
          </a:p>
        </p:txBody>
      </p:sp>
      <p:sp>
        <p:nvSpPr>
          <p:cNvPr id="33" name="Text 31"/>
          <p:cNvSpPr/>
          <p:nvPr/>
        </p:nvSpPr>
        <p:spPr>
          <a:xfrm>
            <a:off x="14859000" y="3686175"/>
            <a:ext cx="1162050" cy="304800"/>
          </a:xfrm>
          <a:prstGeom prst="rect">
            <a:avLst/>
          </a:prstGeom>
          <a:noFill/>
          <a:ln/>
        </p:spPr>
        <p:txBody>
          <a:bodyPr wrap="square" lIns="25400" tIns="25400" rIns="25400" bIns="25400" rtlCol="0" anchor="t">
            <a:normAutofit/>
          </a:bodyPr>
          <a:lstStyle/>
          <a:p>
            <a:pPr marL="0" indent="0" algn="r">
              <a:buNone/>
            </a:pPr>
            <a:r>
              <a:rPr lang="en-US" sz="1575" dirty="0">
                <a:solidFill>
                  <a:srgbClr val="2C3A57"/>
                </a:solidFill>
                <a:latin typeface="Open Sans" pitchFamily="34" charset="0"/>
                <a:ea typeface="Open Sans" pitchFamily="34" charset="-122"/>
                <a:cs typeface="Open Sans" pitchFamily="34" charset="-120"/>
              </a:rPr>
              <a:t>0</a:t>
            </a:r>
            <a:endParaRPr lang="en-US" sz="1575" dirty="0"/>
          </a:p>
        </p:txBody>
      </p:sp>
      <p:sp>
        <p:nvSpPr>
          <p:cNvPr id="34" name="Text 32"/>
          <p:cNvSpPr/>
          <p:nvPr/>
        </p:nvSpPr>
        <p:spPr>
          <a:xfrm>
            <a:off x="16144875" y="3686175"/>
            <a:ext cx="1009650" cy="304800"/>
          </a:xfrm>
          <a:prstGeom prst="rect">
            <a:avLst/>
          </a:prstGeom>
          <a:noFill/>
          <a:ln/>
        </p:spPr>
        <p:txBody>
          <a:bodyPr wrap="square" lIns="25400" tIns="25400" rIns="25400" bIns="25400" rtlCol="0" anchor="t">
            <a:normAutofit/>
          </a:bodyPr>
          <a:lstStyle/>
          <a:p>
            <a:pPr marL="0" indent="0" algn="r">
              <a:buNone/>
            </a:pPr>
            <a:r>
              <a:rPr lang="en-US" sz="1575" dirty="0">
                <a:solidFill>
                  <a:srgbClr val="2C3A57"/>
                </a:solidFill>
                <a:latin typeface="Open Sans" pitchFamily="34" charset="0"/>
                <a:ea typeface="Open Sans" pitchFamily="34" charset="-122"/>
                <a:cs typeface="Open Sans" pitchFamily="34" charset="-120"/>
              </a:rPr>
              <a:t>0</a:t>
            </a:r>
            <a:endParaRPr lang="en-US" sz="1575" dirty="0"/>
          </a:p>
        </p:txBody>
      </p:sp>
      <p:sp>
        <p:nvSpPr>
          <p:cNvPr id="35" name="Shape 33"/>
          <p:cNvSpPr/>
          <p:nvPr/>
        </p:nvSpPr>
        <p:spPr>
          <a:xfrm>
            <a:off x="923925" y="4479578"/>
            <a:ext cx="16440150" cy="9525"/>
          </a:xfrm>
          <a:prstGeom prst="rect">
            <a:avLst/>
          </a:prstGeom>
          <a:solidFill>
            <a:srgbClr val="EAF0F2"/>
          </a:solidFill>
          <a:ln/>
        </p:spPr>
        <p:txBody>
          <a:bodyPr/>
          <a:lstStyle/>
          <a:p>
            <a:endParaRPr lang="en-NZ"/>
          </a:p>
        </p:txBody>
      </p:sp>
      <p:sp>
        <p:nvSpPr>
          <p:cNvPr id="36" name="Text 34"/>
          <p:cNvSpPr/>
          <p:nvPr/>
        </p:nvSpPr>
        <p:spPr>
          <a:xfrm>
            <a:off x="1133475" y="4133850"/>
            <a:ext cx="10039160" cy="298103"/>
          </a:xfrm>
          <a:prstGeom prst="rect">
            <a:avLst/>
          </a:prstGeom>
          <a:noFill/>
          <a:ln/>
        </p:spPr>
        <p:txBody>
          <a:bodyPr wrap="square" lIns="25400" tIns="25400" rIns="25400" bIns="25400" rtlCol="0" anchor="t">
            <a:normAutofit/>
          </a:bodyPr>
          <a:lstStyle/>
          <a:p>
            <a:pPr marL="0" indent="0" algn="l">
              <a:lnSpc>
                <a:spcPct val="97500"/>
              </a:lnSpc>
              <a:buNone/>
            </a:pPr>
            <a:r>
              <a:rPr lang="en-US" sz="1575" dirty="0">
                <a:solidFill>
                  <a:srgbClr val="2C3A57"/>
                </a:solidFill>
                <a:latin typeface="Open Sans" pitchFamily="34" charset="0"/>
                <a:ea typeface="Open Sans" pitchFamily="34" charset="-122"/>
                <a:cs typeface="Open Sans" pitchFamily="34" charset="-120"/>
              </a:rPr>
              <a:t>Gain on sale of MetroBox Limited, recorded within share of profit from Equity Accounted Investees</a:t>
            </a:r>
            <a:endParaRPr lang="en-US" sz="1575" dirty="0"/>
          </a:p>
        </p:txBody>
      </p:sp>
      <p:sp>
        <p:nvSpPr>
          <p:cNvPr id="37" name="Text 35"/>
          <p:cNvSpPr/>
          <p:nvPr/>
        </p:nvSpPr>
        <p:spPr>
          <a:xfrm>
            <a:off x="11087100" y="4133850"/>
            <a:ext cx="1162050" cy="298103"/>
          </a:xfrm>
          <a:prstGeom prst="rect">
            <a:avLst/>
          </a:prstGeom>
          <a:noFill/>
          <a:ln/>
        </p:spPr>
        <p:txBody>
          <a:bodyPr wrap="square" lIns="25400" tIns="25400" rIns="25400" bIns="25400" rtlCol="0" anchor="t">
            <a:normAutofit/>
          </a:bodyPr>
          <a:lstStyle/>
          <a:p>
            <a:pPr marL="0" indent="0" algn="r">
              <a:lnSpc>
                <a:spcPct val="97500"/>
              </a:lnSpc>
              <a:buNone/>
            </a:pPr>
            <a:r>
              <a:rPr lang="en-US" sz="1575" dirty="0">
                <a:solidFill>
                  <a:srgbClr val="2C3A57"/>
                </a:solidFill>
                <a:latin typeface="Open Sans" pitchFamily="34" charset="0"/>
                <a:ea typeface="Open Sans" pitchFamily="34" charset="-122"/>
                <a:cs typeface="Open Sans" pitchFamily="34" charset="-120"/>
              </a:rPr>
              <a:t>0</a:t>
            </a:r>
            <a:endParaRPr lang="en-US" sz="1575" dirty="0"/>
          </a:p>
        </p:txBody>
      </p:sp>
      <p:sp>
        <p:nvSpPr>
          <p:cNvPr id="38" name="Text 36"/>
          <p:cNvSpPr/>
          <p:nvPr/>
        </p:nvSpPr>
        <p:spPr>
          <a:xfrm>
            <a:off x="12344400" y="4133850"/>
            <a:ext cx="1162050" cy="298103"/>
          </a:xfrm>
          <a:prstGeom prst="rect">
            <a:avLst/>
          </a:prstGeom>
          <a:noFill/>
          <a:ln/>
        </p:spPr>
        <p:txBody>
          <a:bodyPr wrap="square" lIns="25400" tIns="25400" rIns="25400" bIns="25400" rtlCol="0" anchor="t">
            <a:normAutofit/>
          </a:bodyPr>
          <a:lstStyle/>
          <a:p>
            <a:pPr marL="0" indent="0" algn="r">
              <a:lnSpc>
                <a:spcPct val="97500"/>
              </a:lnSpc>
              <a:buNone/>
            </a:pPr>
            <a:r>
              <a:rPr lang="en-US" sz="1575" dirty="0">
                <a:solidFill>
                  <a:srgbClr val="2C3A57"/>
                </a:solidFill>
                <a:latin typeface="Open Sans" pitchFamily="34" charset="0"/>
                <a:ea typeface="Open Sans" pitchFamily="34" charset="-122"/>
                <a:cs typeface="Open Sans" pitchFamily="34" charset="-120"/>
              </a:rPr>
              <a:t>0</a:t>
            </a:r>
            <a:endParaRPr lang="en-US" sz="1575" dirty="0"/>
          </a:p>
        </p:txBody>
      </p:sp>
      <p:sp>
        <p:nvSpPr>
          <p:cNvPr id="39" name="Text 37"/>
          <p:cNvSpPr/>
          <p:nvPr/>
        </p:nvSpPr>
        <p:spPr>
          <a:xfrm>
            <a:off x="13601700" y="4133850"/>
            <a:ext cx="1162050" cy="298103"/>
          </a:xfrm>
          <a:prstGeom prst="rect">
            <a:avLst/>
          </a:prstGeom>
          <a:noFill/>
          <a:ln/>
        </p:spPr>
        <p:txBody>
          <a:bodyPr wrap="square" lIns="25400" tIns="25400" rIns="25400" bIns="25400" rtlCol="0" anchor="t">
            <a:normAutofit/>
          </a:bodyPr>
          <a:lstStyle/>
          <a:p>
            <a:pPr marL="0" indent="0" algn="r">
              <a:lnSpc>
                <a:spcPct val="97500"/>
              </a:lnSpc>
              <a:buNone/>
            </a:pPr>
            <a:r>
              <a:rPr lang="en-US" sz="1575" dirty="0">
                <a:solidFill>
                  <a:srgbClr val="2C3A57"/>
                </a:solidFill>
                <a:latin typeface="Open Sans" pitchFamily="34" charset="0"/>
                <a:ea typeface="Open Sans" pitchFamily="34" charset="-122"/>
                <a:cs typeface="Open Sans" pitchFamily="34" charset="-120"/>
              </a:rPr>
              <a:t>0</a:t>
            </a:r>
            <a:endParaRPr lang="en-US" sz="1575" dirty="0"/>
          </a:p>
        </p:txBody>
      </p:sp>
      <p:sp>
        <p:nvSpPr>
          <p:cNvPr id="40" name="Text 38"/>
          <p:cNvSpPr/>
          <p:nvPr/>
        </p:nvSpPr>
        <p:spPr>
          <a:xfrm>
            <a:off x="14859000" y="4133850"/>
            <a:ext cx="1162050" cy="298103"/>
          </a:xfrm>
          <a:prstGeom prst="rect">
            <a:avLst/>
          </a:prstGeom>
          <a:noFill/>
          <a:ln/>
        </p:spPr>
        <p:txBody>
          <a:bodyPr wrap="square" lIns="25400" tIns="25400" rIns="25400" bIns="25400" rtlCol="0" anchor="t">
            <a:normAutofit/>
          </a:bodyPr>
          <a:lstStyle/>
          <a:p>
            <a:pPr marL="0" indent="0" algn="r">
              <a:lnSpc>
                <a:spcPct val="97500"/>
              </a:lnSpc>
              <a:buNone/>
            </a:pPr>
            <a:r>
              <a:rPr lang="en-US" sz="1575" dirty="0">
                <a:solidFill>
                  <a:srgbClr val="2C3A57"/>
                </a:solidFill>
                <a:latin typeface="Open Sans" pitchFamily="34" charset="0"/>
                <a:ea typeface="Open Sans" pitchFamily="34" charset="-122"/>
                <a:cs typeface="Open Sans" pitchFamily="34" charset="-120"/>
              </a:rPr>
              <a:t>(7,215)</a:t>
            </a:r>
            <a:endParaRPr lang="en-US" sz="1575" dirty="0"/>
          </a:p>
        </p:txBody>
      </p:sp>
      <p:sp>
        <p:nvSpPr>
          <p:cNvPr id="41" name="Text 39"/>
          <p:cNvSpPr/>
          <p:nvPr/>
        </p:nvSpPr>
        <p:spPr>
          <a:xfrm>
            <a:off x="16144875" y="4133850"/>
            <a:ext cx="1009650" cy="298103"/>
          </a:xfrm>
          <a:prstGeom prst="rect">
            <a:avLst/>
          </a:prstGeom>
          <a:noFill/>
          <a:ln/>
        </p:spPr>
        <p:txBody>
          <a:bodyPr wrap="square" lIns="25400" tIns="25400" rIns="25400" bIns="25400" rtlCol="0" anchor="t">
            <a:normAutofit/>
          </a:bodyPr>
          <a:lstStyle/>
          <a:p>
            <a:pPr marL="0" indent="0" algn="r">
              <a:lnSpc>
                <a:spcPct val="97500"/>
              </a:lnSpc>
              <a:buNone/>
            </a:pPr>
            <a:r>
              <a:rPr lang="en-US" sz="1575" dirty="0">
                <a:solidFill>
                  <a:srgbClr val="2C3A57"/>
                </a:solidFill>
                <a:latin typeface="Open Sans" pitchFamily="34" charset="0"/>
                <a:ea typeface="Open Sans" pitchFamily="34" charset="-122"/>
                <a:cs typeface="Open Sans" pitchFamily="34" charset="-120"/>
              </a:rPr>
              <a:t>0</a:t>
            </a:r>
            <a:endParaRPr lang="en-US" sz="1575" dirty="0"/>
          </a:p>
        </p:txBody>
      </p:sp>
      <p:sp>
        <p:nvSpPr>
          <p:cNvPr id="42" name="Shape 40"/>
          <p:cNvSpPr/>
          <p:nvPr/>
        </p:nvSpPr>
        <p:spPr>
          <a:xfrm>
            <a:off x="923925" y="4489103"/>
            <a:ext cx="16440150" cy="440978"/>
          </a:xfrm>
          <a:prstGeom prst="rect">
            <a:avLst/>
          </a:prstGeom>
          <a:solidFill>
            <a:srgbClr val="F4FAF9"/>
          </a:solidFill>
          <a:ln/>
        </p:spPr>
        <p:txBody>
          <a:bodyPr/>
          <a:lstStyle/>
          <a:p>
            <a:endParaRPr lang="en-NZ"/>
          </a:p>
        </p:txBody>
      </p:sp>
      <p:sp>
        <p:nvSpPr>
          <p:cNvPr id="43" name="Shape 41"/>
          <p:cNvSpPr/>
          <p:nvPr/>
        </p:nvSpPr>
        <p:spPr>
          <a:xfrm>
            <a:off x="923925" y="4920555"/>
            <a:ext cx="16440150" cy="9525"/>
          </a:xfrm>
          <a:prstGeom prst="rect">
            <a:avLst/>
          </a:prstGeom>
          <a:solidFill>
            <a:srgbClr val="EAF0F2"/>
          </a:solidFill>
          <a:ln/>
        </p:spPr>
        <p:txBody>
          <a:bodyPr/>
          <a:lstStyle/>
          <a:p>
            <a:endParaRPr lang="en-NZ"/>
          </a:p>
        </p:txBody>
      </p:sp>
      <p:sp>
        <p:nvSpPr>
          <p:cNvPr id="44" name="Text 42"/>
          <p:cNvSpPr/>
          <p:nvPr/>
        </p:nvSpPr>
        <p:spPr>
          <a:xfrm>
            <a:off x="1133475" y="4574828"/>
            <a:ext cx="10039160" cy="298103"/>
          </a:xfrm>
          <a:prstGeom prst="rect">
            <a:avLst/>
          </a:prstGeom>
          <a:noFill/>
          <a:ln/>
        </p:spPr>
        <p:txBody>
          <a:bodyPr wrap="square" lIns="25400" tIns="25400" rIns="25400" bIns="25400" rtlCol="0" anchor="t">
            <a:normAutofit/>
          </a:bodyPr>
          <a:lstStyle/>
          <a:p>
            <a:pPr marL="0" indent="0" algn="l">
              <a:lnSpc>
                <a:spcPct val="97500"/>
              </a:lnSpc>
              <a:buNone/>
            </a:pPr>
            <a:r>
              <a:rPr lang="en-US" sz="1575" dirty="0">
                <a:solidFill>
                  <a:srgbClr val="2C3A57"/>
                </a:solidFill>
                <a:latin typeface="Open Sans" pitchFamily="34" charset="0"/>
                <a:ea typeface="Open Sans" pitchFamily="34" charset="-122"/>
                <a:cs typeface="Open Sans" pitchFamily="34" charset="-120"/>
              </a:rPr>
              <a:t>Impairment of investment in Equity Accounted Investees</a:t>
            </a:r>
            <a:endParaRPr lang="en-US" sz="1575" dirty="0"/>
          </a:p>
        </p:txBody>
      </p:sp>
      <p:sp>
        <p:nvSpPr>
          <p:cNvPr id="45" name="Text 43"/>
          <p:cNvSpPr/>
          <p:nvPr/>
        </p:nvSpPr>
        <p:spPr>
          <a:xfrm>
            <a:off x="11087100" y="4574828"/>
            <a:ext cx="1162050" cy="298103"/>
          </a:xfrm>
          <a:prstGeom prst="rect">
            <a:avLst/>
          </a:prstGeom>
          <a:noFill/>
          <a:ln/>
        </p:spPr>
        <p:txBody>
          <a:bodyPr wrap="square" lIns="25400" tIns="25400" rIns="25400" bIns="25400" rtlCol="0" anchor="t">
            <a:normAutofit/>
          </a:bodyPr>
          <a:lstStyle/>
          <a:p>
            <a:pPr marL="0" indent="0" algn="r">
              <a:lnSpc>
                <a:spcPct val="97500"/>
              </a:lnSpc>
              <a:buNone/>
            </a:pPr>
            <a:r>
              <a:rPr lang="en-US" sz="1575" dirty="0">
                <a:solidFill>
                  <a:srgbClr val="2C3A57"/>
                </a:solidFill>
                <a:latin typeface="Open Sans" pitchFamily="34" charset="0"/>
                <a:ea typeface="Open Sans" pitchFamily="34" charset="-122"/>
                <a:cs typeface="Open Sans" pitchFamily="34" charset="-120"/>
              </a:rPr>
              <a:t>0</a:t>
            </a:r>
            <a:endParaRPr lang="en-US" sz="1575" dirty="0"/>
          </a:p>
        </p:txBody>
      </p:sp>
      <p:sp>
        <p:nvSpPr>
          <p:cNvPr id="46" name="Text 44"/>
          <p:cNvSpPr/>
          <p:nvPr/>
        </p:nvSpPr>
        <p:spPr>
          <a:xfrm>
            <a:off x="12344400" y="4574828"/>
            <a:ext cx="1162050" cy="298103"/>
          </a:xfrm>
          <a:prstGeom prst="rect">
            <a:avLst/>
          </a:prstGeom>
          <a:noFill/>
          <a:ln/>
        </p:spPr>
        <p:txBody>
          <a:bodyPr wrap="square" lIns="25400" tIns="25400" rIns="25400" bIns="25400" rtlCol="0" anchor="t">
            <a:normAutofit/>
          </a:bodyPr>
          <a:lstStyle/>
          <a:p>
            <a:pPr marL="0" indent="0" algn="r">
              <a:lnSpc>
                <a:spcPct val="97500"/>
              </a:lnSpc>
              <a:buNone/>
            </a:pPr>
            <a:r>
              <a:rPr lang="en-US" sz="1575" dirty="0">
                <a:solidFill>
                  <a:srgbClr val="2C3A57"/>
                </a:solidFill>
                <a:latin typeface="Open Sans" pitchFamily="34" charset="0"/>
                <a:ea typeface="Open Sans" pitchFamily="34" charset="-122"/>
                <a:cs typeface="Open Sans" pitchFamily="34" charset="-120"/>
              </a:rPr>
              <a:t>0</a:t>
            </a:r>
            <a:endParaRPr lang="en-US" sz="1575" dirty="0"/>
          </a:p>
        </p:txBody>
      </p:sp>
      <p:sp>
        <p:nvSpPr>
          <p:cNvPr id="47" name="Text 45"/>
          <p:cNvSpPr/>
          <p:nvPr/>
        </p:nvSpPr>
        <p:spPr>
          <a:xfrm>
            <a:off x="13601700" y="4574828"/>
            <a:ext cx="1162050" cy="298103"/>
          </a:xfrm>
          <a:prstGeom prst="rect">
            <a:avLst/>
          </a:prstGeom>
          <a:noFill/>
          <a:ln/>
        </p:spPr>
        <p:txBody>
          <a:bodyPr wrap="square" lIns="25400" tIns="25400" rIns="25400" bIns="25400" rtlCol="0" anchor="t">
            <a:normAutofit/>
          </a:bodyPr>
          <a:lstStyle/>
          <a:p>
            <a:pPr marL="0" indent="0" algn="r">
              <a:lnSpc>
                <a:spcPct val="97500"/>
              </a:lnSpc>
              <a:buNone/>
            </a:pPr>
            <a:r>
              <a:rPr lang="en-US" sz="1575" dirty="0">
                <a:solidFill>
                  <a:srgbClr val="2C3A57"/>
                </a:solidFill>
                <a:latin typeface="Open Sans" pitchFamily="34" charset="0"/>
                <a:ea typeface="Open Sans" pitchFamily="34" charset="-122"/>
                <a:cs typeface="Open Sans" pitchFamily="34" charset="-120"/>
              </a:rPr>
              <a:t>0</a:t>
            </a:r>
            <a:endParaRPr lang="en-US" sz="1575" dirty="0"/>
          </a:p>
        </p:txBody>
      </p:sp>
      <p:sp>
        <p:nvSpPr>
          <p:cNvPr id="48" name="Text 46"/>
          <p:cNvSpPr/>
          <p:nvPr/>
        </p:nvSpPr>
        <p:spPr>
          <a:xfrm>
            <a:off x="14859000" y="4574828"/>
            <a:ext cx="1162050" cy="298103"/>
          </a:xfrm>
          <a:prstGeom prst="rect">
            <a:avLst/>
          </a:prstGeom>
          <a:noFill/>
          <a:ln/>
        </p:spPr>
        <p:txBody>
          <a:bodyPr wrap="square" lIns="25400" tIns="25400" rIns="25400" bIns="25400" rtlCol="0" anchor="t">
            <a:normAutofit/>
          </a:bodyPr>
          <a:lstStyle/>
          <a:p>
            <a:pPr marL="0" indent="0" algn="r">
              <a:lnSpc>
                <a:spcPct val="97500"/>
              </a:lnSpc>
              <a:buNone/>
            </a:pPr>
            <a:r>
              <a:rPr lang="en-US" sz="1575" dirty="0">
                <a:solidFill>
                  <a:srgbClr val="2C3A57"/>
                </a:solidFill>
                <a:latin typeface="Open Sans" pitchFamily="34" charset="0"/>
                <a:ea typeface="Open Sans" pitchFamily="34" charset="-122"/>
                <a:cs typeface="Open Sans" pitchFamily="34" charset="-120"/>
              </a:rPr>
              <a:t>7,871</a:t>
            </a:r>
            <a:endParaRPr lang="en-US" sz="1575" dirty="0"/>
          </a:p>
        </p:txBody>
      </p:sp>
      <p:sp>
        <p:nvSpPr>
          <p:cNvPr id="49" name="Text 47"/>
          <p:cNvSpPr/>
          <p:nvPr/>
        </p:nvSpPr>
        <p:spPr>
          <a:xfrm>
            <a:off x="16144875" y="4574828"/>
            <a:ext cx="1009650" cy="298103"/>
          </a:xfrm>
          <a:prstGeom prst="rect">
            <a:avLst/>
          </a:prstGeom>
          <a:noFill/>
          <a:ln/>
        </p:spPr>
        <p:txBody>
          <a:bodyPr wrap="square" lIns="25400" tIns="25400" rIns="25400" bIns="25400" rtlCol="0" anchor="t">
            <a:normAutofit/>
          </a:bodyPr>
          <a:lstStyle/>
          <a:p>
            <a:pPr marL="0" indent="0" algn="r">
              <a:lnSpc>
                <a:spcPct val="97500"/>
              </a:lnSpc>
              <a:buNone/>
            </a:pPr>
            <a:r>
              <a:rPr lang="en-US" sz="1575" dirty="0">
                <a:solidFill>
                  <a:srgbClr val="2C3A57"/>
                </a:solidFill>
                <a:latin typeface="Open Sans" pitchFamily="34" charset="0"/>
                <a:ea typeface="Open Sans" pitchFamily="34" charset="-122"/>
                <a:cs typeface="Open Sans" pitchFamily="34" charset="-120"/>
              </a:rPr>
              <a:t>0</a:t>
            </a:r>
            <a:endParaRPr lang="en-US" sz="1575" dirty="0"/>
          </a:p>
        </p:txBody>
      </p:sp>
      <p:sp>
        <p:nvSpPr>
          <p:cNvPr id="50" name="Shape 48"/>
          <p:cNvSpPr/>
          <p:nvPr/>
        </p:nvSpPr>
        <p:spPr>
          <a:xfrm>
            <a:off x="923925" y="5368230"/>
            <a:ext cx="16440150" cy="9525"/>
          </a:xfrm>
          <a:prstGeom prst="rect">
            <a:avLst/>
          </a:prstGeom>
          <a:solidFill>
            <a:srgbClr val="EAF0F2"/>
          </a:solidFill>
          <a:ln/>
        </p:spPr>
        <p:txBody>
          <a:bodyPr/>
          <a:lstStyle/>
          <a:p>
            <a:endParaRPr lang="en-NZ"/>
          </a:p>
        </p:txBody>
      </p:sp>
      <p:sp>
        <p:nvSpPr>
          <p:cNvPr id="51" name="Text 49"/>
          <p:cNvSpPr/>
          <p:nvPr/>
        </p:nvSpPr>
        <p:spPr>
          <a:xfrm>
            <a:off x="1133475" y="5015805"/>
            <a:ext cx="10039160" cy="304800"/>
          </a:xfrm>
          <a:prstGeom prst="rect">
            <a:avLst/>
          </a:prstGeom>
          <a:noFill/>
          <a:ln/>
        </p:spPr>
        <p:txBody>
          <a:bodyPr wrap="square" lIns="25400" tIns="25400" rIns="25400" bIns="25400" rtlCol="0" anchor="t">
            <a:normAutofit/>
          </a:bodyPr>
          <a:lstStyle/>
          <a:p>
            <a:pPr marL="0" indent="0" algn="l">
              <a:buNone/>
            </a:pPr>
            <a:r>
              <a:rPr lang="en-US" sz="1575" dirty="0">
                <a:solidFill>
                  <a:srgbClr val="2C3A57"/>
                </a:solidFill>
                <a:latin typeface="Open Sans" pitchFamily="34" charset="0"/>
                <a:ea typeface="Open Sans" pitchFamily="34" charset="-122"/>
                <a:cs typeface="Open Sans" pitchFamily="34" charset="-120"/>
              </a:rPr>
              <a:t>Gain on disposal of Equity Accounted Investee</a:t>
            </a:r>
            <a:endParaRPr lang="en-US" sz="1575" dirty="0"/>
          </a:p>
        </p:txBody>
      </p:sp>
      <p:sp>
        <p:nvSpPr>
          <p:cNvPr id="52" name="Text 50"/>
          <p:cNvSpPr/>
          <p:nvPr/>
        </p:nvSpPr>
        <p:spPr>
          <a:xfrm>
            <a:off x="11087100" y="5015805"/>
            <a:ext cx="1162050" cy="304800"/>
          </a:xfrm>
          <a:prstGeom prst="rect">
            <a:avLst/>
          </a:prstGeom>
          <a:noFill/>
          <a:ln/>
        </p:spPr>
        <p:txBody>
          <a:bodyPr wrap="square" lIns="25400" tIns="25400" rIns="25400" bIns="25400" rtlCol="0" anchor="t">
            <a:normAutofit/>
          </a:bodyPr>
          <a:lstStyle/>
          <a:p>
            <a:pPr marL="0" indent="0" algn="r">
              <a:buNone/>
            </a:pPr>
            <a:r>
              <a:rPr lang="en-US" sz="1575" dirty="0">
                <a:solidFill>
                  <a:srgbClr val="2C3A57"/>
                </a:solidFill>
                <a:latin typeface="Open Sans" pitchFamily="34" charset="0"/>
                <a:ea typeface="Open Sans" pitchFamily="34" charset="-122"/>
                <a:cs typeface="Open Sans" pitchFamily="34" charset="-120"/>
              </a:rPr>
              <a:t>0</a:t>
            </a:r>
            <a:endParaRPr lang="en-US" sz="1575" dirty="0"/>
          </a:p>
        </p:txBody>
      </p:sp>
      <p:sp>
        <p:nvSpPr>
          <p:cNvPr id="53" name="Text 51"/>
          <p:cNvSpPr/>
          <p:nvPr/>
        </p:nvSpPr>
        <p:spPr>
          <a:xfrm>
            <a:off x="12344400" y="5015805"/>
            <a:ext cx="1162050" cy="304800"/>
          </a:xfrm>
          <a:prstGeom prst="rect">
            <a:avLst/>
          </a:prstGeom>
          <a:noFill/>
          <a:ln/>
        </p:spPr>
        <p:txBody>
          <a:bodyPr wrap="square" lIns="25400" tIns="25400" rIns="25400" bIns="25400" rtlCol="0" anchor="t">
            <a:normAutofit/>
          </a:bodyPr>
          <a:lstStyle/>
          <a:p>
            <a:pPr marL="0" indent="0" algn="r">
              <a:buNone/>
            </a:pPr>
            <a:r>
              <a:rPr lang="en-US" sz="1575" dirty="0">
                <a:solidFill>
                  <a:srgbClr val="2C3A57"/>
                </a:solidFill>
                <a:latin typeface="Open Sans" pitchFamily="34" charset="0"/>
                <a:ea typeface="Open Sans" pitchFamily="34" charset="-122"/>
                <a:cs typeface="Open Sans" pitchFamily="34" charset="-120"/>
              </a:rPr>
              <a:t>(49,245)</a:t>
            </a:r>
            <a:endParaRPr lang="en-US" sz="1575" dirty="0"/>
          </a:p>
        </p:txBody>
      </p:sp>
      <p:sp>
        <p:nvSpPr>
          <p:cNvPr id="54" name="Text 52"/>
          <p:cNvSpPr/>
          <p:nvPr/>
        </p:nvSpPr>
        <p:spPr>
          <a:xfrm>
            <a:off x="13601700" y="5015805"/>
            <a:ext cx="1162050" cy="304800"/>
          </a:xfrm>
          <a:prstGeom prst="rect">
            <a:avLst/>
          </a:prstGeom>
          <a:noFill/>
          <a:ln/>
        </p:spPr>
        <p:txBody>
          <a:bodyPr wrap="square" lIns="25400" tIns="25400" rIns="25400" bIns="25400" rtlCol="0" anchor="t">
            <a:normAutofit/>
          </a:bodyPr>
          <a:lstStyle/>
          <a:p>
            <a:pPr marL="0" indent="0" algn="r">
              <a:buNone/>
            </a:pPr>
            <a:r>
              <a:rPr lang="en-US" sz="1575" dirty="0">
                <a:solidFill>
                  <a:srgbClr val="2C3A57"/>
                </a:solidFill>
                <a:latin typeface="Open Sans" pitchFamily="34" charset="0"/>
                <a:ea typeface="Open Sans" pitchFamily="34" charset="-122"/>
                <a:cs typeface="Open Sans" pitchFamily="34" charset="-120"/>
              </a:rPr>
              <a:t>0</a:t>
            </a:r>
            <a:endParaRPr lang="en-US" sz="1575" dirty="0"/>
          </a:p>
        </p:txBody>
      </p:sp>
      <p:sp>
        <p:nvSpPr>
          <p:cNvPr id="55" name="Text 53"/>
          <p:cNvSpPr/>
          <p:nvPr/>
        </p:nvSpPr>
        <p:spPr>
          <a:xfrm>
            <a:off x="14859000" y="5015805"/>
            <a:ext cx="1162050" cy="304800"/>
          </a:xfrm>
          <a:prstGeom prst="rect">
            <a:avLst/>
          </a:prstGeom>
          <a:noFill/>
          <a:ln/>
        </p:spPr>
        <p:txBody>
          <a:bodyPr wrap="square" lIns="25400" tIns="25400" rIns="25400" bIns="25400" rtlCol="0" anchor="t">
            <a:normAutofit/>
          </a:bodyPr>
          <a:lstStyle/>
          <a:p>
            <a:pPr marL="0" indent="0" algn="r">
              <a:buNone/>
            </a:pPr>
            <a:r>
              <a:rPr lang="en-US" sz="1575" dirty="0">
                <a:solidFill>
                  <a:srgbClr val="2C3A57"/>
                </a:solidFill>
                <a:latin typeface="Open Sans" pitchFamily="34" charset="0"/>
                <a:ea typeface="Open Sans" pitchFamily="34" charset="-122"/>
                <a:cs typeface="Open Sans" pitchFamily="34" charset="-120"/>
              </a:rPr>
              <a:t>0</a:t>
            </a:r>
            <a:endParaRPr lang="en-US" sz="1575" dirty="0"/>
          </a:p>
        </p:txBody>
      </p:sp>
      <p:sp>
        <p:nvSpPr>
          <p:cNvPr id="56" name="Text 54"/>
          <p:cNvSpPr/>
          <p:nvPr/>
        </p:nvSpPr>
        <p:spPr>
          <a:xfrm>
            <a:off x="16144875" y="5015805"/>
            <a:ext cx="1009650" cy="304800"/>
          </a:xfrm>
          <a:prstGeom prst="rect">
            <a:avLst/>
          </a:prstGeom>
          <a:noFill/>
          <a:ln/>
        </p:spPr>
        <p:txBody>
          <a:bodyPr wrap="square" lIns="25400" tIns="25400" rIns="25400" bIns="25400" rtlCol="0" anchor="t">
            <a:normAutofit/>
          </a:bodyPr>
          <a:lstStyle/>
          <a:p>
            <a:pPr marL="0" indent="0" algn="r">
              <a:buNone/>
            </a:pPr>
            <a:r>
              <a:rPr lang="en-US" sz="1575" dirty="0">
                <a:solidFill>
                  <a:srgbClr val="2C3A57"/>
                </a:solidFill>
                <a:latin typeface="Open Sans" pitchFamily="34" charset="0"/>
                <a:ea typeface="Open Sans" pitchFamily="34" charset="-122"/>
                <a:cs typeface="Open Sans" pitchFamily="34" charset="-120"/>
              </a:rPr>
              <a:t>0</a:t>
            </a:r>
            <a:endParaRPr lang="en-US" sz="1575" dirty="0"/>
          </a:p>
        </p:txBody>
      </p:sp>
      <p:sp>
        <p:nvSpPr>
          <p:cNvPr id="57" name="Shape 55"/>
          <p:cNvSpPr/>
          <p:nvPr/>
        </p:nvSpPr>
        <p:spPr>
          <a:xfrm>
            <a:off x="923925" y="5377755"/>
            <a:ext cx="16440150" cy="440978"/>
          </a:xfrm>
          <a:prstGeom prst="rect">
            <a:avLst/>
          </a:prstGeom>
          <a:solidFill>
            <a:srgbClr val="F4FAF9"/>
          </a:solidFill>
          <a:ln/>
        </p:spPr>
        <p:txBody>
          <a:bodyPr/>
          <a:lstStyle/>
          <a:p>
            <a:endParaRPr lang="en-NZ"/>
          </a:p>
        </p:txBody>
      </p:sp>
      <p:sp>
        <p:nvSpPr>
          <p:cNvPr id="58" name="Shape 56"/>
          <p:cNvSpPr/>
          <p:nvPr/>
        </p:nvSpPr>
        <p:spPr>
          <a:xfrm>
            <a:off x="923925" y="5809208"/>
            <a:ext cx="16440150" cy="9525"/>
          </a:xfrm>
          <a:prstGeom prst="rect">
            <a:avLst/>
          </a:prstGeom>
          <a:solidFill>
            <a:srgbClr val="EAF0F2"/>
          </a:solidFill>
          <a:ln/>
        </p:spPr>
        <p:txBody>
          <a:bodyPr/>
          <a:lstStyle/>
          <a:p>
            <a:endParaRPr lang="en-NZ"/>
          </a:p>
        </p:txBody>
      </p:sp>
      <p:sp>
        <p:nvSpPr>
          <p:cNvPr id="59" name="Text 57"/>
          <p:cNvSpPr/>
          <p:nvPr/>
        </p:nvSpPr>
        <p:spPr>
          <a:xfrm>
            <a:off x="1133475" y="5463480"/>
            <a:ext cx="10039160" cy="298103"/>
          </a:xfrm>
          <a:prstGeom prst="rect">
            <a:avLst/>
          </a:prstGeom>
          <a:noFill/>
          <a:ln/>
        </p:spPr>
        <p:txBody>
          <a:bodyPr wrap="square" lIns="25400" tIns="25400" rIns="25400" bIns="25400" rtlCol="0" anchor="t">
            <a:normAutofit/>
          </a:bodyPr>
          <a:lstStyle/>
          <a:p>
            <a:pPr marL="0" indent="0" algn="l">
              <a:lnSpc>
                <a:spcPct val="97500"/>
              </a:lnSpc>
              <a:buNone/>
            </a:pPr>
            <a:r>
              <a:rPr lang="en-US" sz="1575" dirty="0">
                <a:solidFill>
                  <a:srgbClr val="2C3A57"/>
                </a:solidFill>
                <a:latin typeface="Open Sans" pitchFamily="34" charset="0"/>
                <a:ea typeface="Open Sans" pitchFamily="34" charset="-122"/>
                <a:cs typeface="Open Sans" pitchFamily="34" charset="-120"/>
              </a:rPr>
              <a:t>Hedging reserve reclassified to profit or loss on disposal of Equity Accounted Investee</a:t>
            </a:r>
            <a:endParaRPr lang="en-US" sz="1575" dirty="0"/>
          </a:p>
        </p:txBody>
      </p:sp>
      <p:sp>
        <p:nvSpPr>
          <p:cNvPr id="60" name="Text 58"/>
          <p:cNvSpPr/>
          <p:nvPr/>
        </p:nvSpPr>
        <p:spPr>
          <a:xfrm>
            <a:off x="11087100" y="5463480"/>
            <a:ext cx="1162050" cy="298103"/>
          </a:xfrm>
          <a:prstGeom prst="rect">
            <a:avLst/>
          </a:prstGeom>
          <a:noFill/>
          <a:ln/>
        </p:spPr>
        <p:txBody>
          <a:bodyPr wrap="square" lIns="25400" tIns="25400" rIns="25400" bIns="25400" rtlCol="0" anchor="t">
            <a:normAutofit/>
          </a:bodyPr>
          <a:lstStyle/>
          <a:p>
            <a:pPr marL="0" indent="0" algn="r">
              <a:lnSpc>
                <a:spcPct val="97500"/>
              </a:lnSpc>
              <a:buNone/>
            </a:pPr>
            <a:r>
              <a:rPr lang="en-US" sz="1575" dirty="0">
                <a:solidFill>
                  <a:srgbClr val="2C3A57"/>
                </a:solidFill>
                <a:latin typeface="Open Sans" pitchFamily="34" charset="0"/>
                <a:ea typeface="Open Sans" pitchFamily="34" charset="-122"/>
                <a:cs typeface="Open Sans" pitchFamily="34" charset="-120"/>
              </a:rPr>
              <a:t>0</a:t>
            </a:r>
            <a:endParaRPr lang="en-US" sz="1575" dirty="0"/>
          </a:p>
        </p:txBody>
      </p:sp>
      <p:sp>
        <p:nvSpPr>
          <p:cNvPr id="61" name="Text 59"/>
          <p:cNvSpPr/>
          <p:nvPr/>
        </p:nvSpPr>
        <p:spPr>
          <a:xfrm>
            <a:off x="12344400" y="5463480"/>
            <a:ext cx="1162050" cy="298103"/>
          </a:xfrm>
          <a:prstGeom prst="rect">
            <a:avLst/>
          </a:prstGeom>
          <a:noFill/>
          <a:ln/>
        </p:spPr>
        <p:txBody>
          <a:bodyPr wrap="square" lIns="25400" tIns="25400" rIns="25400" bIns="25400" rtlCol="0" anchor="t">
            <a:normAutofit/>
          </a:bodyPr>
          <a:lstStyle/>
          <a:p>
            <a:pPr marL="0" indent="0" algn="r">
              <a:lnSpc>
                <a:spcPct val="97500"/>
              </a:lnSpc>
              <a:buNone/>
            </a:pPr>
            <a:r>
              <a:rPr lang="en-US" sz="1575" dirty="0">
                <a:solidFill>
                  <a:srgbClr val="2C3A57"/>
                </a:solidFill>
                <a:latin typeface="Open Sans" pitchFamily="34" charset="0"/>
                <a:ea typeface="Open Sans" pitchFamily="34" charset="-122"/>
                <a:cs typeface="Open Sans" pitchFamily="34" charset="-120"/>
              </a:rPr>
              <a:t>84</a:t>
            </a:r>
            <a:endParaRPr lang="en-US" sz="1575" dirty="0"/>
          </a:p>
        </p:txBody>
      </p:sp>
      <p:sp>
        <p:nvSpPr>
          <p:cNvPr id="62" name="Text 60"/>
          <p:cNvSpPr/>
          <p:nvPr/>
        </p:nvSpPr>
        <p:spPr>
          <a:xfrm>
            <a:off x="13601700" y="5463480"/>
            <a:ext cx="1162050" cy="298103"/>
          </a:xfrm>
          <a:prstGeom prst="rect">
            <a:avLst/>
          </a:prstGeom>
          <a:noFill/>
          <a:ln/>
        </p:spPr>
        <p:txBody>
          <a:bodyPr wrap="square" lIns="25400" tIns="25400" rIns="25400" bIns="25400" rtlCol="0" anchor="t">
            <a:normAutofit/>
          </a:bodyPr>
          <a:lstStyle/>
          <a:p>
            <a:pPr marL="0" indent="0" algn="r">
              <a:lnSpc>
                <a:spcPct val="97500"/>
              </a:lnSpc>
              <a:buNone/>
            </a:pPr>
            <a:r>
              <a:rPr lang="en-US" sz="1575" dirty="0">
                <a:solidFill>
                  <a:srgbClr val="2C3A57"/>
                </a:solidFill>
                <a:latin typeface="Open Sans" pitchFamily="34" charset="0"/>
                <a:ea typeface="Open Sans" pitchFamily="34" charset="-122"/>
                <a:cs typeface="Open Sans" pitchFamily="34" charset="-120"/>
              </a:rPr>
              <a:t>0</a:t>
            </a:r>
            <a:endParaRPr lang="en-US" sz="1575" dirty="0"/>
          </a:p>
        </p:txBody>
      </p:sp>
      <p:sp>
        <p:nvSpPr>
          <p:cNvPr id="63" name="Text 61"/>
          <p:cNvSpPr/>
          <p:nvPr/>
        </p:nvSpPr>
        <p:spPr>
          <a:xfrm>
            <a:off x="14859000" y="5463480"/>
            <a:ext cx="1162050" cy="298103"/>
          </a:xfrm>
          <a:prstGeom prst="rect">
            <a:avLst/>
          </a:prstGeom>
          <a:noFill/>
          <a:ln/>
        </p:spPr>
        <p:txBody>
          <a:bodyPr wrap="square" lIns="25400" tIns="25400" rIns="25400" bIns="25400" rtlCol="0" anchor="t">
            <a:normAutofit/>
          </a:bodyPr>
          <a:lstStyle/>
          <a:p>
            <a:pPr marL="0" indent="0" algn="r">
              <a:lnSpc>
                <a:spcPct val="97500"/>
              </a:lnSpc>
              <a:buNone/>
            </a:pPr>
            <a:r>
              <a:rPr lang="en-US" sz="1575" dirty="0">
                <a:solidFill>
                  <a:srgbClr val="2C3A57"/>
                </a:solidFill>
                <a:latin typeface="Open Sans" pitchFamily="34" charset="0"/>
                <a:ea typeface="Open Sans" pitchFamily="34" charset="-122"/>
                <a:cs typeface="Open Sans" pitchFamily="34" charset="-120"/>
              </a:rPr>
              <a:t>0</a:t>
            </a:r>
            <a:endParaRPr lang="en-US" sz="1575" dirty="0"/>
          </a:p>
        </p:txBody>
      </p:sp>
      <p:sp>
        <p:nvSpPr>
          <p:cNvPr id="64" name="Text 62"/>
          <p:cNvSpPr/>
          <p:nvPr/>
        </p:nvSpPr>
        <p:spPr>
          <a:xfrm>
            <a:off x="16144875" y="5463480"/>
            <a:ext cx="1009650" cy="298103"/>
          </a:xfrm>
          <a:prstGeom prst="rect">
            <a:avLst/>
          </a:prstGeom>
          <a:noFill/>
          <a:ln/>
        </p:spPr>
        <p:txBody>
          <a:bodyPr wrap="square" lIns="25400" tIns="25400" rIns="25400" bIns="25400" rtlCol="0" anchor="t">
            <a:normAutofit/>
          </a:bodyPr>
          <a:lstStyle/>
          <a:p>
            <a:pPr marL="0" indent="0" algn="r">
              <a:lnSpc>
                <a:spcPct val="97500"/>
              </a:lnSpc>
              <a:buNone/>
            </a:pPr>
            <a:r>
              <a:rPr lang="en-US" sz="1575" dirty="0">
                <a:solidFill>
                  <a:srgbClr val="2C3A57"/>
                </a:solidFill>
                <a:latin typeface="Open Sans" pitchFamily="34" charset="0"/>
                <a:ea typeface="Open Sans" pitchFamily="34" charset="-122"/>
                <a:cs typeface="Open Sans" pitchFamily="34" charset="-120"/>
              </a:rPr>
              <a:t>0</a:t>
            </a:r>
            <a:endParaRPr lang="en-US" sz="1575" dirty="0"/>
          </a:p>
        </p:txBody>
      </p:sp>
      <p:sp>
        <p:nvSpPr>
          <p:cNvPr id="65" name="Shape 63"/>
          <p:cNvSpPr/>
          <p:nvPr/>
        </p:nvSpPr>
        <p:spPr>
          <a:xfrm>
            <a:off x="923925" y="6256883"/>
            <a:ext cx="16440150" cy="9525"/>
          </a:xfrm>
          <a:prstGeom prst="rect">
            <a:avLst/>
          </a:prstGeom>
          <a:solidFill>
            <a:srgbClr val="EAF0F2"/>
          </a:solidFill>
          <a:ln/>
        </p:spPr>
        <p:txBody>
          <a:bodyPr/>
          <a:lstStyle/>
          <a:p>
            <a:endParaRPr lang="en-NZ"/>
          </a:p>
        </p:txBody>
      </p:sp>
      <p:sp>
        <p:nvSpPr>
          <p:cNvPr id="66" name="Text 64"/>
          <p:cNvSpPr/>
          <p:nvPr/>
        </p:nvSpPr>
        <p:spPr>
          <a:xfrm>
            <a:off x="1133475" y="5904458"/>
            <a:ext cx="10039160" cy="304800"/>
          </a:xfrm>
          <a:prstGeom prst="rect">
            <a:avLst/>
          </a:prstGeom>
          <a:noFill/>
          <a:ln/>
        </p:spPr>
        <p:txBody>
          <a:bodyPr wrap="square" lIns="25400" tIns="25400" rIns="25400" bIns="25400" rtlCol="0" anchor="t">
            <a:normAutofit/>
          </a:bodyPr>
          <a:lstStyle/>
          <a:p>
            <a:pPr marL="0" indent="0" algn="l">
              <a:buNone/>
            </a:pPr>
            <a:r>
              <a:rPr lang="en-US" sz="1575" b="1" dirty="0">
                <a:solidFill>
                  <a:srgbClr val="0A357C"/>
                </a:solidFill>
                <a:latin typeface="Open Sans" pitchFamily="34" charset="0"/>
                <a:ea typeface="Open Sans" pitchFamily="34" charset="-122"/>
                <a:cs typeface="Open Sans" pitchFamily="34" charset="-120"/>
              </a:rPr>
              <a:t>Adjustments before taxation</a:t>
            </a:r>
            <a:endParaRPr lang="en-US" sz="1575" dirty="0"/>
          </a:p>
        </p:txBody>
      </p:sp>
      <p:sp>
        <p:nvSpPr>
          <p:cNvPr id="67" name="Text 65"/>
          <p:cNvSpPr/>
          <p:nvPr/>
        </p:nvSpPr>
        <p:spPr>
          <a:xfrm>
            <a:off x="11087100" y="5904458"/>
            <a:ext cx="1162050" cy="304800"/>
          </a:xfrm>
          <a:prstGeom prst="rect">
            <a:avLst/>
          </a:prstGeom>
          <a:noFill/>
          <a:ln/>
        </p:spPr>
        <p:txBody>
          <a:bodyPr wrap="square" lIns="25400" tIns="25400" rIns="25400" bIns="25400" rtlCol="0" anchor="t">
            <a:normAutofit/>
          </a:bodyPr>
          <a:lstStyle/>
          <a:p>
            <a:pPr marL="0" indent="0" algn="r">
              <a:buNone/>
            </a:pPr>
            <a:r>
              <a:rPr lang="en-US" sz="1575" b="1" dirty="0">
                <a:solidFill>
                  <a:srgbClr val="0A357C"/>
                </a:solidFill>
                <a:latin typeface="Open Sans" pitchFamily="34" charset="0"/>
                <a:ea typeface="Open Sans" pitchFamily="34" charset="-122"/>
                <a:cs typeface="Open Sans" pitchFamily="34" charset="-120"/>
              </a:rPr>
              <a:t>1,105</a:t>
            </a:r>
            <a:endParaRPr lang="en-US" sz="1575" dirty="0"/>
          </a:p>
        </p:txBody>
      </p:sp>
      <p:sp>
        <p:nvSpPr>
          <p:cNvPr id="68" name="Text 66"/>
          <p:cNvSpPr/>
          <p:nvPr/>
        </p:nvSpPr>
        <p:spPr>
          <a:xfrm>
            <a:off x="12344400" y="5904458"/>
            <a:ext cx="1162050" cy="304800"/>
          </a:xfrm>
          <a:prstGeom prst="rect">
            <a:avLst/>
          </a:prstGeom>
          <a:noFill/>
          <a:ln/>
        </p:spPr>
        <p:txBody>
          <a:bodyPr wrap="square" lIns="25400" tIns="25400" rIns="25400" bIns="25400" rtlCol="0" anchor="t">
            <a:normAutofit/>
          </a:bodyPr>
          <a:lstStyle/>
          <a:p>
            <a:pPr marL="0" indent="0" algn="r">
              <a:buNone/>
            </a:pPr>
            <a:r>
              <a:rPr lang="en-US" sz="1575" b="1" dirty="0">
                <a:solidFill>
                  <a:srgbClr val="0A357C"/>
                </a:solidFill>
                <a:latin typeface="Open Sans" pitchFamily="34" charset="0"/>
                <a:ea typeface="Open Sans" pitchFamily="34" charset="-122"/>
                <a:cs typeface="Open Sans" pitchFamily="34" charset="-120"/>
              </a:rPr>
              <a:t>(46,627)</a:t>
            </a:r>
            <a:endParaRPr lang="en-US" sz="1575" dirty="0"/>
          </a:p>
        </p:txBody>
      </p:sp>
      <p:sp>
        <p:nvSpPr>
          <p:cNvPr id="69" name="Text 67"/>
          <p:cNvSpPr/>
          <p:nvPr/>
        </p:nvSpPr>
        <p:spPr>
          <a:xfrm>
            <a:off x="13601700" y="5904458"/>
            <a:ext cx="1162050" cy="304800"/>
          </a:xfrm>
          <a:prstGeom prst="rect">
            <a:avLst/>
          </a:prstGeom>
          <a:noFill/>
          <a:ln/>
        </p:spPr>
        <p:txBody>
          <a:bodyPr wrap="square" lIns="25400" tIns="25400" rIns="25400" bIns="25400" rtlCol="0" anchor="t">
            <a:normAutofit/>
          </a:bodyPr>
          <a:lstStyle/>
          <a:p>
            <a:pPr marL="0" indent="0" algn="r">
              <a:buNone/>
            </a:pPr>
            <a:r>
              <a:rPr lang="en-US" sz="1575" b="1" dirty="0">
                <a:solidFill>
                  <a:srgbClr val="0A357C"/>
                </a:solidFill>
                <a:latin typeface="Open Sans" pitchFamily="34" charset="0"/>
                <a:ea typeface="Open Sans" pitchFamily="34" charset="-122"/>
                <a:cs typeface="Open Sans" pitchFamily="34" charset="-120"/>
              </a:rPr>
              <a:t>(594)</a:t>
            </a:r>
            <a:endParaRPr lang="en-US" sz="1575" dirty="0"/>
          </a:p>
        </p:txBody>
      </p:sp>
      <p:sp>
        <p:nvSpPr>
          <p:cNvPr id="70" name="Text 68"/>
          <p:cNvSpPr/>
          <p:nvPr/>
        </p:nvSpPr>
        <p:spPr>
          <a:xfrm>
            <a:off x="14859000" y="5904458"/>
            <a:ext cx="1162050" cy="304800"/>
          </a:xfrm>
          <a:prstGeom prst="rect">
            <a:avLst/>
          </a:prstGeom>
          <a:noFill/>
          <a:ln/>
        </p:spPr>
        <p:txBody>
          <a:bodyPr wrap="square" lIns="25400" tIns="25400" rIns="25400" bIns="25400" rtlCol="0" anchor="t">
            <a:normAutofit/>
          </a:bodyPr>
          <a:lstStyle/>
          <a:p>
            <a:pPr marL="0" indent="0" algn="r">
              <a:buNone/>
            </a:pPr>
            <a:r>
              <a:rPr lang="en-US" sz="1575" b="1" dirty="0">
                <a:solidFill>
                  <a:srgbClr val="0A357C"/>
                </a:solidFill>
                <a:latin typeface="Open Sans" pitchFamily="34" charset="0"/>
                <a:ea typeface="Open Sans" pitchFamily="34" charset="-122"/>
                <a:cs typeface="Open Sans" pitchFamily="34" charset="-120"/>
              </a:rPr>
              <a:t>656</a:t>
            </a:r>
            <a:endParaRPr lang="en-US" sz="1575" dirty="0"/>
          </a:p>
        </p:txBody>
      </p:sp>
      <p:sp>
        <p:nvSpPr>
          <p:cNvPr id="71" name="Text 69"/>
          <p:cNvSpPr/>
          <p:nvPr/>
        </p:nvSpPr>
        <p:spPr>
          <a:xfrm>
            <a:off x="16144875" y="5904458"/>
            <a:ext cx="1009650" cy="304800"/>
          </a:xfrm>
          <a:prstGeom prst="rect">
            <a:avLst/>
          </a:prstGeom>
          <a:noFill/>
          <a:ln/>
        </p:spPr>
        <p:txBody>
          <a:bodyPr wrap="square" lIns="25400" tIns="25400" rIns="25400" bIns="25400" rtlCol="0" anchor="t">
            <a:normAutofit/>
          </a:bodyPr>
          <a:lstStyle/>
          <a:p>
            <a:pPr marL="0" indent="0" algn="r">
              <a:buNone/>
            </a:pPr>
            <a:r>
              <a:rPr lang="en-US" sz="1575" b="1" dirty="0">
                <a:solidFill>
                  <a:srgbClr val="0A357C"/>
                </a:solidFill>
                <a:latin typeface="Open Sans" pitchFamily="34" charset="0"/>
                <a:ea typeface="Open Sans" pitchFamily="34" charset="-122"/>
                <a:cs typeface="Open Sans" pitchFamily="34" charset="-120"/>
              </a:rPr>
              <a:t>1,445</a:t>
            </a:r>
            <a:endParaRPr lang="en-US" sz="1575" dirty="0"/>
          </a:p>
        </p:txBody>
      </p:sp>
      <p:sp>
        <p:nvSpPr>
          <p:cNvPr id="72" name="Shape 70"/>
          <p:cNvSpPr/>
          <p:nvPr/>
        </p:nvSpPr>
        <p:spPr>
          <a:xfrm>
            <a:off x="923925" y="6266408"/>
            <a:ext cx="16440150" cy="447675"/>
          </a:xfrm>
          <a:prstGeom prst="rect">
            <a:avLst/>
          </a:prstGeom>
          <a:solidFill>
            <a:srgbClr val="F4FAF9"/>
          </a:solidFill>
          <a:ln/>
        </p:spPr>
        <p:txBody>
          <a:bodyPr/>
          <a:lstStyle/>
          <a:p>
            <a:endParaRPr lang="en-NZ"/>
          </a:p>
        </p:txBody>
      </p:sp>
      <p:sp>
        <p:nvSpPr>
          <p:cNvPr id="73" name="Shape 71"/>
          <p:cNvSpPr/>
          <p:nvPr/>
        </p:nvSpPr>
        <p:spPr>
          <a:xfrm>
            <a:off x="923925" y="6704558"/>
            <a:ext cx="16440150" cy="9525"/>
          </a:xfrm>
          <a:prstGeom prst="rect">
            <a:avLst/>
          </a:prstGeom>
          <a:solidFill>
            <a:srgbClr val="EAF0F2"/>
          </a:solidFill>
          <a:ln/>
        </p:spPr>
        <p:txBody>
          <a:bodyPr/>
          <a:lstStyle/>
          <a:p>
            <a:endParaRPr lang="en-NZ"/>
          </a:p>
        </p:txBody>
      </p:sp>
      <p:sp>
        <p:nvSpPr>
          <p:cNvPr id="74" name="Text 72"/>
          <p:cNvSpPr/>
          <p:nvPr/>
        </p:nvSpPr>
        <p:spPr>
          <a:xfrm>
            <a:off x="1133475" y="6352133"/>
            <a:ext cx="10039160" cy="304800"/>
          </a:xfrm>
          <a:prstGeom prst="rect">
            <a:avLst/>
          </a:prstGeom>
          <a:noFill/>
          <a:ln/>
        </p:spPr>
        <p:txBody>
          <a:bodyPr wrap="square" lIns="25400" tIns="25400" rIns="25400" bIns="25400" rtlCol="0" anchor="t">
            <a:normAutofit/>
          </a:bodyPr>
          <a:lstStyle/>
          <a:p>
            <a:pPr marL="0" indent="0" algn="l">
              <a:buNone/>
            </a:pPr>
            <a:r>
              <a:rPr lang="en-US" sz="1575" dirty="0">
                <a:solidFill>
                  <a:srgbClr val="2C3A57"/>
                </a:solidFill>
                <a:latin typeface="Open Sans" pitchFamily="34" charset="0"/>
                <a:ea typeface="Open Sans" pitchFamily="34" charset="-122"/>
                <a:cs typeface="Open Sans" pitchFamily="34" charset="-120"/>
              </a:rPr>
              <a:t>Tax impact in relation to adjustments</a:t>
            </a:r>
            <a:endParaRPr lang="en-US" sz="1575" dirty="0"/>
          </a:p>
        </p:txBody>
      </p:sp>
      <p:sp>
        <p:nvSpPr>
          <p:cNvPr id="75" name="Text 73"/>
          <p:cNvSpPr/>
          <p:nvPr/>
        </p:nvSpPr>
        <p:spPr>
          <a:xfrm>
            <a:off x="11087100" y="6352133"/>
            <a:ext cx="1162050" cy="304800"/>
          </a:xfrm>
          <a:prstGeom prst="rect">
            <a:avLst/>
          </a:prstGeom>
          <a:noFill/>
          <a:ln/>
        </p:spPr>
        <p:txBody>
          <a:bodyPr wrap="square" lIns="25400" tIns="25400" rIns="25400" bIns="25400" rtlCol="0" anchor="t">
            <a:normAutofit/>
          </a:bodyPr>
          <a:lstStyle/>
          <a:p>
            <a:pPr marL="0" indent="0" algn="r">
              <a:buNone/>
            </a:pPr>
            <a:r>
              <a:rPr lang="en-US" sz="1575" dirty="0">
                <a:solidFill>
                  <a:srgbClr val="2C3A57"/>
                </a:solidFill>
                <a:latin typeface="Open Sans" pitchFamily="34" charset="0"/>
                <a:ea typeface="Open Sans" pitchFamily="34" charset="-122"/>
                <a:cs typeface="Open Sans" pitchFamily="34" charset="-120"/>
              </a:rPr>
              <a:t>(309)</a:t>
            </a:r>
            <a:endParaRPr lang="en-US" sz="1575" dirty="0"/>
          </a:p>
        </p:txBody>
      </p:sp>
      <p:sp>
        <p:nvSpPr>
          <p:cNvPr id="76" name="Text 74"/>
          <p:cNvSpPr/>
          <p:nvPr/>
        </p:nvSpPr>
        <p:spPr>
          <a:xfrm>
            <a:off x="12344400" y="6352133"/>
            <a:ext cx="1162050" cy="304800"/>
          </a:xfrm>
          <a:prstGeom prst="rect">
            <a:avLst/>
          </a:prstGeom>
          <a:noFill/>
          <a:ln/>
        </p:spPr>
        <p:txBody>
          <a:bodyPr wrap="square" lIns="25400" tIns="25400" rIns="25400" bIns="25400" rtlCol="0" anchor="t">
            <a:normAutofit/>
          </a:bodyPr>
          <a:lstStyle/>
          <a:p>
            <a:pPr marL="0" indent="0" algn="r">
              <a:buNone/>
            </a:pPr>
            <a:r>
              <a:rPr lang="en-US" sz="1575" dirty="0">
                <a:solidFill>
                  <a:srgbClr val="2C3A57"/>
                </a:solidFill>
                <a:latin typeface="Open Sans" pitchFamily="34" charset="0"/>
                <a:ea typeface="Open Sans" pitchFamily="34" charset="-122"/>
                <a:cs typeface="Open Sans" pitchFamily="34" charset="-120"/>
              </a:rPr>
              <a:t>(710)</a:t>
            </a:r>
            <a:endParaRPr lang="en-US" sz="1575" dirty="0"/>
          </a:p>
        </p:txBody>
      </p:sp>
      <p:sp>
        <p:nvSpPr>
          <p:cNvPr id="77" name="Text 75"/>
          <p:cNvSpPr/>
          <p:nvPr/>
        </p:nvSpPr>
        <p:spPr>
          <a:xfrm>
            <a:off x="13601700" y="6352133"/>
            <a:ext cx="1162050" cy="304800"/>
          </a:xfrm>
          <a:prstGeom prst="rect">
            <a:avLst/>
          </a:prstGeom>
          <a:noFill/>
          <a:ln/>
        </p:spPr>
        <p:txBody>
          <a:bodyPr wrap="square" lIns="25400" tIns="25400" rIns="25400" bIns="25400" rtlCol="0" anchor="t">
            <a:normAutofit/>
          </a:bodyPr>
          <a:lstStyle/>
          <a:p>
            <a:pPr marL="0" indent="0" algn="r">
              <a:buNone/>
            </a:pPr>
            <a:r>
              <a:rPr lang="en-US" sz="1575" dirty="0">
                <a:solidFill>
                  <a:srgbClr val="2C3A57"/>
                </a:solidFill>
                <a:latin typeface="Open Sans" pitchFamily="34" charset="0"/>
                <a:ea typeface="Open Sans" pitchFamily="34" charset="-122"/>
                <a:cs typeface="Open Sans" pitchFamily="34" charset="-120"/>
              </a:rPr>
              <a:t>166</a:t>
            </a:r>
            <a:endParaRPr lang="en-US" sz="1575" dirty="0"/>
          </a:p>
        </p:txBody>
      </p:sp>
      <p:sp>
        <p:nvSpPr>
          <p:cNvPr id="78" name="Text 76"/>
          <p:cNvSpPr/>
          <p:nvPr/>
        </p:nvSpPr>
        <p:spPr>
          <a:xfrm>
            <a:off x="14859000" y="6352133"/>
            <a:ext cx="1162050" cy="304800"/>
          </a:xfrm>
          <a:prstGeom prst="rect">
            <a:avLst/>
          </a:prstGeom>
          <a:noFill/>
          <a:ln/>
        </p:spPr>
        <p:txBody>
          <a:bodyPr wrap="square" lIns="25400" tIns="25400" rIns="25400" bIns="25400" rtlCol="0" anchor="t">
            <a:normAutofit/>
          </a:bodyPr>
          <a:lstStyle/>
          <a:p>
            <a:pPr marL="0" indent="0" algn="r">
              <a:buNone/>
            </a:pPr>
            <a:r>
              <a:rPr lang="en-US" sz="1575" dirty="0">
                <a:solidFill>
                  <a:srgbClr val="2C3A57"/>
                </a:solidFill>
                <a:latin typeface="Open Sans" pitchFamily="34" charset="0"/>
                <a:ea typeface="Open Sans" pitchFamily="34" charset="-122"/>
                <a:cs typeface="Open Sans" pitchFamily="34" charset="-120"/>
              </a:rPr>
              <a:t>0</a:t>
            </a:r>
            <a:endParaRPr lang="en-US" sz="1575" dirty="0"/>
          </a:p>
        </p:txBody>
      </p:sp>
      <p:sp>
        <p:nvSpPr>
          <p:cNvPr id="79" name="Text 77"/>
          <p:cNvSpPr/>
          <p:nvPr/>
        </p:nvSpPr>
        <p:spPr>
          <a:xfrm>
            <a:off x="16144875" y="6352133"/>
            <a:ext cx="1009650" cy="304800"/>
          </a:xfrm>
          <a:prstGeom prst="rect">
            <a:avLst/>
          </a:prstGeom>
          <a:noFill/>
          <a:ln/>
        </p:spPr>
        <p:txBody>
          <a:bodyPr wrap="square" lIns="25400" tIns="25400" rIns="25400" bIns="25400" rtlCol="0" anchor="t">
            <a:normAutofit/>
          </a:bodyPr>
          <a:lstStyle/>
          <a:p>
            <a:pPr marL="0" indent="0" algn="r">
              <a:buNone/>
            </a:pPr>
            <a:r>
              <a:rPr lang="en-US" sz="1575" dirty="0">
                <a:solidFill>
                  <a:srgbClr val="2C3A57"/>
                </a:solidFill>
                <a:latin typeface="Open Sans" pitchFamily="34" charset="0"/>
                <a:ea typeface="Open Sans" pitchFamily="34" charset="-122"/>
                <a:cs typeface="Open Sans" pitchFamily="34" charset="-120"/>
              </a:rPr>
              <a:t>(405)</a:t>
            </a:r>
            <a:endParaRPr lang="en-US" sz="1575" dirty="0"/>
          </a:p>
        </p:txBody>
      </p:sp>
      <p:sp>
        <p:nvSpPr>
          <p:cNvPr id="80" name="Shape 78"/>
          <p:cNvSpPr/>
          <p:nvPr/>
        </p:nvSpPr>
        <p:spPr>
          <a:xfrm>
            <a:off x="923925" y="7145536"/>
            <a:ext cx="16440150" cy="9525"/>
          </a:xfrm>
          <a:prstGeom prst="rect">
            <a:avLst/>
          </a:prstGeom>
          <a:solidFill>
            <a:srgbClr val="EAF0F2"/>
          </a:solidFill>
          <a:ln/>
        </p:spPr>
        <p:txBody>
          <a:bodyPr/>
          <a:lstStyle/>
          <a:p>
            <a:endParaRPr lang="en-NZ"/>
          </a:p>
        </p:txBody>
      </p:sp>
      <p:sp>
        <p:nvSpPr>
          <p:cNvPr id="81" name="Text 79"/>
          <p:cNvSpPr/>
          <p:nvPr/>
        </p:nvSpPr>
        <p:spPr>
          <a:xfrm>
            <a:off x="1133475" y="6799808"/>
            <a:ext cx="10039160" cy="298103"/>
          </a:xfrm>
          <a:prstGeom prst="rect">
            <a:avLst/>
          </a:prstGeom>
          <a:noFill/>
          <a:ln/>
        </p:spPr>
        <p:txBody>
          <a:bodyPr wrap="square" lIns="25400" tIns="25400" rIns="25400" bIns="25400" rtlCol="0" anchor="t">
            <a:normAutofit/>
          </a:bodyPr>
          <a:lstStyle/>
          <a:p>
            <a:pPr marL="0" indent="0" algn="l">
              <a:lnSpc>
                <a:spcPct val="97500"/>
              </a:lnSpc>
              <a:buNone/>
            </a:pPr>
            <a:r>
              <a:rPr lang="en-US" sz="1575" dirty="0">
                <a:solidFill>
                  <a:srgbClr val="2C3A57"/>
                </a:solidFill>
                <a:latin typeface="Open Sans" pitchFamily="34" charset="0"/>
                <a:ea typeface="Open Sans" pitchFamily="34" charset="-122"/>
                <a:cs typeface="Open Sans" pitchFamily="34" charset="-120"/>
              </a:rPr>
              <a:t>Deferred tax adjustment arising from reclassification of properties as Held for Sale</a:t>
            </a:r>
            <a:endParaRPr lang="en-US" sz="1575" dirty="0"/>
          </a:p>
        </p:txBody>
      </p:sp>
      <p:sp>
        <p:nvSpPr>
          <p:cNvPr id="82" name="Text 80"/>
          <p:cNvSpPr/>
          <p:nvPr/>
        </p:nvSpPr>
        <p:spPr>
          <a:xfrm>
            <a:off x="11087100" y="6799808"/>
            <a:ext cx="1162050" cy="298103"/>
          </a:xfrm>
          <a:prstGeom prst="rect">
            <a:avLst/>
          </a:prstGeom>
          <a:noFill/>
          <a:ln/>
        </p:spPr>
        <p:txBody>
          <a:bodyPr wrap="square" lIns="25400" tIns="25400" rIns="25400" bIns="25400" rtlCol="0" anchor="t">
            <a:normAutofit/>
          </a:bodyPr>
          <a:lstStyle/>
          <a:p>
            <a:pPr marL="0" indent="0" algn="r">
              <a:lnSpc>
                <a:spcPct val="97500"/>
              </a:lnSpc>
              <a:buNone/>
            </a:pPr>
            <a:r>
              <a:rPr lang="en-US" sz="1575" dirty="0">
                <a:solidFill>
                  <a:srgbClr val="2C3A57"/>
                </a:solidFill>
                <a:latin typeface="Open Sans" pitchFamily="34" charset="0"/>
                <a:ea typeface="Open Sans" pitchFamily="34" charset="-122"/>
                <a:cs typeface="Open Sans" pitchFamily="34" charset="-120"/>
              </a:rPr>
              <a:t>(1,534)</a:t>
            </a:r>
            <a:endParaRPr lang="en-US" sz="1575" dirty="0"/>
          </a:p>
        </p:txBody>
      </p:sp>
      <p:sp>
        <p:nvSpPr>
          <p:cNvPr id="83" name="Text 81"/>
          <p:cNvSpPr/>
          <p:nvPr/>
        </p:nvSpPr>
        <p:spPr>
          <a:xfrm>
            <a:off x="12344400" y="6799808"/>
            <a:ext cx="1162050" cy="298103"/>
          </a:xfrm>
          <a:prstGeom prst="rect">
            <a:avLst/>
          </a:prstGeom>
          <a:noFill/>
          <a:ln/>
        </p:spPr>
        <p:txBody>
          <a:bodyPr wrap="square" lIns="25400" tIns="25400" rIns="25400" bIns="25400" rtlCol="0" anchor="t">
            <a:normAutofit/>
          </a:bodyPr>
          <a:lstStyle/>
          <a:p>
            <a:pPr marL="0" indent="0" algn="r">
              <a:lnSpc>
                <a:spcPct val="97500"/>
              </a:lnSpc>
              <a:buNone/>
            </a:pPr>
            <a:r>
              <a:rPr lang="en-US" sz="1575" dirty="0">
                <a:solidFill>
                  <a:srgbClr val="2C3A57"/>
                </a:solidFill>
                <a:latin typeface="Open Sans" pitchFamily="34" charset="0"/>
                <a:ea typeface="Open Sans" pitchFamily="34" charset="-122"/>
                <a:cs typeface="Open Sans" pitchFamily="34" charset="-120"/>
              </a:rPr>
              <a:t>0</a:t>
            </a:r>
            <a:endParaRPr lang="en-US" sz="1575" dirty="0"/>
          </a:p>
        </p:txBody>
      </p:sp>
      <p:sp>
        <p:nvSpPr>
          <p:cNvPr id="84" name="Text 82"/>
          <p:cNvSpPr/>
          <p:nvPr/>
        </p:nvSpPr>
        <p:spPr>
          <a:xfrm>
            <a:off x="13601700" y="6799808"/>
            <a:ext cx="1162050" cy="298103"/>
          </a:xfrm>
          <a:prstGeom prst="rect">
            <a:avLst/>
          </a:prstGeom>
          <a:noFill/>
          <a:ln/>
        </p:spPr>
        <p:txBody>
          <a:bodyPr wrap="square" lIns="25400" tIns="25400" rIns="25400" bIns="25400" rtlCol="0" anchor="t">
            <a:normAutofit/>
          </a:bodyPr>
          <a:lstStyle/>
          <a:p>
            <a:pPr marL="0" indent="0" algn="r">
              <a:lnSpc>
                <a:spcPct val="97500"/>
              </a:lnSpc>
              <a:buNone/>
            </a:pPr>
            <a:r>
              <a:rPr lang="en-US" sz="1575" dirty="0">
                <a:solidFill>
                  <a:srgbClr val="2C3A57"/>
                </a:solidFill>
                <a:latin typeface="Open Sans" pitchFamily="34" charset="0"/>
                <a:ea typeface="Open Sans" pitchFamily="34" charset="-122"/>
                <a:cs typeface="Open Sans" pitchFamily="34" charset="-120"/>
              </a:rPr>
              <a:t>0</a:t>
            </a:r>
            <a:endParaRPr lang="en-US" sz="1575" dirty="0"/>
          </a:p>
        </p:txBody>
      </p:sp>
      <p:sp>
        <p:nvSpPr>
          <p:cNvPr id="85" name="Text 83"/>
          <p:cNvSpPr/>
          <p:nvPr/>
        </p:nvSpPr>
        <p:spPr>
          <a:xfrm>
            <a:off x="14859000" y="6799808"/>
            <a:ext cx="1162050" cy="298103"/>
          </a:xfrm>
          <a:prstGeom prst="rect">
            <a:avLst/>
          </a:prstGeom>
          <a:noFill/>
          <a:ln/>
        </p:spPr>
        <p:txBody>
          <a:bodyPr wrap="square" lIns="25400" tIns="25400" rIns="25400" bIns="25400" rtlCol="0" anchor="t">
            <a:normAutofit/>
          </a:bodyPr>
          <a:lstStyle/>
          <a:p>
            <a:pPr marL="0" indent="0" algn="r">
              <a:lnSpc>
                <a:spcPct val="97500"/>
              </a:lnSpc>
              <a:buNone/>
            </a:pPr>
            <a:r>
              <a:rPr lang="en-US" sz="1575" dirty="0">
                <a:solidFill>
                  <a:srgbClr val="2C3A57"/>
                </a:solidFill>
                <a:latin typeface="Open Sans" pitchFamily="34" charset="0"/>
                <a:ea typeface="Open Sans" pitchFamily="34" charset="-122"/>
                <a:cs typeface="Open Sans" pitchFamily="34" charset="-120"/>
              </a:rPr>
              <a:t>0</a:t>
            </a:r>
            <a:endParaRPr lang="en-US" sz="1575" dirty="0"/>
          </a:p>
        </p:txBody>
      </p:sp>
      <p:sp>
        <p:nvSpPr>
          <p:cNvPr id="86" name="Text 84"/>
          <p:cNvSpPr/>
          <p:nvPr/>
        </p:nvSpPr>
        <p:spPr>
          <a:xfrm>
            <a:off x="16144875" y="6799808"/>
            <a:ext cx="1009650" cy="298103"/>
          </a:xfrm>
          <a:prstGeom prst="rect">
            <a:avLst/>
          </a:prstGeom>
          <a:noFill/>
          <a:ln/>
        </p:spPr>
        <p:txBody>
          <a:bodyPr wrap="square" lIns="25400" tIns="25400" rIns="25400" bIns="25400" rtlCol="0" anchor="t">
            <a:normAutofit/>
          </a:bodyPr>
          <a:lstStyle/>
          <a:p>
            <a:pPr marL="0" indent="0" algn="r">
              <a:lnSpc>
                <a:spcPct val="97500"/>
              </a:lnSpc>
              <a:buNone/>
            </a:pPr>
            <a:r>
              <a:rPr lang="en-US" sz="1575" dirty="0">
                <a:solidFill>
                  <a:srgbClr val="2C3A57"/>
                </a:solidFill>
                <a:latin typeface="Open Sans" pitchFamily="34" charset="0"/>
                <a:ea typeface="Open Sans" pitchFamily="34" charset="-122"/>
                <a:cs typeface="Open Sans" pitchFamily="34" charset="-120"/>
              </a:rPr>
              <a:t>0</a:t>
            </a:r>
            <a:endParaRPr lang="en-US" sz="1575" dirty="0"/>
          </a:p>
        </p:txBody>
      </p:sp>
      <p:sp>
        <p:nvSpPr>
          <p:cNvPr id="87" name="Shape 85"/>
          <p:cNvSpPr/>
          <p:nvPr/>
        </p:nvSpPr>
        <p:spPr>
          <a:xfrm>
            <a:off x="923925" y="7155061"/>
            <a:ext cx="16440150" cy="447675"/>
          </a:xfrm>
          <a:prstGeom prst="rect">
            <a:avLst/>
          </a:prstGeom>
          <a:solidFill>
            <a:srgbClr val="F4FAF9"/>
          </a:solidFill>
          <a:ln/>
        </p:spPr>
        <p:txBody>
          <a:bodyPr/>
          <a:lstStyle/>
          <a:p>
            <a:endParaRPr lang="en-NZ"/>
          </a:p>
        </p:txBody>
      </p:sp>
      <p:sp>
        <p:nvSpPr>
          <p:cNvPr id="88" name="Shape 86"/>
          <p:cNvSpPr/>
          <p:nvPr/>
        </p:nvSpPr>
        <p:spPr>
          <a:xfrm>
            <a:off x="923925" y="7593211"/>
            <a:ext cx="16440150" cy="9525"/>
          </a:xfrm>
          <a:prstGeom prst="rect">
            <a:avLst/>
          </a:prstGeom>
          <a:solidFill>
            <a:srgbClr val="EAF0F2"/>
          </a:solidFill>
          <a:ln/>
        </p:spPr>
        <p:txBody>
          <a:bodyPr/>
          <a:lstStyle/>
          <a:p>
            <a:endParaRPr lang="en-NZ"/>
          </a:p>
        </p:txBody>
      </p:sp>
      <p:sp>
        <p:nvSpPr>
          <p:cNvPr id="89" name="Text 87"/>
          <p:cNvSpPr/>
          <p:nvPr/>
        </p:nvSpPr>
        <p:spPr>
          <a:xfrm>
            <a:off x="1133475" y="7240786"/>
            <a:ext cx="10039160" cy="304800"/>
          </a:xfrm>
          <a:prstGeom prst="rect">
            <a:avLst/>
          </a:prstGeom>
          <a:noFill/>
          <a:ln/>
        </p:spPr>
        <p:txBody>
          <a:bodyPr wrap="square" lIns="25400" tIns="25400" rIns="25400" bIns="25400" rtlCol="0" anchor="t">
            <a:normAutofit/>
          </a:bodyPr>
          <a:lstStyle/>
          <a:p>
            <a:pPr marL="0" indent="0" algn="l">
              <a:buNone/>
            </a:pPr>
            <a:r>
              <a:rPr lang="en-US" sz="1575" dirty="0">
                <a:solidFill>
                  <a:srgbClr val="2C3A57"/>
                </a:solidFill>
                <a:latin typeface="Open Sans" pitchFamily="34" charset="0"/>
                <a:ea typeface="Open Sans" pitchFamily="34" charset="-122"/>
                <a:cs typeface="Open Sans" pitchFamily="34" charset="-120"/>
              </a:rPr>
              <a:t>Change in tax treatment of commercial buildings</a:t>
            </a:r>
            <a:endParaRPr lang="en-US" sz="1575" dirty="0"/>
          </a:p>
        </p:txBody>
      </p:sp>
      <p:sp>
        <p:nvSpPr>
          <p:cNvPr id="90" name="Text 88"/>
          <p:cNvSpPr/>
          <p:nvPr/>
        </p:nvSpPr>
        <p:spPr>
          <a:xfrm>
            <a:off x="11087100" y="7240786"/>
            <a:ext cx="1162050" cy="304800"/>
          </a:xfrm>
          <a:prstGeom prst="rect">
            <a:avLst/>
          </a:prstGeom>
          <a:noFill/>
          <a:ln/>
        </p:spPr>
        <p:txBody>
          <a:bodyPr wrap="square" lIns="25400" tIns="25400" rIns="25400" bIns="25400" rtlCol="0" anchor="t">
            <a:normAutofit/>
          </a:bodyPr>
          <a:lstStyle/>
          <a:p>
            <a:pPr marL="0" indent="0" algn="r">
              <a:buNone/>
            </a:pPr>
            <a:r>
              <a:rPr lang="en-US" sz="1575" dirty="0">
                <a:solidFill>
                  <a:srgbClr val="2C3A57"/>
                </a:solidFill>
                <a:latin typeface="Open Sans" pitchFamily="34" charset="0"/>
                <a:ea typeface="Open Sans" pitchFamily="34" charset="-122"/>
                <a:cs typeface="Open Sans" pitchFamily="34" charset="-120"/>
              </a:rPr>
              <a:t>0</a:t>
            </a:r>
            <a:endParaRPr lang="en-US" sz="1575" dirty="0"/>
          </a:p>
        </p:txBody>
      </p:sp>
      <p:sp>
        <p:nvSpPr>
          <p:cNvPr id="91" name="Text 89"/>
          <p:cNvSpPr/>
          <p:nvPr/>
        </p:nvSpPr>
        <p:spPr>
          <a:xfrm>
            <a:off x="12344400" y="7240786"/>
            <a:ext cx="1162050" cy="304800"/>
          </a:xfrm>
          <a:prstGeom prst="rect">
            <a:avLst/>
          </a:prstGeom>
          <a:noFill/>
          <a:ln/>
        </p:spPr>
        <p:txBody>
          <a:bodyPr wrap="square" lIns="25400" tIns="25400" rIns="25400" bIns="25400" rtlCol="0" anchor="t">
            <a:normAutofit/>
          </a:bodyPr>
          <a:lstStyle/>
          <a:p>
            <a:pPr marL="0" indent="0" algn="r">
              <a:buNone/>
            </a:pPr>
            <a:r>
              <a:rPr lang="en-US" sz="1575" dirty="0">
                <a:solidFill>
                  <a:srgbClr val="2C3A57"/>
                </a:solidFill>
                <a:latin typeface="Open Sans" pitchFamily="34" charset="0"/>
                <a:ea typeface="Open Sans" pitchFamily="34" charset="-122"/>
                <a:cs typeface="Open Sans" pitchFamily="34" charset="-120"/>
              </a:rPr>
              <a:t>0</a:t>
            </a:r>
            <a:endParaRPr lang="en-US" sz="1575" dirty="0"/>
          </a:p>
        </p:txBody>
      </p:sp>
      <p:sp>
        <p:nvSpPr>
          <p:cNvPr id="92" name="Text 90"/>
          <p:cNvSpPr/>
          <p:nvPr/>
        </p:nvSpPr>
        <p:spPr>
          <a:xfrm>
            <a:off x="13601700" y="7240786"/>
            <a:ext cx="1162050" cy="304800"/>
          </a:xfrm>
          <a:prstGeom prst="rect">
            <a:avLst/>
          </a:prstGeom>
          <a:noFill/>
          <a:ln/>
        </p:spPr>
        <p:txBody>
          <a:bodyPr wrap="square" lIns="25400" tIns="25400" rIns="25400" bIns="25400" rtlCol="0" anchor="t">
            <a:normAutofit/>
          </a:bodyPr>
          <a:lstStyle/>
          <a:p>
            <a:pPr marL="0" indent="0" algn="r">
              <a:buNone/>
            </a:pPr>
            <a:r>
              <a:rPr lang="en-US" sz="1575" dirty="0">
                <a:solidFill>
                  <a:srgbClr val="2C3A57"/>
                </a:solidFill>
                <a:latin typeface="Open Sans" pitchFamily="34" charset="0"/>
                <a:ea typeface="Open Sans" pitchFamily="34" charset="-122"/>
                <a:cs typeface="Open Sans" pitchFamily="34" charset="-120"/>
              </a:rPr>
              <a:t>11,869</a:t>
            </a:r>
            <a:endParaRPr lang="en-US" sz="1575" dirty="0"/>
          </a:p>
        </p:txBody>
      </p:sp>
      <p:sp>
        <p:nvSpPr>
          <p:cNvPr id="93" name="Text 91"/>
          <p:cNvSpPr/>
          <p:nvPr/>
        </p:nvSpPr>
        <p:spPr>
          <a:xfrm>
            <a:off x="14859000" y="7240786"/>
            <a:ext cx="1162050" cy="304800"/>
          </a:xfrm>
          <a:prstGeom prst="rect">
            <a:avLst/>
          </a:prstGeom>
          <a:noFill/>
          <a:ln/>
        </p:spPr>
        <p:txBody>
          <a:bodyPr wrap="square" lIns="25400" tIns="25400" rIns="25400" bIns="25400" rtlCol="0" anchor="t">
            <a:normAutofit/>
          </a:bodyPr>
          <a:lstStyle/>
          <a:p>
            <a:pPr marL="0" indent="0" algn="r">
              <a:buNone/>
            </a:pPr>
            <a:r>
              <a:rPr lang="en-US" sz="1575" dirty="0">
                <a:solidFill>
                  <a:srgbClr val="2C3A57"/>
                </a:solidFill>
                <a:latin typeface="Open Sans" pitchFamily="34" charset="0"/>
                <a:ea typeface="Open Sans" pitchFamily="34" charset="-122"/>
                <a:cs typeface="Open Sans" pitchFamily="34" charset="-120"/>
              </a:rPr>
              <a:t>0</a:t>
            </a:r>
            <a:endParaRPr lang="en-US" sz="1575" dirty="0"/>
          </a:p>
        </p:txBody>
      </p:sp>
      <p:sp>
        <p:nvSpPr>
          <p:cNvPr id="94" name="Text 92"/>
          <p:cNvSpPr/>
          <p:nvPr/>
        </p:nvSpPr>
        <p:spPr>
          <a:xfrm>
            <a:off x="16144875" y="7240786"/>
            <a:ext cx="1009650" cy="304800"/>
          </a:xfrm>
          <a:prstGeom prst="rect">
            <a:avLst/>
          </a:prstGeom>
          <a:noFill/>
          <a:ln/>
        </p:spPr>
        <p:txBody>
          <a:bodyPr wrap="square" lIns="25400" tIns="25400" rIns="25400" bIns="25400" rtlCol="0" anchor="t">
            <a:normAutofit/>
          </a:bodyPr>
          <a:lstStyle/>
          <a:p>
            <a:pPr marL="0" indent="0" algn="r">
              <a:buNone/>
            </a:pPr>
            <a:r>
              <a:rPr lang="en-US" sz="1575" dirty="0">
                <a:solidFill>
                  <a:srgbClr val="2C3A57"/>
                </a:solidFill>
                <a:latin typeface="Open Sans" pitchFamily="34" charset="0"/>
                <a:ea typeface="Open Sans" pitchFamily="34" charset="-122"/>
                <a:cs typeface="Open Sans" pitchFamily="34" charset="-120"/>
              </a:rPr>
              <a:t>0</a:t>
            </a:r>
            <a:endParaRPr lang="en-US" sz="1575" dirty="0"/>
          </a:p>
        </p:txBody>
      </p:sp>
      <p:sp>
        <p:nvSpPr>
          <p:cNvPr id="95" name="Shape 93"/>
          <p:cNvSpPr/>
          <p:nvPr/>
        </p:nvSpPr>
        <p:spPr>
          <a:xfrm>
            <a:off x="923925" y="8040886"/>
            <a:ext cx="16440150" cy="9525"/>
          </a:xfrm>
          <a:prstGeom prst="rect">
            <a:avLst/>
          </a:prstGeom>
          <a:solidFill>
            <a:srgbClr val="EAF0F2"/>
          </a:solidFill>
          <a:ln/>
        </p:spPr>
        <p:txBody>
          <a:bodyPr/>
          <a:lstStyle/>
          <a:p>
            <a:endParaRPr lang="en-NZ"/>
          </a:p>
        </p:txBody>
      </p:sp>
      <p:sp>
        <p:nvSpPr>
          <p:cNvPr id="96" name="Text 94"/>
          <p:cNvSpPr/>
          <p:nvPr/>
        </p:nvSpPr>
        <p:spPr>
          <a:xfrm>
            <a:off x="1133475" y="7688461"/>
            <a:ext cx="10039160" cy="304800"/>
          </a:xfrm>
          <a:prstGeom prst="rect">
            <a:avLst/>
          </a:prstGeom>
          <a:noFill/>
          <a:ln/>
        </p:spPr>
        <p:txBody>
          <a:bodyPr wrap="square" lIns="25400" tIns="25400" rIns="25400" bIns="25400" rtlCol="0" anchor="t">
            <a:normAutofit/>
          </a:bodyPr>
          <a:lstStyle/>
          <a:p>
            <a:pPr marL="0" indent="0" algn="l">
              <a:buNone/>
            </a:pPr>
            <a:r>
              <a:rPr lang="en-US" sz="1575" b="1" dirty="0">
                <a:solidFill>
                  <a:srgbClr val="0A357C"/>
                </a:solidFill>
                <a:latin typeface="Open Sans" pitchFamily="34" charset="0"/>
                <a:ea typeface="Open Sans" pitchFamily="34" charset="-122"/>
                <a:cs typeface="Open Sans" pitchFamily="34" charset="-120"/>
              </a:rPr>
              <a:t>Adjustments after taxation</a:t>
            </a:r>
            <a:endParaRPr lang="en-US" sz="1575" dirty="0"/>
          </a:p>
        </p:txBody>
      </p:sp>
      <p:sp>
        <p:nvSpPr>
          <p:cNvPr id="97" name="Text 95"/>
          <p:cNvSpPr/>
          <p:nvPr/>
        </p:nvSpPr>
        <p:spPr>
          <a:xfrm>
            <a:off x="11087100" y="7688461"/>
            <a:ext cx="1162050" cy="304800"/>
          </a:xfrm>
          <a:prstGeom prst="rect">
            <a:avLst/>
          </a:prstGeom>
          <a:noFill/>
          <a:ln/>
        </p:spPr>
        <p:txBody>
          <a:bodyPr wrap="square" lIns="25400" tIns="25400" rIns="25400" bIns="25400" rtlCol="0" anchor="t">
            <a:normAutofit/>
          </a:bodyPr>
          <a:lstStyle/>
          <a:p>
            <a:pPr marL="0" indent="0" algn="r">
              <a:buNone/>
            </a:pPr>
            <a:r>
              <a:rPr lang="en-US" sz="1575" b="1" dirty="0">
                <a:solidFill>
                  <a:srgbClr val="0A357C"/>
                </a:solidFill>
                <a:latin typeface="Open Sans" pitchFamily="34" charset="0"/>
                <a:ea typeface="Open Sans" pitchFamily="34" charset="-122"/>
                <a:cs typeface="Open Sans" pitchFamily="34" charset="-120"/>
              </a:rPr>
              <a:t>(738)</a:t>
            </a:r>
            <a:endParaRPr lang="en-US" sz="1575" dirty="0"/>
          </a:p>
        </p:txBody>
      </p:sp>
      <p:sp>
        <p:nvSpPr>
          <p:cNvPr id="98" name="Text 96"/>
          <p:cNvSpPr/>
          <p:nvPr/>
        </p:nvSpPr>
        <p:spPr>
          <a:xfrm>
            <a:off x="12344400" y="7688461"/>
            <a:ext cx="1162050" cy="304800"/>
          </a:xfrm>
          <a:prstGeom prst="rect">
            <a:avLst/>
          </a:prstGeom>
          <a:noFill/>
          <a:ln/>
        </p:spPr>
        <p:txBody>
          <a:bodyPr wrap="square" lIns="25400" tIns="25400" rIns="25400" bIns="25400" rtlCol="0" anchor="t">
            <a:normAutofit/>
          </a:bodyPr>
          <a:lstStyle/>
          <a:p>
            <a:pPr marL="0" indent="0" algn="r">
              <a:buNone/>
            </a:pPr>
            <a:r>
              <a:rPr lang="en-US" sz="1575" b="1" dirty="0">
                <a:solidFill>
                  <a:srgbClr val="0A357C"/>
                </a:solidFill>
                <a:latin typeface="Open Sans" pitchFamily="34" charset="0"/>
                <a:ea typeface="Open Sans" pitchFamily="34" charset="-122"/>
                <a:cs typeface="Open Sans" pitchFamily="34" charset="-120"/>
              </a:rPr>
              <a:t>(47,337)</a:t>
            </a:r>
            <a:endParaRPr lang="en-US" sz="1575" dirty="0"/>
          </a:p>
        </p:txBody>
      </p:sp>
      <p:sp>
        <p:nvSpPr>
          <p:cNvPr id="99" name="Text 97"/>
          <p:cNvSpPr/>
          <p:nvPr/>
        </p:nvSpPr>
        <p:spPr>
          <a:xfrm>
            <a:off x="13601700" y="7688461"/>
            <a:ext cx="1162050" cy="304800"/>
          </a:xfrm>
          <a:prstGeom prst="rect">
            <a:avLst/>
          </a:prstGeom>
          <a:noFill/>
          <a:ln/>
        </p:spPr>
        <p:txBody>
          <a:bodyPr wrap="square" lIns="25400" tIns="25400" rIns="25400" bIns="25400" rtlCol="0" anchor="t">
            <a:normAutofit/>
          </a:bodyPr>
          <a:lstStyle/>
          <a:p>
            <a:pPr marL="0" indent="0" algn="r">
              <a:buNone/>
            </a:pPr>
            <a:r>
              <a:rPr lang="en-US" sz="1575" b="1" dirty="0">
                <a:solidFill>
                  <a:srgbClr val="0A357C"/>
                </a:solidFill>
                <a:latin typeface="Open Sans" pitchFamily="34" charset="0"/>
                <a:ea typeface="Open Sans" pitchFamily="34" charset="-122"/>
                <a:cs typeface="Open Sans" pitchFamily="34" charset="-120"/>
              </a:rPr>
              <a:t>11,441</a:t>
            </a:r>
            <a:endParaRPr lang="en-US" sz="1575" dirty="0"/>
          </a:p>
        </p:txBody>
      </p:sp>
      <p:sp>
        <p:nvSpPr>
          <p:cNvPr id="100" name="Text 98"/>
          <p:cNvSpPr/>
          <p:nvPr/>
        </p:nvSpPr>
        <p:spPr>
          <a:xfrm>
            <a:off x="14859000" y="7688461"/>
            <a:ext cx="1162050" cy="304800"/>
          </a:xfrm>
          <a:prstGeom prst="rect">
            <a:avLst/>
          </a:prstGeom>
          <a:noFill/>
          <a:ln/>
        </p:spPr>
        <p:txBody>
          <a:bodyPr wrap="square" lIns="25400" tIns="25400" rIns="25400" bIns="25400" rtlCol="0" anchor="t">
            <a:normAutofit/>
          </a:bodyPr>
          <a:lstStyle/>
          <a:p>
            <a:pPr marL="0" indent="0" algn="r">
              <a:buNone/>
            </a:pPr>
            <a:r>
              <a:rPr lang="en-US" sz="1575" b="1" dirty="0">
                <a:solidFill>
                  <a:srgbClr val="0A357C"/>
                </a:solidFill>
                <a:latin typeface="Open Sans" pitchFamily="34" charset="0"/>
                <a:ea typeface="Open Sans" pitchFamily="34" charset="-122"/>
                <a:cs typeface="Open Sans" pitchFamily="34" charset="-120"/>
              </a:rPr>
              <a:t>656</a:t>
            </a:r>
            <a:endParaRPr lang="en-US" sz="1575" dirty="0"/>
          </a:p>
        </p:txBody>
      </p:sp>
      <p:sp>
        <p:nvSpPr>
          <p:cNvPr id="101" name="Text 99"/>
          <p:cNvSpPr/>
          <p:nvPr/>
        </p:nvSpPr>
        <p:spPr>
          <a:xfrm>
            <a:off x="16144875" y="7688461"/>
            <a:ext cx="1009650" cy="304800"/>
          </a:xfrm>
          <a:prstGeom prst="rect">
            <a:avLst/>
          </a:prstGeom>
          <a:noFill/>
          <a:ln/>
        </p:spPr>
        <p:txBody>
          <a:bodyPr wrap="square" lIns="25400" tIns="25400" rIns="25400" bIns="25400" rtlCol="0" anchor="t">
            <a:normAutofit/>
          </a:bodyPr>
          <a:lstStyle/>
          <a:p>
            <a:pPr marL="0" indent="0" algn="r">
              <a:buNone/>
            </a:pPr>
            <a:r>
              <a:rPr lang="en-US" sz="1575" b="1" dirty="0">
                <a:solidFill>
                  <a:srgbClr val="0A357C"/>
                </a:solidFill>
                <a:latin typeface="Open Sans" pitchFamily="34" charset="0"/>
                <a:ea typeface="Open Sans" pitchFamily="34" charset="-122"/>
                <a:cs typeface="Open Sans" pitchFamily="34" charset="-120"/>
              </a:rPr>
              <a:t>1,040</a:t>
            </a:r>
            <a:endParaRPr lang="en-US" sz="1575" dirty="0"/>
          </a:p>
        </p:txBody>
      </p:sp>
      <p:sp>
        <p:nvSpPr>
          <p:cNvPr id="102" name="Shape 100"/>
          <p:cNvSpPr/>
          <p:nvPr/>
        </p:nvSpPr>
        <p:spPr>
          <a:xfrm>
            <a:off x="923925" y="8050411"/>
            <a:ext cx="16440150" cy="561975"/>
          </a:xfrm>
          <a:prstGeom prst="rect">
            <a:avLst/>
          </a:prstGeom>
          <a:solidFill>
            <a:srgbClr val="618F6D"/>
          </a:solidFill>
          <a:ln/>
        </p:spPr>
        <p:txBody>
          <a:bodyPr/>
          <a:lstStyle/>
          <a:p>
            <a:endParaRPr lang="en-NZ"/>
          </a:p>
        </p:txBody>
      </p:sp>
      <p:sp>
        <p:nvSpPr>
          <p:cNvPr id="103" name="Text 101"/>
          <p:cNvSpPr/>
          <p:nvPr/>
        </p:nvSpPr>
        <p:spPr>
          <a:xfrm>
            <a:off x="1133475" y="8164711"/>
            <a:ext cx="10039160" cy="371475"/>
          </a:xfrm>
          <a:prstGeom prst="rect">
            <a:avLst/>
          </a:prstGeom>
          <a:noFill/>
          <a:ln/>
        </p:spPr>
        <p:txBody>
          <a:bodyPr wrap="square" lIns="25400" tIns="25400" rIns="25400" bIns="25400" rtlCol="0" anchor="t">
            <a:normAutofit/>
          </a:bodyPr>
          <a:lstStyle/>
          <a:p>
            <a:pPr marL="0" indent="0" algn="l">
              <a:buNone/>
            </a:pPr>
            <a:r>
              <a:rPr lang="en-US" sz="1725" b="1" dirty="0">
                <a:solidFill>
                  <a:srgbClr val="FFFFFF"/>
                </a:solidFill>
                <a:latin typeface="Open Sans" pitchFamily="34" charset="0"/>
                <a:ea typeface="Open Sans" pitchFamily="34" charset="-122"/>
                <a:cs typeface="Open Sans" pitchFamily="34" charset="-120"/>
              </a:rPr>
              <a:t>Underlying Earnings</a:t>
            </a:r>
            <a:endParaRPr lang="en-US" sz="1725" dirty="0"/>
          </a:p>
        </p:txBody>
      </p:sp>
      <p:sp>
        <p:nvSpPr>
          <p:cNvPr id="104" name="Text 102"/>
          <p:cNvSpPr/>
          <p:nvPr/>
        </p:nvSpPr>
        <p:spPr>
          <a:xfrm>
            <a:off x="11115675" y="8164711"/>
            <a:ext cx="1104900" cy="371475"/>
          </a:xfrm>
          <a:prstGeom prst="rect">
            <a:avLst/>
          </a:prstGeom>
          <a:noFill/>
          <a:ln/>
        </p:spPr>
        <p:txBody>
          <a:bodyPr wrap="square" lIns="25400" tIns="25400" rIns="25400" bIns="25400" rtlCol="0" anchor="t">
            <a:normAutofit/>
          </a:bodyPr>
          <a:lstStyle/>
          <a:p>
            <a:pPr marL="0" indent="0" algn="r">
              <a:buNone/>
            </a:pPr>
            <a:r>
              <a:rPr lang="en-US" sz="1725" b="1" dirty="0">
                <a:solidFill>
                  <a:srgbClr val="FFFFFF"/>
                </a:solidFill>
                <a:latin typeface="Open Sans" pitchFamily="34" charset="0"/>
                <a:ea typeface="Open Sans" pitchFamily="34" charset="-122"/>
                <a:cs typeface="Open Sans" pitchFamily="34" charset="-120"/>
              </a:rPr>
              <a:t>155,314</a:t>
            </a:r>
            <a:endParaRPr lang="en-US" sz="1725" dirty="0"/>
          </a:p>
        </p:txBody>
      </p:sp>
      <p:sp>
        <p:nvSpPr>
          <p:cNvPr id="105" name="Text 103"/>
          <p:cNvSpPr/>
          <p:nvPr/>
        </p:nvSpPr>
        <p:spPr>
          <a:xfrm>
            <a:off x="12372975" y="8164711"/>
            <a:ext cx="1104900" cy="371475"/>
          </a:xfrm>
          <a:prstGeom prst="rect">
            <a:avLst/>
          </a:prstGeom>
          <a:noFill/>
          <a:ln/>
        </p:spPr>
        <p:txBody>
          <a:bodyPr wrap="square" lIns="25400" tIns="25400" rIns="25400" bIns="25400" rtlCol="0" anchor="t">
            <a:normAutofit/>
          </a:bodyPr>
          <a:lstStyle/>
          <a:p>
            <a:pPr marL="0" indent="0" algn="r">
              <a:buNone/>
            </a:pPr>
            <a:r>
              <a:rPr lang="en-US" sz="1725" b="1" dirty="0">
                <a:solidFill>
                  <a:srgbClr val="FFFFFF"/>
                </a:solidFill>
                <a:latin typeface="Open Sans" pitchFamily="34" charset="0"/>
                <a:ea typeface="Open Sans" pitchFamily="34" charset="-122"/>
                <a:cs typeface="Open Sans" pitchFamily="34" charset="-120"/>
              </a:rPr>
              <a:t>126,036</a:t>
            </a:r>
            <a:endParaRPr lang="en-US" sz="1725" dirty="0"/>
          </a:p>
        </p:txBody>
      </p:sp>
      <p:sp>
        <p:nvSpPr>
          <p:cNvPr id="106" name="Text 104"/>
          <p:cNvSpPr/>
          <p:nvPr/>
        </p:nvSpPr>
        <p:spPr>
          <a:xfrm>
            <a:off x="13630275" y="8164711"/>
            <a:ext cx="1104900" cy="371475"/>
          </a:xfrm>
          <a:prstGeom prst="rect">
            <a:avLst/>
          </a:prstGeom>
          <a:noFill/>
          <a:ln/>
        </p:spPr>
        <p:txBody>
          <a:bodyPr wrap="square" lIns="25400" tIns="25400" rIns="25400" bIns="25400" rtlCol="0" anchor="t">
            <a:normAutofit/>
          </a:bodyPr>
          <a:lstStyle/>
          <a:p>
            <a:pPr marL="0" indent="0" algn="r">
              <a:buNone/>
            </a:pPr>
            <a:r>
              <a:rPr lang="en-US" sz="1725" b="1" dirty="0">
                <a:solidFill>
                  <a:srgbClr val="FFFFFF"/>
                </a:solidFill>
                <a:latin typeface="Open Sans" pitchFamily="34" charset="0"/>
                <a:ea typeface="Open Sans" pitchFamily="34" charset="-122"/>
                <a:cs typeface="Open Sans" pitchFamily="34" charset="-120"/>
              </a:rPr>
              <a:t>102,290</a:t>
            </a:r>
            <a:endParaRPr lang="en-US" sz="1725" dirty="0"/>
          </a:p>
        </p:txBody>
      </p:sp>
      <p:sp>
        <p:nvSpPr>
          <p:cNvPr id="107" name="Text 105"/>
          <p:cNvSpPr/>
          <p:nvPr/>
        </p:nvSpPr>
        <p:spPr>
          <a:xfrm>
            <a:off x="14887575" y="8164711"/>
            <a:ext cx="1104900" cy="371475"/>
          </a:xfrm>
          <a:prstGeom prst="rect">
            <a:avLst/>
          </a:prstGeom>
          <a:noFill/>
          <a:ln/>
        </p:spPr>
        <p:txBody>
          <a:bodyPr wrap="square" lIns="25400" tIns="25400" rIns="25400" bIns="25400" rtlCol="0" anchor="t">
            <a:normAutofit/>
          </a:bodyPr>
          <a:lstStyle/>
          <a:p>
            <a:pPr marL="0" indent="0" algn="r">
              <a:buNone/>
            </a:pPr>
            <a:r>
              <a:rPr lang="en-US" sz="1725" b="1" dirty="0">
                <a:solidFill>
                  <a:srgbClr val="FFFFFF"/>
                </a:solidFill>
                <a:latin typeface="Open Sans" pitchFamily="34" charset="0"/>
                <a:ea typeface="Open Sans" pitchFamily="34" charset="-122"/>
                <a:cs typeface="Open Sans" pitchFamily="34" charset="-120"/>
              </a:rPr>
              <a:t>117,792</a:t>
            </a:r>
            <a:endParaRPr lang="en-US" sz="1725" dirty="0"/>
          </a:p>
        </p:txBody>
      </p:sp>
      <p:sp>
        <p:nvSpPr>
          <p:cNvPr id="108" name="Text 106"/>
          <p:cNvSpPr/>
          <p:nvPr/>
        </p:nvSpPr>
        <p:spPr>
          <a:xfrm>
            <a:off x="16144875" y="8164711"/>
            <a:ext cx="1009650" cy="342900"/>
          </a:xfrm>
          <a:prstGeom prst="rect">
            <a:avLst/>
          </a:prstGeom>
          <a:noFill/>
          <a:ln/>
        </p:spPr>
        <p:txBody>
          <a:bodyPr wrap="square" lIns="25400" tIns="25400" rIns="25400" bIns="25400" rtlCol="0" anchor="t">
            <a:normAutofit/>
          </a:bodyPr>
          <a:lstStyle/>
          <a:p>
            <a:pPr marL="0" indent="0" algn="r">
              <a:buNone/>
            </a:pPr>
            <a:r>
              <a:rPr lang="en-US" sz="1725" b="1" dirty="0">
                <a:solidFill>
                  <a:srgbClr val="FFFFFF"/>
                </a:solidFill>
                <a:latin typeface="Open Sans" pitchFamily="34" charset="0"/>
                <a:ea typeface="Open Sans" pitchFamily="34" charset="-122"/>
                <a:cs typeface="Open Sans" pitchFamily="34" charset="-120"/>
              </a:rPr>
              <a:t>112,357</a:t>
            </a:r>
            <a:endParaRPr lang="en-US" sz="1725" dirty="0"/>
          </a:p>
        </p:txBody>
      </p:sp>
      <p:sp>
        <p:nvSpPr>
          <p:cNvPr id="109" name="Text 107"/>
          <p:cNvSpPr/>
          <p:nvPr/>
        </p:nvSpPr>
        <p:spPr>
          <a:xfrm>
            <a:off x="914400" y="8774311"/>
            <a:ext cx="16952976" cy="571500"/>
          </a:xfrm>
          <a:prstGeom prst="rect">
            <a:avLst/>
          </a:prstGeom>
          <a:noFill/>
          <a:ln/>
        </p:spPr>
        <p:txBody>
          <a:bodyPr wrap="square" lIns="25400" tIns="25400" rIns="25400" bIns="25400" rtlCol="0" anchor="t">
            <a:normAutofit/>
          </a:bodyPr>
          <a:lstStyle/>
          <a:p>
            <a:pPr marL="0" indent="0" algn="l">
              <a:lnSpc>
                <a:spcPct val="103704"/>
              </a:lnSpc>
              <a:buNone/>
            </a:pPr>
            <a:r>
              <a:rPr lang="en-US" sz="1500" dirty="0">
                <a:solidFill>
                  <a:srgbClr val="8A93A6"/>
                </a:solidFill>
                <a:latin typeface="Open Sans" pitchFamily="34" charset="0"/>
                <a:ea typeface="Open Sans" pitchFamily="34" charset="-122"/>
                <a:cs typeface="Open Sans" pitchFamily="34" charset="-120"/>
              </a:rPr>
              <a:t>Underlying earnings is a non-GAAP financial measure which excludes items considered to be one-off and not related to core business such as changes to tax legislation and impairment of assets.</a:t>
            </a:r>
            <a:endParaRPr lang="en-US" sz="1500" dirty="0"/>
          </a:p>
        </p:txBody>
      </p:sp>
      <p:pic>
        <p:nvPicPr>
          <p:cNvPr id="110" name="Image 0" descr="preencoded.png"/>
          <p:cNvPicPr>
            <a:picLocks noChangeAspect="1"/>
          </p:cNvPicPr>
          <p:nvPr/>
        </p:nvPicPr>
        <p:blipFill>
          <a:blip r:embed="rId3"/>
          <a:stretch>
            <a:fillRect/>
          </a:stretch>
        </p:blipFill>
        <p:spPr>
          <a:xfrm>
            <a:off x="914400" y="9525000"/>
            <a:ext cx="442615" cy="381000"/>
          </a:xfrm>
          <a:prstGeom prst="rect">
            <a:avLst/>
          </a:prstGeom>
        </p:spPr>
      </p:pic>
      <p:sp>
        <p:nvSpPr>
          <p:cNvPr id="111" name="Text 108"/>
          <p:cNvSpPr/>
          <p:nvPr/>
        </p:nvSpPr>
        <p:spPr>
          <a:xfrm>
            <a:off x="17133838" y="9572625"/>
            <a:ext cx="315962" cy="323850"/>
          </a:xfrm>
          <a:prstGeom prst="rect">
            <a:avLst/>
          </a:prstGeom>
          <a:noFill/>
          <a:ln/>
        </p:spPr>
        <p:txBody>
          <a:bodyPr wrap="square" lIns="25400" tIns="25400" rIns="25400" bIns="25400" rtlCol="0" anchor="t">
            <a:normAutofit/>
          </a:bodyPr>
          <a:lstStyle/>
          <a:p>
            <a:pPr marL="0" indent="0" algn="l">
              <a:buNone/>
            </a:pPr>
            <a:r>
              <a:rPr lang="en-US" sz="1650" b="1" dirty="0">
                <a:solidFill>
                  <a:srgbClr val="8A93A6"/>
                </a:solidFill>
                <a:latin typeface="Open Sans" pitchFamily="34" charset="0"/>
                <a:ea typeface="Open Sans" pitchFamily="34" charset="-122"/>
                <a:cs typeface="Open Sans" pitchFamily="34" charset="-120"/>
              </a:rPr>
              <a:t>37</a:t>
            </a:r>
            <a:endParaRPr lang="en-US" sz="1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066800" y="762000"/>
            <a:ext cx="17769840" cy="390525"/>
          </a:xfrm>
          <a:prstGeom prst="rect">
            <a:avLst/>
          </a:prstGeom>
          <a:noFill/>
          <a:ln/>
        </p:spPr>
        <p:txBody>
          <a:bodyPr wrap="square" lIns="25400" tIns="25400" rIns="25400" bIns="25400" rtlCol="0" anchor="t">
            <a:normAutofit/>
          </a:bodyPr>
          <a:lstStyle/>
          <a:p>
            <a:pPr marL="0" indent="0" algn="l">
              <a:buNone/>
            </a:pPr>
            <a:r>
              <a:rPr lang="en-US" sz="2025" b="1" dirty="0">
                <a:solidFill>
                  <a:srgbClr val="618F6D"/>
                </a:solidFill>
                <a:latin typeface="Open Sans" pitchFamily="34" charset="0"/>
                <a:ea typeface="Open Sans" pitchFamily="34" charset="-122"/>
                <a:cs typeface="Open Sans" pitchFamily="34" charset="-120"/>
              </a:rPr>
              <a:t>For the year ended 30 June 2026</a:t>
            </a:r>
            <a:endParaRPr lang="en-US" sz="2025" dirty="0"/>
          </a:p>
        </p:txBody>
      </p:sp>
      <p:sp>
        <p:nvSpPr>
          <p:cNvPr id="3" name="Text 1"/>
          <p:cNvSpPr/>
          <p:nvPr/>
        </p:nvSpPr>
        <p:spPr>
          <a:xfrm>
            <a:off x="1066800" y="1247775"/>
            <a:ext cx="17769840" cy="762000"/>
          </a:xfrm>
          <a:prstGeom prst="rect">
            <a:avLst/>
          </a:prstGeom>
          <a:noFill/>
          <a:ln/>
        </p:spPr>
        <p:txBody>
          <a:bodyPr wrap="square" lIns="25400" tIns="25400" rIns="25400" bIns="25400" rtlCol="0" anchor="t">
            <a:normAutofit/>
          </a:bodyPr>
          <a:lstStyle/>
          <a:p>
            <a:pPr marL="0" indent="0" algn="l">
              <a:buNone/>
            </a:pPr>
            <a:r>
              <a:rPr lang="en-US" sz="4200" b="1" kern="0" spc="-84" dirty="0">
                <a:solidFill>
                  <a:srgbClr val="0A357C"/>
                </a:solidFill>
                <a:latin typeface="Open Sans" pitchFamily="34" charset="0"/>
                <a:ea typeface="Open Sans" pitchFamily="34" charset="-122"/>
                <a:cs typeface="Open Sans" pitchFamily="34" charset="-120"/>
              </a:rPr>
              <a:t>Group underlying earnings</a:t>
            </a:r>
            <a:r>
              <a:rPr lang="en-US" sz="2400" b="1" kern="0" spc="-84" baseline="60000" dirty="0">
                <a:solidFill>
                  <a:srgbClr val="0A357C"/>
                </a:solidFill>
                <a:latin typeface="Open Sans" pitchFamily="34" charset="0"/>
                <a:ea typeface="Open Sans" pitchFamily="34" charset="-122"/>
                <a:cs typeface="Open Sans" pitchFamily="34" charset="-120"/>
              </a:rPr>
              <a:t>1</a:t>
            </a:r>
            <a:r>
              <a:rPr lang="en-US" sz="4200" b="1" kern="0" spc="-84" dirty="0">
                <a:solidFill>
                  <a:srgbClr val="0A357C"/>
                </a:solidFill>
                <a:latin typeface="Open Sans" pitchFamily="34" charset="0"/>
                <a:ea typeface="Open Sans" pitchFamily="34" charset="-122"/>
                <a:cs typeface="Open Sans" pitchFamily="34" charset="-120"/>
              </a:rPr>
              <a:t> up 23.2%</a:t>
            </a:r>
            <a:endParaRPr lang="en-US" sz="4200" dirty="0"/>
          </a:p>
        </p:txBody>
      </p:sp>
      <p:sp>
        <p:nvSpPr>
          <p:cNvPr id="4" name="Shape 2"/>
          <p:cNvSpPr/>
          <p:nvPr/>
        </p:nvSpPr>
        <p:spPr>
          <a:xfrm>
            <a:off x="1066800" y="2105025"/>
            <a:ext cx="16154400" cy="28575"/>
          </a:xfrm>
          <a:prstGeom prst="rect">
            <a:avLst/>
          </a:prstGeom>
          <a:solidFill>
            <a:srgbClr val="DBF0EC"/>
          </a:solidFill>
          <a:ln/>
        </p:spPr>
        <p:txBody>
          <a:bodyPr/>
          <a:lstStyle/>
          <a:p>
            <a:endParaRPr lang="en-NZ"/>
          </a:p>
        </p:txBody>
      </p:sp>
      <p:sp>
        <p:nvSpPr>
          <p:cNvPr id="5" name="Shape 3"/>
          <p:cNvSpPr/>
          <p:nvPr/>
        </p:nvSpPr>
        <p:spPr>
          <a:xfrm>
            <a:off x="1066800" y="2552700"/>
            <a:ext cx="5791200" cy="6591300"/>
          </a:xfrm>
          <a:prstGeom prst="roundRect">
            <a:avLst>
              <a:gd name="adj" fmla="val 1974"/>
            </a:avLst>
          </a:prstGeom>
          <a:solidFill>
            <a:srgbClr val="DBF0EC"/>
          </a:solidFill>
          <a:ln/>
        </p:spPr>
        <p:txBody>
          <a:bodyPr/>
          <a:lstStyle/>
          <a:p>
            <a:endParaRPr lang="en-NZ"/>
          </a:p>
        </p:txBody>
      </p:sp>
      <p:sp>
        <p:nvSpPr>
          <p:cNvPr id="6" name="Text 4"/>
          <p:cNvSpPr/>
          <p:nvPr/>
        </p:nvSpPr>
        <p:spPr>
          <a:xfrm>
            <a:off x="1485900" y="2971800"/>
            <a:ext cx="5448300" cy="428625"/>
          </a:xfrm>
          <a:prstGeom prst="rect">
            <a:avLst/>
          </a:prstGeom>
          <a:noFill/>
          <a:ln/>
        </p:spPr>
        <p:txBody>
          <a:bodyPr wrap="square" lIns="25400" tIns="25400" rIns="25400" bIns="25400" rtlCol="0" anchor="t">
            <a:normAutofit/>
          </a:bodyPr>
          <a:lstStyle/>
          <a:p>
            <a:pPr marL="0" indent="0" algn="l">
              <a:buNone/>
            </a:pPr>
            <a:r>
              <a:rPr lang="en-US" sz="2250" b="1" dirty="0">
                <a:solidFill>
                  <a:srgbClr val="0A357C"/>
                </a:solidFill>
                <a:latin typeface="Open Sans" pitchFamily="34" charset="0"/>
                <a:ea typeface="Open Sans" pitchFamily="34" charset="-122"/>
                <a:cs typeface="Open Sans" pitchFamily="34" charset="-120"/>
              </a:rPr>
              <a:t>Highlights</a:t>
            </a:r>
            <a:endParaRPr lang="en-US" sz="2250" dirty="0"/>
          </a:p>
        </p:txBody>
      </p:sp>
      <p:sp>
        <p:nvSpPr>
          <p:cNvPr id="7" name="Shape 5"/>
          <p:cNvSpPr/>
          <p:nvPr/>
        </p:nvSpPr>
        <p:spPr>
          <a:xfrm>
            <a:off x="1485900" y="3695700"/>
            <a:ext cx="114300" cy="114300"/>
          </a:xfrm>
          <a:prstGeom prst="ellipse">
            <a:avLst/>
          </a:prstGeom>
          <a:solidFill>
            <a:srgbClr val="618F6D"/>
          </a:solidFill>
          <a:ln/>
        </p:spPr>
        <p:txBody>
          <a:bodyPr/>
          <a:lstStyle/>
          <a:p>
            <a:endParaRPr lang="en-NZ"/>
          </a:p>
        </p:txBody>
      </p:sp>
      <p:sp>
        <p:nvSpPr>
          <p:cNvPr id="8" name="Text 6"/>
          <p:cNvSpPr/>
          <p:nvPr/>
        </p:nvSpPr>
        <p:spPr>
          <a:xfrm>
            <a:off x="1771650" y="3590925"/>
            <a:ext cx="4807268" cy="783729"/>
          </a:xfrm>
          <a:prstGeom prst="rect">
            <a:avLst/>
          </a:prstGeom>
          <a:noFill/>
          <a:ln/>
        </p:spPr>
        <p:txBody>
          <a:bodyPr wrap="square" lIns="25400" tIns="25400" rIns="25400" bIns="25400" rtlCol="0" anchor="t">
            <a:normAutofit/>
          </a:bodyPr>
          <a:lstStyle/>
          <a:p>
            <a:pPr marL="0" indent="0" algn="l">
              <a:lnSpc>
                <a:spcPct val="105811"/>
              </a:lnSpc>
              <a:buNone/>
            </a:pPr>
            <a:r>
              <a:rPr lang="en-US" sz="2025" dirty="0">
                <a:solidFill>
                  <a:srgbClr val="2C3A57"/>
                </a:solidFill>
                <a:latin typeface="Open Sans" pitchFamily="34" charset="0"/>
                <a:ea typeface="Open Sans" pitchFamily="34" charset="-122"/>
                <a:cs typeface="Open Sans" pitchFamily="34" charset="-120"/>
              </a:rPr>
              <a:t>Record underlying Group net profit after tax.</a:t>
            </a:r>
            <a:endParaRPr lang="en-US" sz="2025" dirty="0"/>
          </a:p>
        </p:txBody>
      </p:sp>
      <p:sp>
        <p:nvSpPr>
          <p:cNvPr id="9" name="Shape 7"/>
          <p:cNvSpPr/>
          <p:nvPr/>
        </p:nvSpPr>
        <p:spPr>
          <a:xfrm>
            <a:off x="1485900" y="4669929"/>
            <a:ext cx="114300" cy="114300"/>
          </a:xfrm>
          <a:prstGeom prst="ellipse">
            <a:avLst/>
          </a:prstGeom>
          <a:solidFill>
            <a:srgbClr val="618F6D"/>
          </a:solidFill>
          <a:ln/>
        </p:spPr>
        <p:txBody>
          <a:bodyPr/>
          <a:lstStyle/>
          <a:p>
            <a:endParaRPr lang="en-NZ"/>
          </a:p>
        </p:txBody>
      </p:sp>
      <p:sp>
        <p:nvSpPr>
          <p:cNvPr id="10" name="Text 8"/>
          <p:cNvSpPr/>
          <p:nvPr/>
        </p:nvSpPr>
        <p:spPr>
          <a:xfrm>
            <a:off x="1771650" y="4565154"/>
            <a:ext cx="4807268" cy="783729"/>
          </a:xfrm>
          <a:prstGeom prst="rect">
            <a:avLst/>
          </a:prstGeom>
          <a:noFill/>
          <a:ln/>
        </p:spPr>
        <p:txBody>
          <a:bodyPr wrap="square" lIns="25400" tIns="25400" rIns="25400" bIns="25400" rtlCol="0" anchor="t">
            <a:normAutofit/>
          </a:bodyPr>
          <a:lstStyle/>
          <a:p>
            <a:pPr marL="0" indent="0" algn="l">
              <a:lnSpc>
                <a:spcPct val="105811"/>
              </a:lnSpc>
              <a:buNone/>
            </a:pPr>
            <a:r>
              <a:rPr lang="en-US" sz="2025" dirty="0">
                <a:solidFill>
                  <a:srgbClr val="2C3A57"/>
                </a:solidFill>
                <a:latin typeface="Open Sans" pitchFamily="34" charset="0"/>
                <a:ea typeface="Open Sans" pitchFamily="34" charset="-122"/>
                <a:cs typeface="Open Sans" pitchFamily="34" charset="-120"/>
              </a:rPr>
              <a:t>Result driven by revenue uplift and cost savings.</a:t>
            </a:r>
            <a:endParaRPr lang="en-US" sz="2025" dirty="0"/>
          </a:p>
        </p:txBody>
      </p:sp>
      <p:sp>
        <p:nvSpPr>
          <p:cNvPr id="11" name="Shape 9"/>
          <p:cNvSpPr/>
          <p:nvPr/>
        </p:nvSpPr>
        <p:spPr>
          <a:xfrm>
            <a:off x="1485900" y="5644158"/>
            <a:ext cx="114300" cy="114300"/>
          </a:xfrm>
          <a:prstGeom prst="ellipse">
            <a:avLst/>
          </a:prstGeom>
          <a:solidFill>
            <a:srgbClr val="618F6D"/>
          </a:solidFill>
          <a:ln/>
        </p:spPr>
        <p:txBody>
          <a:bodyPr/>
          <a:lstStyle/>
          <a:p>
            <a:endParaRPr lang="en-NZ"/>
          </a:p>
        </p:txBody>
      </p:sp>
      <p:sp>
        <p:nvSpPr>
          <p:cNvPr id="12" name="Text 10"/>
          <p:cNvSpPr/>
          <p:nvPr/>
        </p:nvSpPr>
        <p:spPr>
          <a:xfrm>
            <a:off x="1771650" y="5539383"/>
            <a:ext cx="4807268" cy="783729"/>
          </a:xfrm>
          <a:prstGeom prst="rect">
            <a:avLst/>
          </a:prstGeom>
          <a:noFill/>
          <a:ln/>
        </p:spPr>
        <p:txBody>
          <a:bodyPr wrap="square" lIns="25400" tIns="25400" rIns="25400" bIns="25400" rtlCol="0" anchor="t">
            <a:normAutofit/>
          </a:bodyPr>
          <a:lstStyle/>
          <a:p>
            <a:pPr marL="0" indent="0" algn="l">
              <a:lnSpc>
                <a:spcPct val="105811"/>
              </a:lnSpc>
              <a:buNone/>
            </a:pPr>
            <a:r>
              <a:rPr lang="en-US" sz="2025" dirty="0">
                <a:solidFill>
                  <a:srgbClr val="2C3A57"/>
                </a:solidFill>
                <a:latin typeface="Open Sans" pitchFamily="34" charset="0"/>
                <a:ea typeface="Open Sans" pitchFamily="34" charset="-122"/>
                <a:cs typeface="Open Sans" pitchFamily="34" charset="-120"/>
              </a:rPr>
              <a:t>Strong contributions from Parent and Group companies.</a:t>
            </a:r>
            <a:endParaRPr lang="en-US" sz="2025" dirty="0"/>
          </a:p>
        </p:txBody>
      </p:sp>
      <p:sp>
        <p:nvSpPr>
          <p:cNvPr id="13" name="Shape 11"/>
          <p:cNvSpPr/>
          <p:nvPr/>
        </p:nvSpPr>
        <p:spPr>
          <a:xfrm>
            <a:off x="1485900" y="6618387"/>
            <a:ext cx="114300" cy="114300"/>
          </a:xfrm>
          <a:prstGeom prst="ellipse">
            <a:avLst/>
          </a:prstGeom>
          <a:solidFill>
            <a:srgbClr val="618F6D"/>
          </a:solidFill>
          <a:ln/>
        </p:spPr>
        <p:txBody>
          <a:bodyPr/>
          <a:lstStyle/>
          <a:p>
            <a:endParaRPr lang="en-NZ"/>
          </a:p>
        </p:txBody>
      </p:sp>
      <p:sp>
        <p:nvSpPr>
          <p:cNvPr id="14" name="Text 12"/>
          <p:cNvSpPr/>
          <p:nvPr/>
        </p:nvSpPr>
        <p:spPr>
          <a:xfrm>
            <a:off x="1771650" y="6513612"/>
            <a:ext cx="2518529" cy="410914"/>
          </a:xfrm>
          <a:prstGeom prst="rect">
            <a:avLst/>
          </a:prstGeom>
          <a:noFill/>
          <a:ln/>
        </p:spPr>
        <p:txBody>
          <a:bodyPr wrap="square" lIns="25400" tIns="25400" rIns="25400" bIns="25400" rtlCol="0" anchor="t">
            <a:normAutofit/>
          </a:bodyPr>
          <a:lstStyle/>
          <a:p>
            <a:pPr marL="0" indent="0" algn="l">
              <a:lnSpc>
                <a:spcPct val="105811"/>
              </a:lnSpc>
              <a:buNone/>
            </a:pPr>
            <a:r>
              <a:rPr lang="en-US" sz="2025" dirty="0">
                <a:solidFill>
                  <a:srgbClr val="2C3A57"/>
                </a:solidFill>
                <a:latin typeface="Open Sans" pitchFamily="34" charset="0"/>
                <a:ea typeface="Open Sans" pitchFamily="34" charset="-122"/>
                <a:cs typeface="Open Sans" pitchFamily="34" charset="-120"/>
              </a:rPr>
              <a:t>Trade volumes flat.</a:t>
            </a:r>
            <a:endParaRPr lang="en-US" sz="2025" dirty="0"/>
          </a:p>
        </p:txBody>
      </p:sp>
      <p:sp>
        <p:nvSpPr>
          <p:cNvPr id="15" name="Text 13"/>
          <p:cNvSpPr/>
          <p:nvPr/>
        </p:nvSpPr>
        <p:spPr>
          <a:xfrm>
            <a:off x="7467600" y="2847975"/>
            <a:ext cx="10046208" cy="352425"/>
          </a:xfrm>
          <a:prstGeom prst="rect">
            <a:avLst/>
          </a:prstGeom>
          <a:noFill/>
          <a:ln/>
        </p:spPr>
        <p:txBody>
          <a:bodyPr wrap="square" lIns="25400" tIns="25400" rIns="25400" bIns="25400" rtlCol="0" anchor="t">
            <a:normAutofit/>
          </a:bodyPr>
          <a:lstStyle/>
          <a:p>
            <a:pPr marL="0" indent="0" algn="l">
              <a:buNone/>
            </a:pPr>
            <a:r>
              <a:rPr lang="en-US" sz="1800" b="1" dirty="0">
                <a:solidFill>
                  <a:srgbClr val="56627A"/>
                </a:solidFill>
                <a:latin typeface="Open Sans" pitchFamily="34" charset="0"/>
                <a:ea typeface="Open Sans" pitchFamily="34" charset="-122"/>
                <a:cs typeface="Open Sans" pitchFamily="34" charset="-120"/>
              </a:rPr>
              <a:t>$000s</a:t>
            </a:r>
            <a:endParaRPr lang="en-US" sz="1800" dirty="0"/>
          </a:p>
        </p:txBody>
      </p:sp>
      <p:sp>
        <p:nvSpPr>
          <p:cNvPr id="16" name="Shape 14"/>
          <p:cNvSpPr/>
          <p:nvPr/>
        </p:nvSpPr>
        <p:spPr>
          <a:xfrm>
            <a:off x="7467600" y="8610600"/>
            <a:ext cx="9753600" cy="19050"/>
          </a:xfrm>
          <a:prstGeom prst="rect">
            <a:avLst/>
          </a:prstGeom>
          <a:solidFill>
            <a:srgbClr val="DCE3E8"/>
          </a:solidFill>
          <a:ln/>
        </p:spPr>
        <p:txBody>
          <a:bodyPr/>
          <a:lstStyle/>
          <a:p>
            <a:endParaRPr lang="en-NZ"/>
          </a:p>
        </p:txBody>
      </p:sp>
      <p:sp>
        <p:nvSpPr>
          <p:cNvPr id="17" name="Text 15"/>
          <p:cNvSpPr/>
          <p:nvPr/>
        </p:nvSpPr>
        <p:spPr>
          <a:xfrm>
            <a:off x="7764363" y="4667250"/>
            <a:ext cx="1219795" cy="400050"/>
          </a:xfrm>
          <a:prstGeom prst="rect">
            <a:avLst/>
          </a:prstGeom>
          <a:noFill/>
          <a:ln/>
        </p:spPr>
        <p:txBody>
          <a:bodyPr wrap="square" lIns="25400" tIns="25400" rIns="25400" bIns="25400" rtlCol="0" anchor="t">
            <a:normAutofit/>
          </a:bodyPr>
          <a:lstStyle/>
          <a:p>
            <a:pPr marL="0" indent="0" algn="l">
              <a:buNone/>
            </a:pPr>
            <a:r>
              <a:rPr lang="en-US" sz="2100" b="1" dirty="0">
                <a:solidFill>
                  <a:srgbClr val="14213D"/>
                </a:solidFill>
                <a:latin typeface="Open Sans" pitchFamily="34" charset="0"/>
                <a:ea typeface="Open Sans" pitchFamily="34" charset="-122"/>
                <a:cs typeface="Open Sans" pitchFamily="34" charset="-120"/>
              </a:rPr>
              <a:t>$112,357</a:t>
            </a:r>
            <a:endParaRPr lang="en-US" sz="2100" dirty="0"/>
          </a:p>
        </p:txBody>
      </p:sp>
      <p:sp>
        <p:nvSpPr>
          <p:cNvPr id="18" name="Shape 16"/>
          <p:cNvSpPr/>
          <p:nvPr/>
        </p:nvSpPr>
        <p:spPr>
          <a:xfrm>
            <a:off x="7543800" y="5162550"/>
            <a:ext cx="1584871" cy="3448050"/>
          </a:xfrm>
          <a:custGeom>
            <a:avLst/>
            <a:gdLst/>
            <a:ahLst/>
            <a:cxnLst/>
            <a:rect l="l" t="t" r="r" b="b"/>
            <a:pathLst>
              <a:path w="1584871" h="3448050">
                <a:moveTo>
                  <a:pt x="95250" y="0"/>
                </a:moveTo>
                <a:lnTo>
                  <a:pt x="1489621" y="0"/>
                </a:lnTo>
                <a:arcTo wR="95250" hR="95250" stAng="16200000" swAng="5400000"/>
                <a:lnTo>
                  <a:pt x="1584871" y="3448050"/>
                </a:lnTo>
                <a:lnTo>
                  <a:pt x="0" y="3448050"/>
                </a:lnTo>
                <a:lnTo>
                  <a:pt x="0" y="95250"/>
                </a:lnTo>
                <a:arcTo wR="95250" hR="95250" stAng="10800000" swAng="5400000"/>
                <a:close/>
              </a:path>
            </a:pathLst>
          </a:custGeom>
          <a:solidFill>
            <a:srgbClr val="0A357C"/>
          </a:solidFill>
          <a:ln/>
        </p:spPr>
        <p:txBody>
          <a:bodyPr/>
          <a:lstStyle/>
          <a:p>
            <a:endParaRPr lang="en-NZ"/>
          </a:p>
        </p:txBody>
      </p:sp>
      <p:sp>
        <p:nvSpPr>
          <p:cNvPr id="19" name="Text 17"/>
          <p:cNvSpPr/>
          <p:nvPr/>
        </p:nvSpPr>
        <p:spPr>
          <a:xfrm>
            <a:off x="9768483" y="4505325"/>
            <a:ext cx="1219795" cy="400050"/>
          </a:xfrm>
          <a:prstGeom prst="rect">
            <a:avLst/>
          </a:prstGeom>
          <a:noFill/>
          <a:ln/>
        </p:spPr>
        <p:txBody>
          <a:bodyPr wrap="square" lIns="25400" tIns="25400" rIns="25400" bIns="25400" rtlCol="0" anchor="t">
            <a:normAutofit/>
          </a:bodyPr>
          <a:lstStyle/>
          <a:p>
            <a:pPr marL="0" indent="0" algn="l">
              <a:buNone/>
            </a:pPr>
            <a:r>
              <a:rPr lang="en-US" sz="2100" b="1" dirty="0">
                <a:solidFill>
                  <a:srgbClr val="14213D"/>
                </a:solidFill>
                <a:latin typeface="Open Sans" pitchFamily="34" charset="0"/>
                <a:ea typeface="Open Sans" pitchFamily="34" charset="-122"/>
                <a:cs typeface="Open Sans" pitchFamily="34" charset="-120"/>
              </a:rPr>
              <a:t>$117,792</a:t>
            </a:r>
            <a:endParaRPr lang="en-US" sz="2100" dirty="0"/>
          </a:p>
        </p:txBody>
      </p:sp>
      <p:sp>
        <p:nvSpPr>
          <p:cNvPr id="20" name="Shape 18"/>
          <p:cNvSpPr/>
          <p:nvPr/>
        </p:nvSpPr>
        <p:spPr>
          <a:xfrm>
            <a:off x="9547771" y="5000625"/>
            <a:ext cx="1585020" cy="3609975"/>
          </a:xfrm>
          <a:custGeom>
            <a:avLst/>
            <a:gdLst/>
            <a:ahLst/>
            <a:cxnLst/>
            <a:rect l="l" t="t" r="r" b="b"/>
            <a:pathLst>
              <a:path w="1585020" h="3609975">
                <a:moveTo>
                  <a:pt x="95250" y="0"/>
                </a:moveTo>
                <a:lnTo>
                  <a:pt x="1489770" y="0"/>
                </a:lnTo>
                <a:arcTo wR="95250" hR="95250" stAng="16200000" swAng="5400000"/>
                <a:lnTo>
                  <a:pt x="1585020" y="3609975"/>
                </a:lnTo>
                <a:lnTo>
                  <a:pt x="0" y="3609975"/>
                </a:lnTo>
                <a:lnTo>
                  <a:pt x="0" y="95250"/>
                </a:lnTo>
                <a:arcTo wR="95250" hR="95250" stAng="10800000" swAng="5400000"/>
                <a:close/>
              </a:path>
            </a:pathLst>
          </a:custGeom>
          <a:solidFill>
            <a:srgbClr val="0A357C"/>
          </a:solidFill>
          <a:ln/>
        </p:spPr>
        <p:txBody>
          <a:bodyPr/>
          <a:lstStyle/>
          <a:p>
            <a:endParaRPr lang="en-NZ"/>
          </a:p>
        </p:txBody>
      </p:sp>
      <p:sp>
        <p:nvSpPr>
          <p:cNvPr id="21" name="Text 19"/>
          <p:cNvSpPr/>
          <p:nvPr/>
        </p:nvSpPr>
        <p:spPr>
          <a:xfrm>
            <a:off x="11772454" y="4981575"/>
            <a:ext cx="1219795" cy="400050"/>
          </a:xfrm>
          <a:prstGeom prst="rect">
            <a:avLst/>
          </a:prstGeom>
          <a:noFill/>
          <a:ln/>
        </p:spPr>
        <p:txBody>
          <a:bodyPr wrap="square" lIns="25400" tIns="25400" rIns="25400" bIns="25400" rtlCol="0" anchor="t">
            <a:normAutofit/>
          </a:bodyPr>
          <a:lstStyle/>
          <a:p>
            <a:pPr marL="0" indent="0" algn="l">
              <a:buNone/>
            </a:pPr>
            <a:r>
              <a:rPr lang="en-US" sz="2100" b="1" dirty="0">
                <a:solidFill>
                  <a:srgbClr val="14213D"/>
                </a:solidFill>
                <a:latin typeface="Open Sans" pitchFamily="34" charset="0"/>
                <a:ea typeface="Open Sans" pitchFamily="34" charset="-122"/>
                <a:cs typeface="Open Sans" pitchFamily="34" charset="-120"/>
              </a:rPr>
              <a:t>$102,290</a:t>
            </a:r>
            <a:endParaRPr lang="en-US" sz="2100" dirty="0"/>
          </a:p>
        </p:txBody>
      </p:sp>
      <p:sp>
        <p:nvSpPr>
          <p:cNvPr id="22" name="Shape 20"/>
          <p:cNvSpPr/>
          <p:nvPr/>
        </p:nvSpPr>
        <p:spPr>
          <a:xfrm>
            <a:off x="11551890" y="5476875"/>
            <a:ext cx="1584871" cy="3133725"/>
          </a:xfrm>
          <a:custGeom>
            <a:avLst/>
            <a:gdLst/>
            <a:ahLst/>
            <a:cxnLst/>
            <a:rect l="l" t="t" r="r" b="b"/>
            <a:pathLst>
              <a:path w="1584871" h="3133725">
                <a:moveTo>
                  <a:pt x="95250" y="0"/>
                </a:moveTo>
                <a:lnTo>
                  <a:pt x="1489621" y="0"/>
                </a:lnTo>
                <a:arcTo wR="95250" hR="95250" stAng="16200000" swAng="5400000"/>
                <a:lnTo>
                  <a:pt x="1584871" y="3133725"/>
                </a:lnTo>
                <a:lnTo>
                  <a:pt x="0" y="3133725"/>
                </a:lnTo>
                <a:lnTo>
                  <a:pt x="0" y="95250"/>
                </a:lnTo>
                <a:arcTo wR="95250" hR="95250" stAng="10800000" swAng="5400000"/>
                <a:close/>
              </a:path>
            </a:pathLst>
          </a:custGeom>
          <a:solidFill>
            <a:srgbClr val="0A357C"/>
          </a:solidFill>
          <a:ln/>
        </p:spPr>
        <p:txBody>
          <a:bodyPr/>
          <a:lstStyle/>
          <a:p>
            <a:endParaRPr lang="en-NZ"/>
          </a:p>
        </p:txBody>
      </p:sp>
      <p:sp>
        <p:nvSpPr>
          <p:cNvPr id="23" name="Text 21"/>
          <p:cNvSpPr/>
          <p:nvPr/>
        </p:nvSpPr>
        <p:spPr>
          <a:xfrm>
            <a:off x="13776573" y="4248150"/>
            <a:ext cx="1219795" cy="400050"/>
          </a:xfrm>
          <a:prstGeom prst="rect">
            <a:avLst/>
          </a:prstGeom>
          <a:noFill/>
          <a:ln/>
        </p:spPr>
        <p:txBody>
          <a:bodyPr wrap="square" lIns="25400" tIns="25400" rIns="25400" bIns="25400" rtlCol="0" anchor="t">
            <a:normAutofit/>
          </a:bodyPr>
          <a:lstStyle/>
          <a:p>
            <a:pPr marL="0" indent="0" algn="l">
              <a:buNone/>
            </a:pPr>
            <a:r>
              <a:rPr lang="en-US" sz="2100" b="1" dirty="0">
                <a:solidFill>
                  <a:srgbClr val="14213D"/>
                </a:solidFill>
                <a:latin typeface="Open Sans" pitchFamily="34" charset="0"/>
                <a:ea typeface="Open Sans" pitchFamily="34" charset="-122"/>
                <a:cs typeface="Open Sans" pitchFamily="34" charset="-120"/>
              </a:rPr>
              <a:t>$126,036</a:t>
            </a:r>
            <a:endParaRPr lang="en-US" sz="2100" dirty="0"/>
          </a:p>
        </p:txBody>
      </p:sp>
      <p:sp>
        <p:nvSpPr>
          <p:cNvPr id="24" name="Shape 22"/>
          <p:cNvSpPr/>
          <p:nvPr/>
        </p:nvSpPr>
        <p:spPr>
          <a:xfrm>
            <a:off x="13555861" y="4743450"/>
            <a:ext cx="1585020" cy="3867150"/>
          </a:xfrm>
          <a:custGeom>
            <a:avLst/>
            <a:gdLst/>
            <a:ahLst/>
            <a:cxnLst/>
            <a:rect l="l" t="t" r="r" b="b"/>
            <a:pathLst>
              <a:path w="1585020" h="3867150">
                <a:moveTo>
                  <a:pt x="95250" y="0"/>
                </a:moveTo>
                <a:lnTo>
                  <a:pt x="1489770" y="0"/>
                </a:lnTo>
                <a:arcTo wR="95250" hR="95250" stAng="16200000" swAng="5400000"/>
                <a:lnTo>
                  <a:pt x="1585020" y="3867150"/>
                </a:lnTo>
                <a:lnTo>
                  <a:pt x="0" y="3867150"/>
                </a:lnTo>
                <a:lnTo>
                  <a:pt x="0" y="95250"/>
                </a:lnTo>
                <a:arcTo wR="95250" hR="95250" stAng="10800000" swAng="5400000"/>
                <a:close/>
              </a:path>
            </a:pathLst>
          </a:custGeom>
          <a:solidFill>
            <a:srgbClr val="0A357C"/>
          </a:solidFill>
          <a:ln/>
        </p:spPr>
        <p:txBody>
          <a:bodyPr/>
          <a:lstStyle/>
          <a:p>
            <a:endParaRPr lang="en-NZ"/>
          </a:p>
        </p:txBody>
      </p:sp>
      <p:sp>
        <p:nvSpPr>
          <p:cNvPr id="25" name="Text 23"/>
          <p:cNvSpPr/>
          <p:nvPr/>
        </p:nvSpPr>
        <p:spPr>
          <a:xfrm>
            <a:off x="15780693" y="3352800"/>
            <a:ext cx="1219795" cy="400050"/>
          </a:xfrm>
          <a:prstGeom prst="rect">
            <a:avLst/>
          </a:prstGeom>
          <a:noFill/>
          <a:ln/>
        </p:spPr>
        <p:txBody>
          <a:bodyPr wrap="square" lIns="25400" tIns="25400" rIns="25400" bIns="25400" rtlCol="0" anchor="t">
            <a:normAutofit/>
          </a:bodyPr>
          <a:lstStyle/>
          <a:p>
            <a:pPr marL="0" indent="0" algn="l">
              <a:buNone/>
            </a:pPr>
            <a:r>
              <a:rPr lang="en-US" sz="2100" b="1" dirty="0">
                <a:solidFill>
                  <a:srgbClr val="14213D"/>
                </a:solidFill>
                <a:latin typeface="Open Sans" pitchFamily="34" charset="0"/>
                <a:ea typeface="Open Sans" pitchFamily="34" charset="-122"/>
                <a:cs typeface="Open Sans" pitchFamily="34" charset="-120"/>
              </a:rPr>
              <a:t>$155,314</a:t>
            </a:r>
            <a:endParaRPr lang="en-US" sz="2100" dirty="0"/>
          </a:p>
        </p:txBody>
      </p:sp>
      <p:sp>
        <p:nvSpPr>
          <p:cNvPr id="26" name="Shape 24"/>
          <p:cNvSpPr/>
          <p:nvPr/>
        </p:nvSpPr>
        <p:spPr>
          <a:xfrm>
            <a:off x="15559980" y="3848100"/>
            <a:ext cx="1585020" cy="4762500"/>
          </a:xfrm>
          <a:custGeom>
            <a:avLst/>
            <a:gdLst/>
            <a:ahLst/>
            <a:cxnLst/>
            <a:rect l="l" t="t" r="r" b="b"/>
            <a:pathLst>
              <a:path w="1585020" h="4762500">
                <a:moveTo>
                  <a:pt x="95250" y="0"/>
                </a:moveTo>
                <a:lnTo>
                  <a:pt x="1489770" y="0"/>
                </a:lnTo>
                <a:arcTo wR="95250" hR="95250" stAng="16200000" swAng="5400000"/>
                <a:lnTo>
                  <a:pt x="1585020" y="4762500"/>
                </a:lnTo>
                <a:lnTo>
                  <a:pt x="0" y="4762500"/>
                </a:lnTo>
                <a:lnTo>
                  <a:pt x="0" y="95250"/>
                </a:lnTo>
                <a:arcTo wR="95250" hR="95250" stAng="10800000" swAng="5400000"/>
                <a:close/>
              </a:path>
            </a:pathLst>
          </a:custGeom>
          <a:solidFill>
            <a:srgbClr val="618F6D"/>
          </a:solidFill>
          <a:ln/>
        </p:spPr>
        <p:txBody>
          <a:bodyPr/>
          <a:lstStyle/>
          <a:p>
            <a:endParaRPr lang="en-NZ"/>
          </a:p>
        </p:txBody>
      </p:sp>
      <p:sp>
        <p:nvSpPr>
          <p:cNvPr id="27" name="Text 25"/>
          <p:cNvSpPr/>
          <p:nvPr/>
        </p:nvSpPr>
        <p:spPr>
          <a:xfrm>
            <a:off x="7464556" y="8801100"/>
            <a:ext cx="1743358" cy="381000"/>
          </a:xfrm>
          <a:prstGeom prst="rect">
            <a:avLst/>
          </a:prstGeom>
          <a:noFill/>
          <a:ln/>
        </p:spPr>
        <p:txBody>
          <a:bodyPr wrap="square" lIns="25400" tIns="25400" rIns="25400" bIns="25400" rtlCol="0" anchor="t">
            <a:normAutofit/>
          </a:bodyPr>
          <a:lstStyle/>
          <a:p>
            <a:pPr marL="0" indent="0" algn="ctr">
              <a:buNone/>
            </a:pPr>
            <a:r>
              <a:rPr lang="en-US" sz="1950" b="1" dirty="0">
                <a:solidFill>
                  <a:srgbClr val="56627A"/>
                </a:solidFill>
                <a:latin typeface="Open Sans" pitchFamily="34" charset="0"/>
                <a:ea typeface="Open Sans" pitchFamily="34" charset="-122"/>
                <a:cs typeface="Open Sans" pitchFamily="34" charset="-120"/>
              </a:rPr>
              <a:t>FY22</a:t>
            </a:r>
            <a:endParaRPr lang="en-US" sz="1950" dirty="0"/>
          </a:p>
        </p:txBody>
      </p:sp>
      <p:sp>
        <p:nvSpPr>
          <p:cNvPr id="28" name="Text 26"/>
          <p:cNvSpPr/>
          <p:nvPr/>
        </p:nvSpPr>
        <p:spPr>
          <a:xfrm>
            <a:off x="9468520" y="8801100"/>
            <a:ext cx="1743521" cy="381000"/>
          </a:xfrm>
          <a:prstGeom prst="rect">
            <a:avLst/>
          </a:prstGeom>
          <a:noFill/>
          <a:ln/>
        </p:spPr>
        <p:txBody>
          <a:bodyPr wrap="square" lIns="25400" tIns="25400" rIns="25400" bIns="25400" rtlCol="0" anchor="t">
            <a:normAutofit/>
          </a:bodyPr>
          <a:lstStyle/>
          <a:p>
            <a:pPr marL="0" indent="0" algn="ctr">
              <a:buNone/>
            </a:pPr>
            <a:r>
              <a:rPr lang="en-US" sz="1950" b="1" dirty="0">
                <a:solidFill>
                  <a:srgbClr val="56627A"/>
                </a:solidFill>
                <a:latin typeface="Open Sans" pitchFamily="34" charset="0"/>
                <a:ea typeface="Open Sans" pitchFamily="34" charset="-122"/>
                <a:cs typeface="Open Sans" pitchFamily="34" charset="-120"/>
              </a:rPr>
              <a:t>FY23</a:t>
            </a:r>
            <a:endParaRPr lang="en-US" sz="1950" dirty="0"/>
          </a:p>
        </p:txBody>
      </p:sp>
      <p:sp>
        <p:nvSpPr>
          <p:cNvPr id="29" name="Text 27"/>
          <p:cNvSpPr/>
          <p:nvPr/>
        </p:nvSpPr>
        <p:spPr>
          <a:xfrm>
            <a:off x="11472647" y="8801100"/>
            <a:ext cx="1743358" cy="381000"/>
          </a:xfrm>
          <a:prstGeom prst="rect">
            <a:avLst/>
          </a:prstGeom>
          <a:noFill/>
          <a:ln/>
        </p:spPr>
        <p:txBody>
          <a:bodyPr wrap="square" lIns="25400" tIns="25400" rIns="25400" bIns="25400" rtlCol="0" anchor="t">
            <a:normAutofit/>
          </a:bodyPr>
          <a:lstStyle/>
          <a:p>
            <a:pPr marL="0" indent="0" algn="ctr">
              <a:buNone/>
            </a:pPr>
            <a:r>
              <a:rPr lang="en-US" sz="1950" b="1" dirty="0">
                <a:solidFill>
                  <a:srgbClr val="56627A"/>
                </a:solidFill>
                <a:latin typeface="Open Sans" pitchFamily="34" charset="0"/>
                <a:ea typeface="Open Sans" pitchFamily="34" charset="-122"/>
                <a:cs typeface="Open Sans" pitchFamily="34" charset="-120"/>
              </a:rPr>
              <a:t>FY24</a:t>
            </a:r>
            <a:endParaRPr lang="en-US" sz="1950" dirty="0"/>
          </a:p>
        </p:txBody>
      </p:sp>
      <p:sp>
        <p:nvSpPr>
          <p:cNvPr id="30" name="Text 28"/>
          <p:cNvSpPr/>
          <p:nvPr/>
        </p:nvSpPr>
        <p:spPr>
          <a:xfrm>
            <a:off x="13476610" y="8801100"/>
            <a:ext cx="1743521" cy="381000"/>
          </a:xfrm>
          <a:prstGeom prst="rect">
            <a:avLst/>
          </a:prstGeom>
          <a:noFill/>
          <a:ln/>
        </p:spPr>
        <p:txBody>
          <a:bodyPr wrap="square" lIns="25400" tIns="25400" rIns="25400" bIns="25400" rtlCol="0" anchor="t">
            <a:normAutofit/>
          </a:bodyPr>
          <a:lstStyle/>
          <a:p>
            <a:pPr marL="0" indent="0" algn="ctr">
              <a:buNone/>
            </a:pPr>
            <a:r>
              <a:rPr lang="en-US" sz="1950" b="1" dirty="0">
                <a:solidFill>
                  <a:srgbClr val="56627A"/>
                </a:solidFill>
                <a:latin typeface="Open Sans" pitchFamily="34" charset="0"/>
                <a:ea typeface="Open Sans" pitchFamily="34" charset="-122"/>
                <a:cs typeface="Open Sans" pitchFamily="34" charset="-120"/>
              </a:rPr>
              <a:t>FY25</a:t>
            </a:r>
            <a:endParaRPr lang="en-US" sz="1950" dirty="0"/>
          </a:p>
        </p:txBody>
      </p:sp>
      <p:sp>
        <p:nvSpPr>
          <p:cNvPr id="31" name="Text 29"/>
          <p:cNvSpPr/>
          <p:nvPr/>
        </p:nvSpPr>
        <p:spPr>
          <a:xfrm>
            <a:off x="15480729" y="8801100"/>
            <a:ext cx="1743521" cy="381000"/>
          </a:xfrm>
          <a:prstGeom prst="rect">
            <a:avLst/>
          </a:prstGeom>
          <a:noFill/>
          <a:ln/>
        </p:spPr>
        <p:txBody>
          <a:bodyPr wrap="square" lIns="25400" tIns="25400" rIns="25400" bIns="25400" rtlCol="0" anchor="t">
            <a:normAutofit/>
          </a:bodyPr>
          <a:lstStyle/>
          <a:p>
            <a:pPr marL="0" indent="0" algn="ctr">
              <a:buNone/>
            </a:pPr>
            <a:r>
              <a:rPr lang="en-US" sz="1950" b="1" dirty="0">
                <a:solidFill>
                  <a:srgbClr val="0A357C"/>
                </a:solidFill>
                <a:latin typeface="Open Sans" pitchFamily="34" charset="0"/>
                <a:ea typeface="Open Sans" pitchFamily="34" charset="-122"/>
                <a:cs typeface="Open Sans" pitchFamily="34" charset="-120"/>
              </a:rPr>
              <a:t>FY26</a:t>
            </a:r>
            <a:endParaRPr lang="en-US" sz="1950" dirty="0"/>
          </a:p>
        </p:txBody>
      </p:sp>
      <p:pic>
        <p:nvPicPr>
          <p:cNvPr id="32" name="Image 0" descr="preencoded.png"/>
          <p:cNvPicPr>
            <a:picLocks noChangeAspect="1"/>
          </p:cNvPicPr>
          <p:nvPr/>
        </p:nvPicPr>
        <p:blipFill>
          <a:blip r:embed="rId3"/>
          <a:stretch>
            <a:fillRect/>
          </a:stretch>
        </p:blipFill>
        <p:spPr>
          <a:xfrm>
            <a:off x="1066800" y="9410700"/>
            <a:ext cx="486966" cy="419100"/>
          </a:xfrm>
          <a:prstGeom prst="rect">
            <a:avLst/>
          </a:prstGeom>
        </p:spPr>
      </p:pic>
      <p:sp>
        <p:nvSpPr>
          <p:cNvPr id="33" name="Text 30"/>
          <p:cNvSpPr/>
          <p:nvPr/>
        </p:nvSpPr>
        <p:spPr>
          <a:xfrm>
            <a:off x="17101245" y="9477375"/>
            <a:ext cx="196155" cy="323850"/>
          </a:xfrm>
          <a:prstGeom prst="rect">
            <a:avLst/>
          </a:prstGeom>
          <a:noFill/>
          <a:ln/>
        </p:spPr>
        <p:txBody>
          <a:bodyPr wrap="square" lIns="25400" tIns="25400" rIns="25400" bIns="25400" rtlCol="0" anchor="t">
            <a:normAutofit/>
          </a:bodyPr>
          <a:lstStyle/>
          <a:p>
            <a:pPr marL="0" indent="0" algn="l">
              <a:buNone/>
            </a:pPr>
            <a:r>
              <a:rPr lang="en-US" sz="1650" b="1" dirty="0">
                <a:solidFill>
                  <a:srgbClr val="8A93A6"/>
                </a:solidFill>
                <a:latin typeface="Open Sans" pitchFamily="34" charset="0"/>
                <a:ea typeface="Open Sans" pitchFamily="34" charset="-122"/>
                <a:cs typeface="Open Sans" pitchFamily="34" charset="-120"/>
              </a:rPr>
              <a:t>6</a:t>
            </a:r>
            <a:endParaRPr lang="en-US" sz="1650" dirty="0"/>
          </a:p>
        </p:txBody>
      </p:sp>
      <p:sp>
        <p:nvSpPr>
          <p:cNvPr id="34" name="TextBox 33">
            <a:extLst>
              <a:ext uri="{FF2B5EF4-FFF2-40B4-BE49-F238E27FC236}">
                <a16:creationId xmlns:a16="http://schemas.microsoft.com/office/drawing/2014/main" id="{BBB68493-94F2-C4A1-0AAB-6E87DE8A3623}"/>
              </a:ext>
            </a:extLst>
          </p:cNvPr>
          <p:cNvSpPr txBox="1"/>
          <p:nvPr/>
        </p:nvSpPr>
        <p:spPr>
          <a:xfrm>
            <a:off x="1771650" y="9639925"/>
            <a:ext cx="11105594" cy="923330"/>
          </a:xfrm>
          <a:prstGeom prst="rect">
            <a:avLst/>
          </a:prstGeom>
          <a:noFill/>
        </p:spPr>
        <p:txBody>
          <a:bodyPr wrap="square" rtlCol="0">
            <a:spAutoFit/>
          </a:bodyPr>
          <a:lstStyle/>
          <a:p>
            <a:r>
              <a:rPr lang="en-US" baseline="30000" dirty="0">
                <a:solidFill>
                  <a:srgbClr val="8A93A6"/>
                </a:solidFill>
                <a:latin typeface="Open Sans" pitchFamily="34" charset="0"/>
                <a:ea typeface="Open Sans" pitchFamily="34" charset="-122"/>
                <a:cs typeface="Open Sans" pitchFamily="34" charset="-120"/>
              </a:rPr>
              <a:t>1 </a:t>
            </a:r>
            <a:r>
              <a:rPr lang="en-US" dirty="0">
                <a:solidFill>
                  <a:srgbClr val="8A93A6"/>
                </a:solidFill>
                <a:latin typeface="Open Sans" pitchFamily="34" charset="0"/>
                <a:ea typeface="Open Sans" pitchFamily="34" charset="-122"/>
                <a:cs typeface="Open Sans" pitchFamily="34" charset="-120"/>
              </a:rPr>
              <a:t>Underlying earnings is a non-GAAP financial measure which excludes items considered to be one-off and not related to core business such as changes to tax legislation and impairment of assets.</a:t>
            </a:r>
            <a:endParaRPr lang="en-US" dirty="0"/>
          </a:p>
          <a:p>
            <a:endParaRPr lang="en-NZ"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066800" y="762000"/>
            <a:ext cx="17769840" cy="390525"/>
          </a:xfrm>
          <a:prstGeom prst="rect">
            <a:avLst/>
          </a:prstGeom>
          <a:noFill/>
          <a:ln/>
        </p:spPr>
        <p:txBody>
          <a:bodyPr wrap="square" lIns="25400" tIns="25400" rIns="25400" bIns="25400" rtlCol="0" anchor="t">
            <a:normAutofit/>
          </a:bodyPr>
          <a:lstStyle/>
          <a:p>
            <a:pPr marL="0" indent="0" algn="l">
              <a:buNone/>
            </a:pPr>
            <a:r>
              <a:rPr lang="en-US" sz="2025" b="1" dirty="0">
                <a:solidFill>
                  <a:srgbClr val="618F6D"/>
                </a:solidFill>
                <a:latin typeface="Open Sans" pitchFamily="34" charset="0"/>
                <a:ea typeface="Open Sans" pitchFamily="34" charset="-122"/>
                <a:cs typeface="Open Sans" pitchFamily="34" charset="-120"/>
              </a:rPr>
              <a:t>For the year ended 30 June 2026</a:t>
            </a:r>
            <a:endParaRPr lang="en-US" sz="2025" dirty="0"/>
          </a:p>
        </p:txBody>
      </p:sp>
      <p:sp>
        <p:nvSpPr>
          <p:cNvPr id="3" name="Text 1"/>
          <p:cNvSpPr/>
          <p:nvPr/>
        </p:nvSpPr>
        <p:spPr>
          <a:xfrm>
            <a:off x="1066800" y="1247775"/>
            <a:ext cx="17769840" cy="762000"/>
          </a:xfrm>
          <a:prstGeom prst="rect">
            <a:avLst/>
          </a:prstGeom>
          <a:noFill/>
          <a:ln/>
        </p:spPr>
        <p:txBody>
          <a:bodyPr wrap="square" lIns="25400" tIns="25400" rIns="25400" bIns="25400" rtlCol="0" anchor="t">
            <a:normAutofit/>
          </a:bodyPr>
          <a:lstStyle/>
          <a:p>
            <a:pPr marL="0" indent="0" algn="l">
              <a:buNone/>
            </a:pPr>
            <a:r>
              <a:rPr lang="en-US" sz="4200" b="1" kern="0" spc="-84" dirty="0">
                <a:solidFill>
                  <a:srgbClr val="0A357C"/>
                </a:solidFill>
                <a:latin typeface="Open Sans" pitchFamily="34" charset="0"/>
                <a:ea typeface="Open Sans" pitchFamily="34" charset="-122"/>
                <a:cs typeface="Open Sans" pitchFamily="34" charset="-120"/>
              </a:rPr>
              <a:t>Log exports decreased 8.1%</a:t>
            </a:r>
            <a:endParaRPr lang="en-US" sz="4200" dirty="0"/>
          </a:p>
        </p:txBody>
      </p:sp>
      <p:sp>
        <p:nvSpPr>
          <p:cNvPr id="4" name="Shape 2"/>
          <p:cNvSpPr/>
          <p:nvPr/>
        </p:nvSpPr>
        <p:spPr>
          <a:xfrm>
            <a:off x="1066800" y="2105025"/>
            <a:ext cx="16154400" cy="28575"/>
          </a:xfrm>
          <a:prstGeom prst="rect">
            <a:avLst/>
          </a:prstGeom>
          <a:solidFill>
            <a:srgbClr val="DBF0EC"/>
          </a:solidFill>
          <a:ln/>
        </p:spPr>
        <p:txBody>
          <a:bodyPr/>
          <a:lstStyle/>
          <a:p>
            <a:endParaRPr lang="en-NZ"/>
          </a:p>
        </p:txBody>
      </p:sp>
      <p:sp>
        <p:nvSpPr>
          <p:cNvPr id="5" name="Shape 3"/>
          <p:cNvSpPr/>
          <p:nvPr/>
        </p:nvSpPr>
        <p:spPr>
          <a:xfrm>
            <a:off x="1066800" y="3114675"/>
            <a:ext cx="104775" cy="104775"/>
          </a:xfrm>
          <a:prstGeom prst="ellipse">
            <a:avLst/>
          </a:prstGeom>
          <a:solidFill>
            <a:srgbClr val="618F6D"/>
          </a:solidFill>
          <a:ln/>
        </p:spPr>
        <p:txBody>
          <a:bodyPr/>
          <a:lstStyle/>
          <a:p>
            <a:endParaRPr lang="en-NZ"/>
          </a:p>
        </p:txBody>
      </p:sp>
      <p:sp>
        <p:nvSpPr>
          <p:cNvPr id="6" name="Text 4"/>
          <p:cNvSpPr/>
          <p:nvPr/>
        </p:nvSpPr>
        <p:spPr>
          <a:xfrm>
            <a:off x="1323975" y="3019425"/>
            <a:ext cx="6013990" cy="1038225"/>
          </a:xfrm>
          <a:prstGeom prst="rect">
            <a:avLst/>
          </a:prstGeom>
          <a:noFill/>
          <a:ln/>
        </p:spPr>
        <p:txBody>
          <a:bodyPr wrap="square" lIns="25400" tIns="25400" rIns="25400" bIns="25400" rtlCol="0" anchor="t">
            <a:normAutofit/>
          </a:bodyPr>
          <a:lstStyle/>
          <a:p>
            <a:pPr marL="0" indent="0" algn="l">
              <a:lnSpc>
                <a:spcPct val="102941"/>
              </a:lnSpc>
              <a:buNone/>
            </a:pPr>
            <a:r>
              <a:rPr lang="en-US" sz="1875" dirty="0">
                <a:solidFill>
                  <a:srgbClr val="2C3A57"/>
                </a:solidFill>
                <a:latin typeface="Open Sans" pitchFamily="34" charset="0"/>
                <a:ea typeface="Open Sans" pitchFamily="34" charset="-122"/>
                <a:cs typeface="Open Sans" pitchFamily="34" charset="-120"/>
              </a:rPr>
              <a:t>Key exporters have reduced operations to four-day weeks as elevated fuel costs continue to pressure margins.</a:t>
            </a:r>
            <a:endParaRPr lang="en-US" sz="1875" dirty="0"/>
          </a:p>
        </p:txBody>
      </p:sp>
      <p:sp>
        <p:nvSpPr>
          <p:cNvPr id="7" name="Shape 5"/>
          <p:cNvSpPr/>
          <p:nvPr/>
        </p:nvSpPr>
        <p:spPr>
          <a:xfrm>
            <a:off x="1066800" y="4305300"/>
            <a:ext cx="104775" cy="104775"/>
          </a:xfrm>
          <a:prstGeom prst="ellipse">
            <a:avLst/>
          </a:prstGeom>
          <a:solidFill>
            <a:srgbClr val="618F6D"/>
          </a:solidFill>
          <a:ln/>
        </p:spPr>
        <p:txBody>
          <a:bodyPr/>
          <a:lstStyle/>
          <a:p>
            <a:endParaRPr lang="en-NZ"/>
          </a:p>
        </p:txBody>
      </p:sp>
      <p:sp>
        <p:nvSpPr>
          <p:cNvPr id="8" name="Text 6"/>
          <p:cNvSpPr/>
          <p:nvPr/>
        </p:nvSpPr>
        <p:spPr>
          <a:xfrm>
            <a:off x="1323975" y="4210050"/>
            <a:ext cx="6013990" cy="1038225"/>
          </a:xfrm>
          <a:prstGeom prst="rect">
            <a:avLst/>
          </a:prstGeom>
          <a:noFill/>
          <a:ln/>
        </p:spPr>
        <p:txBody>
          <a:bodyPr wrap="square" lIns="25400" tIns="25400" rIns="25400" bIns="25400" rtlCol="0" anchor="t">
            <a:normAutofit/>
          </a:bodyPr>
          <a:lstStyle/>
          <a:p>
            <a:pPr marL="0" indent="0" algn="l">
              <a:lnSpc>
                <a:spcPct val="102941"/>
              </a:lnSpc>
              <a:buNone/>
            </a:pPr>
            <a:r>
              <a:rPr lang="en-US" sz="1875" dirty="0">
                <a:solidFill>
                  <a:srgbClr val="2C3A57"/>
                </a:solidFill>
                <a:latin typeface="Open Sans" pitchFamily="34" charset="0"/>
                <a:ea typeface="Open Sans" pitchFamily="34" charset="-122"/>
                <a:cs typeface="Open Sans" pitchFamily="34" charset="-120"/>
              </a:rPr>
              <a:t>Lower harvesting and processing volumes are placing pressure on primary sector businesses and support services.</a:t>
            </a:r>
            <a:endParaRPr lang="en-US" sz="1875" dirty="0"/>
          </a:p>
        </p:txBody>
      </p:sp>
      <p:sp>
        <p:nvSpPr>
          <p:cNvPr id="9" name="Shape 7"/>
          <p:cNvSpPr/>
          <p:nvPr/>
        </p:nvSpPr>
        <p:spPr>
          <a:xfrm>
            <a:off x="1066800" y="5495925"/>
            <a:ext cx="104775" cy="104775"/>
          </a:xfrm>
          <a:prstGeom prst="ellipse">
            <a:avLst/>
          </a:prstGeom>
          <a:solidFill>
            <a:srgbClr val="618F6D"/>
          </a:solidFill>
          <a:ln/>
        </p:spPr>
        <p:txBody>
          <a:bodyPr/>
          <a:lstStyle/>
          <a:p>
            <a:endParaRPr lang="en-NZ"/>
          </a:p>
        </p:txBody>
      </p:sp>
      <p:sp>
        <p:nvSpPr>
          <p:cNvPr id="10" name="Text 8"/>
          <p:cNvSpPr/>
          <p:nvPr/>
        </p:nvSpPr>
        <p:spPr>
          <a:xfrm>
            <a:off x="1323975" y="5400675"/>
            <a:ext cx="6013990" cy="704850"/>
          </a:xfrm>
          <a:prstGeom prst="rect">
            <a:avLst/>
          </a:prstGeom>
          <a:noFill/>
          <a:ln/>
        </p:spPr>
        <p:txBody>
          <a:bodyPr wrap="square" lIns="25400" tIns="25400" rIns="25400" bIns="25400" rtlCol="0" anchor="t">
            <a:normAutofit/>
          </a:bodyPr>
          <a:lstStyle/>
          <a:p>
            <a:pPr marL="0" indent="0" algn="l">
              <a:lnSpc>
                <a:spcPct val="102941"/>
              </a:lnSpc>
              <a:buNone/>
            </a:pPr>
            <a:r>
              <a:rPr lang="en-US" sz="1875" dirty="0">
                <a:solidFill>
                  <a:srgbClr val="2C3A57"/>
                </a:solidFill>
                <a:latin typeface="Open Sans" pitchFamily="34" charset="0"/>
                <a:ea typeface="Open Sans" pitchFamily="34" charset="-122"/>
                <a:cs typeface="Open Sans" pitchFamily="34" charset="-120"/>
              </a:rPr>
              <a:t>A-Grade Wharf Gate prices remain 5-10% above prior year levels.</a:t>
            </a:r>
            <a:endParaRPr lang="en-US" sz="1875" dirty="0"/>
          </a:p>
        </p:txBody>
      </p:sp>
      <p:sp>
        <p:nvSpPr>
          <p:cNvPr id="11" name="Shape 9"/>
          <p:cNvSpPr/>
          <p:nvPr/>
        </p:nvSpPr>
        <p:spPr>
          <a:xfrm>
            <a:off x="1066800" y="6353175"/>
            <a:ext cx="104775" cy="104775"/>
          </a:xfrm>
          <a:prstGeom prst="ellipse">
            <a:avLst/>
          </a:prstGeom>
          <a:solidFill>
            <a:srgbClr val="618F6D"/>
          </a:solidFill>
          <a:ln/>
        </p:spPr>
        <p:txBody>
          <a:bodyPr/>
          <a:lstStyle/>
          <a:p>
            <a:endParaRPr lang="en-NZ"/>
          </a:p>
        </p:txBody>
      </p:sp>
      <p:sp>
        <p:nvSpPr>
          <p:cNvPr id="12" name="Text 10"/>
          <p:cNvSpPr/>
          <p:nvPr/>
        </p:nvSpPr>
        <p:spPr>
          <a:xfrm>
            <a:off x="1323975" y="6257925"/>
            <a:ext cx="6013990" cy="704850"/>
          </a:xfrm>
          <a:prstGeom prst="rect">
            <a:avLst/>
          </a:prstGeom>
          <a:noFill/>
          <a:ln/>
        </p:spPr>
        <p:txBody>
          <a:bodyPr wrap="square" lIns="25400" tIns="25400" rIns="25400" bIns="25400" rtlCol="0" anchor="t">
            <a:normAutofit/>
          </a:bodyPr>
          <a:lstStyle/>
          <a:p>
            <a:pPr marL="0" indent="0" algn="l">
              <a:lnSpc>
                <a:spcPct val="102941"/>
              </a:lnSpc>
              <a:buNone/>
            </a:pPr>
            <a:r>
              <a:rPr lang="en-US" sz="1875" dirty="0">
                <a:solidFill>
                  <a:srgbClr val="2C3A57"/>
                </a:solidFill>
                <a:latin typeface="Open Sans" pitchFamily="34" charset="0"/>
                <a:ea typeface="Open Sans" pitchFamily="34" charset="-122"/>
                <a:cs typeface="Open Sans" pitchFamily="34" charset="-120"/>
              </a:rPr>
              <a:t>Chinese log demand is stabilising, supported by steady inventory and consumption trends.</a:t>
            </a:r>
            <a:endParaRPr lang="en-US" sz="1875" dirty="0"/>
          </a:p>
        </p:txBody>
      </p:sp>
      <p:sp>
        <p:nvSpPr>
          <p:cNvPr id="13" name="Shape 11"/>
          <p:cNvSpPr/>
          <p:nvPr/>
        </p:nvSpPr>
        <p:spPr>
          <a:xfrm>
            <a:off x="1066800" y="7210425"/>
            <a:ext cx="104775" cy="104775"/>
          </a:xfrm>
          <a:prstGeom prst="ellipse">
            <a:avLst/>
          </a:prstGeom>
          <a:solidFill>
            <a:srgbClr val="618F6D"/>
          </a:solidFill>
          <a:ln/>
        </p:spPr>
        <p:txBody>
          <a:bodyPr/>
          <a:lstStyle/>
          <a:p>
            <a:endParaRPr lang="en-NZ"/>
          </a:p>
        </p:txBody>
      </p:sp>
      <p:sp>
        <p:nvSpPr>
          <p:cNvPr id="14" name="Text 12"/>
          <p:cNvSpPr/>
          <p:nvPr/>
        </p:nvSpPr>
        <p:spPr>
          <a:xfrm>
            <a:off x="1323975" y="7115175"/>
            <a:ext cx="6013990" cy="704850"/>
          </a:xfrm>
          <a:prstGeom prst="rect">
            <a:avLst/>
          </a:prstGeom>
          <a:noFill/>
          <a:ln/>
        </p:spPr>
        <p:txBody>
          <a:bodyPr wrap="square" lIns="25400" tIns="25400" rIns="25400" bIns="25400" rtlCol="0" anchor="t">
            <a:normAutofit/>
          </a:bodyPr>
          <a:lstStyle/>
          <a:p>
            <a:pPr marL="0" indent="0" algn="l">
              <a:lnSpc>
                <a:spcPct val="102941"/>
              </a:lnSpc>
              <a:buNone/>
            </a:pPr>
            <a:r>
              <a:rPr lang="en-US" sz="1875" dirty="0">
                <a:solidFill>
                  <a:srgbClr val="2C3A57"/>
                </a:solidFill>
                <a:latin typeface="Open Sans" pitchFamily="34" charset="0"/>
                <a:ea typeface="Open Sans" pitchFamily="34" charset="-122"/>
                <a:cs typeface="Open Sans" pitchFamily="34" charset="-120"/>
              </a:rPr>
              <a:t>Strong domestic construction activity supports increased sales of sawn timber products.</a:t>
            </a:r>
            <a:endParaRPr lang="en-US" sz="1875" dirty="0"/>
          </a:p>
        </p:txBody>
      </p:sp>
      <p:sp>
        <p:nvSpPr>
          <p:cNvPr id="15" name="Shape 13"/>
          <p:cNvSpPr/>
          <p:nvPr/>
        </p:nvSpPr>
        <p:spPr>
          <a:xfrm>
            <a:off x="1066800" y="8067675"/>
            <a:ext cx="104775" cy="104775"/>
          </a:xfrm>
          <a:prstGeom prst="ellipse">
            <a:avLst/>
          </a:prstGeom>
          <a:solidFill>
            <a:srgbClr val="618F6D"/>
          </a:solidFill>
          <a:ln/>
        </p:spPr>
        <p:txBody>
          <a:bodyPr/>
          <a:lstStyle/>
          <a:p>
            <a:endParaRPr lang="en-NZ"/>
          </a:p>
        </p:txBody>
      </p:sp>
      <p:sp>
        <p:nvSpPr>
          <p:cNvPr id="16" name="Text 14"/>
          <p:cNvSpPr/>
          <p:nvPr/>
        </p:nvSpPr>
        <p:spPr>
          <a:xfrm>
            <a:off x="1323975" y="7972425"/>
            <a:ext cx="6013990" cy="704850"/>
          </a:xfrm>
          <a:prstGeom prst="rect">
            <a:avLst/>
          </a:prstGeom>
          <a:noFill/>
          <a:ln/>
        </p:spPr>
        <p:txBody>
          <a:bodyPr wrap="square" lIns="25400" tIns="25400" rIns="25400" bIns="25400" rtlCol="0" anchor="t">
            <a:normAutofit/>
          </a:bodyPr>
          <a:lstStyle/>
          <a:p>
            <a:pPr marL="0" indent="0" algn="l">
              <a:lnSpc>
                <a:spcPct val="102941"/>
              </a:lnSpc>
              <a:buNone/>
            </a:pPr>
            <a:r>
              <a:rPr lang="en-US" sz="1875" dirty="0">
                <a:solidFill>
                  <a:srgbClr val="2C3A57"/>
                </a:solidFill>
                <a:latin typeface="Open Sans" pitchFamily="34" charset="0"/>
                <a:ea typeface="Open Sans" pitchFamily="34" charset="-122"/>
                <a:cs typeface="Open Sans" pitchFamily="34" charset="-120"/>
              </a:rPr>
              <a:t>Log export volumes are forecast to remain broadly flat at approximately 5.8 million tonnes next year.</a:t>
            </a:r>
            <a:endParaRPr lang="en-US" sz="1875" dirty="0"/>
          </a:p>
        </p:txBody>
      </p:sp>
      <p:sp>
        <p:nvSpPr>
          <p:cNvPr id="17" name="Text 15"/>
          <p:cNvSpPr/>
          <p:nvPr/>
        </p:nvSpPr>
        <p:spPr>
          <a:xfrm>
            <a:off x="7696200" y="3248025"/>
            <a:ext cx="9810750" cy="352425"/>
          </a:xfrm>
          <a:prstGeom prst="rect">
            <a:avLst/>
          </a:prstGeom>
          <a:noFill/>
          <a:ln/>
        </p:spPr>
        <p:txBody>
          <a:bodyPr wrap="square" lIns="25400" tIns="25400" rIns="25400" bIns="25400" rtlCol="0" anchor="t">
            <a:normAutofit/>
          </a:bodyPr>
          <a:lstStyle/>
          <a:p>
            <a:pPr marL="0" indent="0" algn="l">
              <a:buNone/>
            </a:pPr>
            <a:r>
              <a:rPr lang="en-US" sz="1800" b="1" dirty="0">
                <a:solidFill>
                  <a:srgbClr val="56627A"/>
                </a:solidFill>
                <a:latin typeface="Open Sans" pitchFamily="34" charset="0"/>
                <a:ea typeface="Open Sans" pitchFamily="34" charset="-122"/>
                <a:cs typeface="Open Sans" pitchFamily="34" charset="-120"/>
              </a:rPr>
              <a:t>log volume - JASm³</a:t>
            </a:r>
            <a:endParaRPr lang="en-US" sz="1800" dirty="0"/>
          </a:p>
        </p:txBody>
      </p:sp>
      <p:sp>
        <p:nvSpPr>
          <p:cNvPr id="18" name="Shape 16"/>
          <p:cNvSpPr/>
          <p:nvPr/>
        </p:nvSpPr>
        <p:spPr>
          <a:xfrm>
            <a:off x="7696200" y="8610600"/>
            <a:ext cx="9525000" cy="19050"/>
          </a:xfrm>
          <a:prstGeom prst="rect">
            <a:avLst/>
          </a:prstGeom>
          <a:solidFill>
            <a:srgbClr val="DCE3E8"/>
          </a:solidFill>
          <a:ln/>
        </p:spPr>
        <p:txBody>
          <a:bodyPr/>
          <a:lstStyle/>
          <a:p>
            <a:endParaRPr lang="en-NZ"/>
          </a:p>
        </p:txBody>
      </p:sp>
      <p:sp>
        <p:nvSpPr>
          <p:cNvPr id="19" name="Text 17"/>
          <p:cNvSpPr/>
          <p:nvPr/>
        </p:nvSpPr>
        <p:spPr>
          <a:xfrm>
            <a:off x="8206234" y="4057650"/>
            <a:ext cx="1208782" cy="381000"/>
          </a:xfrm>
          <a:prstGeom prst="rect">
            <a:avLst/>
          </a:prstGeom>
          <a:noFill/>
          <a:ln/>
        </p:spPr>
        <p:txBody>
          <a:bodyPr wrap="square" lIns="25400" tIns="25400" rIns="25400" bIns="25400" rtlCol="0" anchor="t">
            <a:normAutofit/>
          </a:bodyPr>
          <a:lstStyle/>
          <a:p>
            <a:pPr marL="0" indent="0" algn="l">
              <a:buNone/>
            </a:pPr>
            <a:r>
              <a:rPr lang="en-US" sz="1950" b="1" dirty="0">
                <a:solidFill>
                  <a:srgbClr val="14213D"/>
                </a:solidFill>
                <a:latin typeface="Open Sans" pitchFamily="34" charset="0"/>
                <a:ea typeface="Open Sans" pitchFamily="34" charset="-122"/>
                <a:cs typeface="Open Sans" pitchFamily="34" charset="-120"/>
              </a:rPr>
              <a:t>6,215,623</a:t>
            </a:r>
            <a:endParaRPr lang="en-US" sz="1950" dirty="0"/>
          </a:p>
        </p:txBody>
      </p:sp>
      <p:sp>
        <p:nvSpPr>
          <p:cNvPr id="20" name="Shape 18"/>
          <p:cNvSpPr/>
          <p:nvPr/>
        </p:nvSpPr>
        <p:spPr>
          <a:xfrm>
            <a:off x="7772400" y="4533900"/>
            <a:ext cx="2000250" cy="4076700"/>
          </a:xfrm>
          <a:custGeom>
            <a:avLst/>
            <a:gdLst/>
            <a:ahLst/>
            <a:cxnLst/>
            <a:rect l="l" t="t" r="r" b="b"/>
            <a:pathLst>
              <a:path w="2000250" h="4076700">
                <a:moveTo>
                  <a:pt x="95250" y="0"/>
                </a:moveTo>
                <a:lnTo>
                  <a:pt x="1905000" y="0"/>
                </a:lnTo>
                <a:arcTo wR="95250" hR="95250" stAng="16200000" swAng="5400000"/>
                <a:lnTo>
                  <a:pt x="2000250" y="4076700"/>
                </a:lnTo>
                <a:lnTo>
                  <a:pt x="0" y="4076700"/>
                </a:lnTo>
                <a:lnTo>
                  <a:pt x="0" y="95250"/>
                </a:lnTo>
                <a:arcTo wR="95250" hR="95250" stAng="10800000" swAng="5400000"/>
                <a:close/>
              </a:path>
            </a:pathLst>
          </a:custGeom>
          <a:solidFill>
            <a:srgbClr val="0A357C"/>
          </a:solidFill>
          <a:ln/>
        </p:spPr>
        <p:txBody>
          <a:bodyPr/>
          <a:lstStyle/>
          <a:p>
            <a:endParaRPr lang="en-NZ"/>
          </a:p>
        </p:txBody>
      </p:sp>
      <p:sp>
        <p:nvSpPr>
          <p:cNvPr id="21" name="Text 19"/>
          <p:cNvSpPr/>
          <p:nvPr/>
        </p:nvSpPr>
        <p:spPr>
          <a:xfrm>
            <a:off x="10663684" y="3752850"/>
            <a:ext cx="1208782" cy="381000"/>
          </a:xfrm>
          <a:prstGeom prst="rect">
            <a:avLst/>
          </a:prstGeom>
          <a:noFill/>
          <a:ln/>
        </p:spPr>
        <p:txBody>
          <a:bodyPr wrap="square" lIns="25400" tIns="25400" rIns="25400" bIns="25400" rtlCol="0" anchor="t">
            <a:normAutofit/>
          </a:bodyPr>
          <a:lstStyle/>
          <a:p>
            <a:pPr marL="0" indent="0" algn="l">
              <a:buNone/>
            </a:pPr>
            <a:r>
              <a:rPr lang="en-US" sz="1950" b="1" dirty="0">
                <a:solidFill>
                  <a:srgbClr val="14213D"/>
                </a:solidFill>
                <a:latin typeface="Open Sans" pitchFamily="34" charset="0"/>
                <a:ea typeface="Open Sans" pitchFamily="34" charset="-122"/>
                <a:cs typeface="Open Sans" pitchFamily="34" charset="-120"/>
              </a:rPr>
              <a:t>6,681,899</a:t>
            </a:r>
            <a:endParaRPr lang="en-US" sz="1950" dirty="0"/>
          </a:p>
        </p:txBody>
      </p:sp>
      <p:sp>
        <p:nvSpPr>
          <p:cNvPr id="22" name="Shape 20"/>
          <p:cNvSpPr/>
          <p:nvPr/>
        </p:nvSpPr>
        <p:spPr>
          <a:xfrm>
            <a:off x="10229850" y="4229100"/>
            <a:ext cx="2000250" cy="4381500"/>
          </a:xfrm>
          <a:custGeom>
            <a:avLst/>
            <a:gdLst/>
            <a:ahLst/>
            <a:cxnLst/>
            <a:rect l="l" t="t" r="r" b="b"/>
            <a:pathLst>
              <a:path w="2000250" h="4381500">
                <a:moveTo>
                  <a:pt x="95250" y="0"/>
                </a:moveTo>
                <a:lnTo>
                  <a:pt x="1905000" y="0"/>
                </a:lnTo>
                <a:arcTo wR="95250" hR="95250" stAng="16200000" swAng="5400000"/>
                <a:lnTo>
                  <a:pt x="2000250" y="4381500"/>
                </a:lnTo>
                <a:lnTo>
                  <a:pt x="0" y="4381500"/>
                </a:lnTo>
                <a:lnTo>
                  <a:pt x="0" y="95250"/>
                </a:lnTo>
                <a:arcTo wR="95250" hR="95250" stAng="10800000" swAng="5400000"/>
                <a:close/>
              </a:path>
            </a:pathLst>
          </a:custGeom>
          <a:solidFill>
            <a:srgbClr val="0A357C"/>
          </a:solidFill>
          <a:ln/>
        </p:spPr>
        <p:txBody>
          <a:bodyPr/>
          <a:lstStyle/>
          <a:p>
            <a:endParaRPr lang="en-NZ"/>
          </a:p>
        </p:txBody>
      </p:sp>
      <p:sp>
        <p:nvSpPr>
          <p:cNvPr id="23" name="Text 21"/>
          <p:cNvSpPr/>
          <p:nvPr/>
        </p:nvSpPr>
        <p:spPr>
          <a:xfrm>
            <a:off x="13121134" y="4010025"/>
            <a:ext cx="1208782" cy="381000"/>
          </a:xfrm>
          <a:prstGeom prst="rect">
            <a:avLst/>
          </a:prstGeom>
          <a:noFill/>
          <a:ln/>
        </p:spPr>
        <p:txBody>
          <a:bodyPr wrap="square" lIns="25400" tIns="25400" rIns="25400" bIns="25400" rtlCol="0" anchor="t">
            <a:normAutofit/>
          </a:bodyPr>
          <a:lstStyle/>
          <a:p>
            <a:pPr marL="0" indent="0" algn="l">
              <a:buNone/>
            </a:pPr>
            <a:r>
              <a:rPr lang="en-US" sz="1950" b="1" dirty="0">
                <a:solidFill>
                  <a:srgbClr val="14213D"/>
                </a:solidFill>
                <a:latin typeface="Open Sans" pitchFamily="34" charset="0"/>
                <a:ea typeface="Open Sans" pitchFamily="34" charset="-122"/>
                <a:cs typeface="Open Sans" pitchFamily="34" charset="-120"/>
              </a:rPr>
              <a:t>6,289,678</a:t>
            </a:r>
            <a:endParaRPr lang="en-US" sz="1950" dirty="0"/>
          </a:p>
        </p:txBody>
      </p:sp>
      <p:sp>
        <p:nvSpPr>
          <p:cNvPr id="24" name="Shape 22"/>
          <p:cNvSpPr/>
          <p:nvPr/>
        </p:nvSpPr>
        <p:spPr>
          <a:xfrm>
            <a:off x="12687300" y="4486275"/>
            <a:ext cx="2000250" cy="4124325"/>
          </a:xfrm>
          <a:custGeom>
            <a:avLst/>
            <a:gdLst/>
            <a:ahLst/>
            <a:cxnLst/>
            <a:rect l="l" t="t" r="r" b="b"/>
            <a:pathLst>
              <a:path w="2000250" h="4124325">
                <a:moveTo>
                  <a:pt x="95250" y="0"/>
                </a:moveTo>
                <a:lnTo>
                  <a:pt x="1905000" y="0"/>
                </a:lnTo>
                <a:arcTo wR="95250" hR="95250" stAng="16200000" swAng="5400000"/>
                <a:lnTo>
                  <a:pt x="2000250" y="4124325"/>
                </a:lnTo>
                <a:lnTo>
                  <a:pt x="0" y="4124325"/>
                </a:lnTo>
                <a:lnTo>
                  <a:pt x="0" y="95250"/>
                </a:lnTo>
                <a:arcTo wR="95250" hR="95250" stAng="10800000" swAng="5400000"/>
                <a:close/>
              </a:path>
            </a:pathLst>
          </a:custGeom>
          <a:solidFill>
            <a:srgbClr val="0A357C"/>
          </a:solidFill>
          <a:ln/>
        </p:spPr>
        <p:txBody>
          <a:bodyPr/>
          <a:lstStyle/>
          <a:p>
            <a:endParaRPr lang="en-NZ"/>
          </a:p>
        </p:txBody>
      </p:sp>
      <p:sp>
        <p:nvSpPr>
          <p:cNvPr id="25" name="Text 23"/>
          <p:cNvSpPr/>
          <p:nvPr/>
        </p:nvSpPr>
        <p:spPr>
          <a:xfrm>
            <a:off x="15578584" y="4343400"/>
            <a:ext cx="1208782" cy="381000"/>
          </a:xfrm>
          <a:prstGeom prst="rect">
            <a:avLst/>
          </a:prstGeom>
          <a:noFill/>
          <a:ln/>
        </p:spPr>
        <p:txBody>
          <a:bodyPr wrap="square" lIns="25400" tIns="25400" rIns="25400" bIns="25400" rtlCol="0" anchor="t">
            <a:normAutofit/>
          </a:bodyPr>
          <a:lstStyle/>
          <a:p>
            <a:pPr marL="0" indent="0" algn="l">
              <a:buNone/>
            </a:pPr>
            <a:r>
              <a:rPr lang="en-US" sz="1950" b="1" dirty="0">
                <a:solidFill>
                  <a:srgbClr val="14213D"/>
                </a:solidFill>
                <a:latin typeface="Open Sans" pitchFamily="34" charset="0"/>
                <a:ea typeface="Open Sans" pitchFamily="34" charset="-122"/>
                <a:cs typeface="Open Sans" pitchFamily="34" charset="-120"/>
              </a:rPr>
              <a:t>5,779,287</a:t>
            </a:r>
            <a:endParaRPr lang="en-US" sz="1950" dirty="0"/>
          </a:p>
        </p:txBody>
      </p:sp>
      <p:sp>
        <p:nvSpPr>
          <p:cNvPr id="26" name="Shape 24"/>
          <p:cNvSpPr/>
          <p:nvPr/>
        </p:nvSpPr>
        <p:spPr>
          <a:xfrm>
            <a:off x="15144750" y="4819650"/>
            <a:ext cx="2000250" cy="3790950"/>
          </a:xfrm>
          <a:custGeom>
            <a:avLst/>
            <a:gdLst/>
            <a:ahLst/>
            <a:cxnLst/>
            <a:rect l="l" t="t" r="r" b="b"/>
            <a:pathLst>
              <a:path w="2000250" h="3790950">
                <a:moveTo>
                  <a:pt x="95250" y="0"/>
                </a:moveTo>
                <a:lnTo>
                  <a:pt x="1905000" y="0"/>
                </a:lnTo>
                <a:arcTo wR="95250" hR="95250" stAng="16200000" swAng="5400000"/>
                <a:lnTo>
                  <a:pt x="2000250" y="3790950"/>
                </a:lnTo>
                <a:lnTo>
                  <a:pt x="0" y="3790950"/>
                </a:lnTo>
                <a:lnTo>
                  <a:pt x="0" y="95250"/>
                </a:lnTo>
                <a:arcTo wR="95250" hR="95250" stAng="10800000" swAng="5400000"/>
                <a:close/>
              </a:path>
            </a:pathLst>
          </a:custGeom>
          <a:solidFill>
            <a:srgbClr val="618F6D"/>
          </a:solidFill>
          <a:ln>
            <a:solidFill>
              <a:srgbClr val="618F6D"/>
            </a:solidFill>
          </a:ln>
        </p:spPr>
        <p:txBody>
          <a:bodyPr/>
          <a:lstStyle/>
          <a:p>
            <a:endParaRPr lang="en-NZ"/>
          </a:p>
        </p:txBody>
      </p:sp>
      <p:sp>
        <p:nvSpPr>
          <p:cNvPr id="27" name="Text 25"/>
          <p:cNvSpPr/>
          <p:nvPr/>
        </p:nvSpPr>
        <p:spPr>
          <a:xfrm>
            <a:off x="7672388" y="8801100"/>
            <a:ext cx="2200275" cy="381000"/>
          </a:xfrm>
          <a:prstGeom prst="rect">
            <a:avLst/>
          </a:prstGeom>
          <a:noFill/>
          <a:ln/>
        </p:spPr>
        <p:txBody>
          <a:bodyPr wrap="square" lIns="25400" tIns="25400" rIns="25400" bIns="25400" rtlCol="0" anchor="t">
            <a:normAutofit/>
          </a:bodyPr>
          <a:lstStyle/>
          <a:p>
            <a:pPr marL="0" indent="0" algn="ctr">
              <a:buNone/>
            </a:pPr>
            <a:r>
              <a:rPr lang="en-US" sz="1950" b="1" dirty="0">
                <a:solidFill>
                  <a:srgbClr val="56627A"/>
                </a:solidFill>
                <a:latin typeface="Open Sans" pitchFamily="34" charset="0"/>
                <a:ea typeface="Open Sans" pitchFamily="34" charset="-122"/>
                <a:cs typeface="Open Sans" pitchFamily="34" charset="-120"/>
              </a:rPr>
              <a:t>FY23</a:t>
            </a:r>
            <a:endParaRPr lang="en-US" sz="1950" dirty="0"/>
          </a:p>
        </p:txBody>
      </p:sp>
      <p:sp>
        <p:nvSpPr>
          <p:cNvPr id="28" name="Text 26"/>
          <p:cNvSpPr/>
          <p:nvPr/>
        </p:nvSpPr>
        <p:spPr>
          <a:xfrm>
            <a:off x="10129838" y="8801100"/>
            <a:ext cx="2200275" cy="381000"/>
          </a:xfrm>
          <a:prstGeom prst="rect">
            <a:avLst/>
          </a:prstGeom>
          <a:noFill/>
          <a:ln/>
        </p:spPr>
        <p:txBody>
          <a:bodyPr wrap="square" lIns="25400" tIns="25400" rIns="25400" bIns="25400" rtlCol="0" anchor="t">
            <a:normAutofit/>
          </a:bodyPr>
          <a:lstStyle/>
          <a:p>
            <a:pPr marL="0" indent="0" algn="ctr">
              <a:buNone/>
            </a:pPr>
            <a:r>
              <a:rPr lang="en-US" sz="1950" b="1" dirty="0">
                <a:solidFill>
                  <a:srgbClr val="56627A"/>
                </a:solidFill>
                <a:latin typeface="Open Sans" pitchFamily="34" charset="0"/>
                <a:ea typeface="Open Sans" pitchFamily="34" charset="-122"/>
                <a:cs typeface="Open Sans" pitchFamily="34" charset="-120"/>
              </a:rPr>
              <a:t>FY24</a:t>
            </a:r>
            <a:endParaRPr lang="en-US" sz="1950" dirty="0"/>
          </a:p>
        </p:txBody>
      </p:sp>
      <p:sp>
        <p:nvSpPr>
          <p:cNvPr id="29" name="Text 27"/>
          <p:cNvSpPr/>
          <p:nvPr/>
        </p:nvSpPr>
        <p:spPr>
          <a:xfrm>
            <a:off x="12587288" y="8801100"/>
            <a:ext cx="2200275" cy="381000"/>
          </a:xfrm>
          <a:prstGeom prst="rect">
            <a:avLst/>
          </a:prstGeom>
          <a:noFill/>
          <a:ln/>
        </p:spPr>
        <p:txBody>
          <a:bodyPr wrap="square" lIns="25400" tIns="25400" rIns="25400" bIns="25400" rtlCol="0" anchor="t">
            <a:normAutofit/>
          </a:bodyPr>
          <a:lstStyle/>
          <a:p>
            <a:pPr marL="0" indent="0" algn="ctr">
              <a:buNone/>
            </a:pPr>
            <a:r>
              <a:rPr lang="en-US" sz="1950" b="1" dirty="0">
                <a:solidFill>
                  <a:srgbClr val="56627A"/>
                </a:solidFill>
                <a:latin typeface="Open Sans" pitchFamily="34" charset="0"/>
                <a:ea typeface="Open Sans" pitchFamily="34" charset="-122"/>
                <a:cs typeface="Open Sans" pitchFamily="34" charset="-120"/>
              </a:rPr>
              <a:t>FY25</a:t>
            </a:r>
            <a:endParaRPr lang="en-US" sz="1950" dirty="0"/>
          </a:p>
        </p:txBody>
      </p:sp>
      <p:sp>
        <p:nvSpPr>
          <p:cNvPr id="30" name="Text 28"/>
          <p:cNvSpPr/>
          <p:nvPr/>
        </p:nvSpPr>
        <p:spPr>
          <a:xfrm>
            <a:off x="15044738" y="8801100"/>
            <a:ext cx="2200275" cy="381000"/>
          </a:xfrm>
          <a:prstGeom prst="rect">
            <a:avLst/>
          </a:prstGeom>
          <a:noFill/>
          <a:ln/>
        </p:spPr>
        <p:txBody>
          <a:bodyPr wrap="square" lIns="25400" tIns="25400" rIns="25400" bIns="25400" rtlCol="0" anchor="t">
            <a:normAutofit/>
          </a:bodyPr>
          <a:lstStyle/>
          <a:p>
            <a:pPr marL="0" indent="0" algn="ctr">
              <a:buNone/>
            </a:pPr>
            <a:r>
              <a:rPr lang="en-US" sz="1950" b="1" dirty="0">
                <a:solidFill>
                  <a:srgbClr val="0A357C"/>
                </a:solidFill>
                <a:latin typeface="Open Sans" pitchFamily="34" charset="0"/>
                <a:ea typeface="Open Sans" pitchFamily="34" charset="-122"/>
                <a:cs typeface="Open Sans" pitchFamily="34" charset="-120"/>
              </a:rPr>
              <a:t>FY26</a:t>
            </a:r>
            <a:endParaRPr lang="en-US" sz="1950" dirty="0"/>
          </a:p>
        </p:txBody>
      </p:sp>
      <p:pic>
        <p:nvPicPr>
          <p:cNvPr id="31" name="Image 0" descr="preencoded.png"/>
          <p:cNvPicPr>
            <a:picLocks noChangeAspect="1"/>
          </p:cNvPicPr>
          <p:nvPr/>
        </p:nvPicPr>
        <p:blipFill>
          <a:blip r:embed="rId3"/>
          <a:stretch>
            <a:fillRect/>
          </a:stretch>
        </p:blipFill>
        <p:spPr>
          <a:xfrm>
            <a:off x="1066800" y="9410700"/>
            <a:ext cx="486966" cy="419100"/>
          </a:xfrm>
          <a:prstGeom prst="rect">
            <a:avLst/>
          </a:prstGeom>
        </p:spPr>
      </p:pic>
      <p:sp>
        <p:nvSpPr>
          <p:cNvPr id="32" name="Text 29"/>
          <p:cNvSpPr/>
          <p:nvPr/>
        </p:nvSpPr>
        <p:spPr>
          <a:xfrm>
            <a:off x="16981438" y="9477375"/>
            <a:ext cx="315962" cy="323850"/>
          </a:xfrm>
          <a:prstGeom prst="rect">
            <a:avLst/>
          </a:prstGeom>
          <a:noFill/>
          <a:ln/>
        </p:spPr>
        <p:txBody>
          <a:bodyPr wrap="square" lIns="25400" tIns="25400" rIns="25400" bIns="25400" rtlCol="0" anchor="t">
            <a:normAutofit/>
          </a:bodyPr>
          <a:lstStyle/>
          <a:p>
            <a:pPr marL="0" indent="0" algn="l">
              <a:buNone/>
            </a:pPr>
            <a:r>
              <a:rPr lang="en-US" sz="1650" b="1" dirty="0">
                <a:solidFill>
                  <a:srgbClr val="8A93A6"/>
                </a:solidFill>
                <a:latin typeface="Open Sans" pitchFamily="34" charset="0"/>
                <a:ea typeface="Open Sans" pitchFamily="34" charset="-122"/>
                <a:cs typeface="Open Sans" pitchFamily="34" charset="-120"/>
              </a:rPr>
              <a:t>38</a:t>
            </a:r>
            <a:endParaRPr lang="en-US" sz="165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066800" y="762000"/>
            <a:ext cx="17769840" cy="390525"/>
          </a:xfrm>
          <a:prstGeom prst="rect">
            <a:avLst/>
          </a:prstGeom>
          <a:noFill/>
          <a:ln/>
        </p:spPr>
        <p:txBody>
          <a:bodyPr wrap="square" lIns="25400" tIns="25400" rIns="25400" bIns="25400" rtlCol="0" anchor="t">
            <a:normAutofit/>
          </a:bodyPr>
          <a:lstStyle/>
          <a:p>
            <a:pPr marL="0" indent="0" algn="l">
              <a:buNone/>
            </a:pPr>
            <a:r>
              <a:rPr lang="en-US" sz="2025" b="1" dirty="0">
                <a:solidFill>
                  <a:srgbClr val="618F6D"/>
                </a:solidFill>
                <a:latin typeface="Open Sans" pitchFamily="34" charset="0"/>
                <a:ea typeface="Open Sans" pitchFamily="34" charset="-122"/>
                <a:cs typeface="Open Sans" pitchFamily="34" charset="-120"/>
              </a:rPr>
              <a:t>For the year ended 30 June 2026</a:t>
            </a:r>
            <a:endParaRPr lang="en-US" sz="2025" dirty="0"/>
          </a:p>
        </p:txBody>
      </p:sp>
      <p:sp>
        <p:nvSpPr>
          <p:cNvPr id="3" name="Text 1"/>
          <p:cNvSpPr/>
          <p:nvPr/>
        </p:nvSpPr>
        <p:spPr>
          <a:xfrm>
            <a:off x="1066800" y="1247775"/>
            <a:ext cx="17769840" cy="762000"/>
          </a:xfrm>
          <a:prstGeom prst="rect">
            <a:avLst/>
          </a:prstGeom>
          <a:noFill/>
          <a:ln/>
        </p:spPr>
        <p:txBody>
          <a:bodyPr wrap="square" lIns="25400" tIns="25400" rIns="25400" bIns="25400" rtlCol="0" anchor="t">
            <a:normAutofit/>
          </a:bodyPr>
          <a:lstStyle/>
          <a:p>
            <a:pPr marL="0" indent="0" algn="l">
              <a:buNone/>
            </a:pPr>
            <a:r>
              <a:rPr lang="en-US" sz="4200" b="1" kern="0" spc="-84" dirty="0">
                <a:solidFill>
                  <a:srgbClr val="0A357C"/>
                </a:solidFill>
                <a:latin typeface="Open Sans" pitchFamily="34" charset="0"/>
                <a:ea typeface="Open Sans" pitchFamily="34" charset="-122"/>
                <a:cs typeface="Open Sans" pitchFamily="34" charset="-120"/>
              </a:rPr>
              <a:t>Export kiwifruit volume increased 8.5%</a:t>
            </a:r>
            <a:endParaRPr lang="en-US" sz="4200" dirty="0"/>
          </a:p>
        </p:txBody>
      </p:sp>
      <p:sp>
        <p:nvSpPr>
          <p:cNvPr id="4" name="Shape 2"/>
          <p:cNvSpPr/>
          <p:nvPr/>
        </p:nvSpPr>
        <p:spPr>
          <a:xfrm>
            <a:off x="1066800" y="2105025"/>
            <a:ext cx="16154400" cy="28575"/>
          </a:xfrm>
          <a:prstGeom prst="rect">
            <a:avLst/>
          </a:prstGeom>
          <a:solidFill>
            <a:srgbClr val="DBF0EC"/>
          </a:solidFill>
          <a:ln/>
        </p:spPr>
        <p:txBody>
          <a:bodyPr/>
          <a:lstStyle/>
          <a:p>
            <a:endParaRPr lang="en-NZ"/>
          </a:p>
        </p:txBody>
      </p:sp>
      <p:sp>
        <p:nvSpPr>
          <p:cNvPr id="5" name="Shape 3"/>
          <p:cNvSpPr/>
          <p:nvPr/>
        </p:nvSpPr>
        <p:spPr>
          <a:xfrm>
            <a:off x="1066800" y="3505200"/>
            <a:ext cx="104775" cy="104775"/>
          </a:xfrm>
          <a:prstGeom prst="ellipse">
            <a:avLst/>
          </a:prstGeom>
          <a:solidFill>
            <a:srgbClr val="618F6D"/>
          </a:solidFill>
          <a:ln/>
        </p:spPr>
        <p:txBody>
          <a:bodyPr/>
          <a:lstStyle/>
          <a:p>
            <a:endParaRPr lang="en-NZ"/>
          </a:p>
        </p:txBody>
      </p:sp>
      <p:sp>
        <p:nvSpPr>
          <p:cNvPr id="6" name="Text 4"/>
          <p:cNvSpPr/>
          <p:nvPr/>
        </p:nvSpPr>
        <p:spPr>
          <a:xfrm>
            <a:off x="1323975" y="3409950"/>
            <a:ext cx="6013990" cy="1038225"/>
          </a:xfrm>
          <a:prstGeom prst="rect">
            <a:avLst/>
          </a:prstGeom>
          <a:noFill/>
          <a:ln/>
        </p:spPr>
        <p:txBody>
          <a:bodyPr wrap="square" lIns="25400" tIns="25400" rIns="25400" bIns="25400" rtlCol="0" anchor="t">
            <a:normAutofit/>
          </a:bodyPr>
          <a:lstStyle/>
          <a:p>
            <a:pPr marL="0" indent="0" algn="l">
              <a:lnSpc>
                <a:spcPct val="102941"/>
              </a:lnSpc>
              <a:buNone/>
            </a:pPr>
            <a:r>
              <a:rPr lang="en-US" sz="1875" dirty="0">
                <a:solidFill>
                  <a:srgbClr val="2C3A57"/>
                </a:solidFill>
                <a:latin typeface="Open Sans" pitchFamily="34" charset="0"/>
                <a:ea typeface="Open Sans" pitchFamily="34" charset="-122"/>
                <a:cs typeface="Open Sans" pitchFamily="34" charset="-120"/>
              </a:rPr>
              <a:t>Forecast crop of around 220 to 225 million trays, with returns for all fruit types expected to be similar to the 2025/2026 season.</a:t>
            </a:r>
            <a:endParaRPr lang="en-US" sz="1875" dirty="0"/>
          </a:p>
        </p:txBody>
      </p:sp>
      <p:sp>
        <p:nvSpPr>
          <p:cNvPr id="7" name="Shape 5"/>
          <p:cNvSpPr/>
          <p:nvPr/>
        </p:nvSpPr>
        <p:spPr>
          <a:xfrm>
            <a:off x="1066800" y="4714875"/>
            <a:ext cx="104775" cy="104775"/>
          </a:xfrm>
          <a:prstGeom prst="ellipse">
            <a:avLst/>
          </a:prstGeom>
          <a:solidFill>
            <a:srgbClr val="618F6D"/>
          </a:solidFill>
          <a:ln/>
        </p:spPr>
        <p:txBody>
          <a:bodyPr/>
          <a:lstStyle/>
          <a:p>
            <a:endParaRPr lang="en-NZ"/>
          </a:p>
        </p:txBody>
      </p:sp>
      <p:sp>
        <p:nvSpPr>
          <p:cNvPr id="8" name="Text 6"/>
          <p:cNvSpPr/>
          <p:nvPr/>
        </p:nvSpPr>
        <p:spPr>
          <a:xfrm>
            <a:off x="1323975" y="4619625"/>
            <a:ext cx="6013990" cy="704850"/>
          </a:xfrm>
          <a:prstGeom prst="rect">
            <a:avLst/>
          </a:prstGeom>
          <a:noFill/>
          <a:ln/>
        </p:spPr>
        <p:txBody>
          <a:bodyPr wrap="square" lIns="25400" tIns="25400" rIns="25400" bIns="25400" rtlCol="0" anchor="t">
            <a:normAutofit/>
          </a:bodyPr>
          <a:lstStyle/>
          <a:p>
            <a:pPr marL="0" indent="0" algn="l">
              <a:lnSpc>
                <a:spcPct val="102941"/>
              </a:lnSpc>
              <a:buNone/>
            </a:pPr>
            <a:r>
              <a:rPr lang="en-US" sz="1875" dirty="0">
                <a:solidFill>
                  <a:srgbClr val="2C3A57"/>
                </a:solidFill>
                <a:latin typeface="Open Sans" pitchFamily="34" charset="0"/>
                <a:ea typeface="Open Sans" pitchFamily="34" charset="-122"/>
                <a:cs typeface="Open Sans" pitchFamily="34" charset="-120"/>
              </a:rPr>
              <a:t>Strong export throughput requirements for port and supply chain infrastructure.</a:t>
            </a:r>
            <a:endParaRPr lang="en-US" sz="1875" dirty="0"/>
          </a:p>
        </p:txBody>
      </p:sp>
      <p:sp>
        <p:nvSpPr>
          <p:cNvPr id="9" name="Shape 7"/>
          <p:cNvSpPr/>
          <p:nvPr/>
        </p:nvSpPr>
        <p:spPr>
          <a:xfrm>
            <a:off x="1066800" y="5591175"/>
            <a:ext cx="104775" cy="104775"/>
          </a:xfrm>
          <a:prstGeom prst="ellipse">
            <a:avLst/>
          </a:prstGeom>
          <a:solidFill>
            <a:srgbClr val="618F6D"/>
          </a:solidFill>
          <a:ln/>
        </p:spPr>
        <p:txBody>
          <a:bodyPr/>
          <a:lstStyle/>
          <a:p>
            <a:endParaRPr lang="en-NZ"/>
          </a:p>
        </p:txBody>
      </p:sp>
      <p:sp>
        <p:nvSpPr>
          <p:cNvPr id="10" name="Text 8"/>
          <p:cNvSpPr/>
          <p:nvPr/>
        </p:nvSpPr>
        <p:spPr>
          <a:xfrm>
            <a:off x="1323975" y="5495925"/>
            <a:ext cx="6013990" cy="1038225"/>
          </a:xfrm>
          <a:prstGeom prst="rect">
            <a:avLst/>
          </a:prstGeom>
          <a:noFill/>
          <a:ln/>
        </p:spPr>
        <p:txBody>
          <a:bodyPr wrap="square" lIns="25400" tIns="25400" rIns="25400" bIns="25400" rtlCol="0" anchor="t">
            <a:normAutofit/>
          </a:bodyPr>
          <a:lstStyle/>
          <a:p>
            <a:pPr marL="0" indent="0" algn="l">
              <a:lnSpc>
                <a:spcPct val="102941"/>
              </a:lnSpc>
              <a:buNone/>
            </a:pPr>
            <a:r>
              <a:rPr lang="en-US" sz="1875" dirty="0">
                <a:solidFill>
                  <a:srgbClr val="2C3A57"/>
                </a:solidFill>
                <a:latin typeface="Open Sans" pitchFamily="34" charset="0"/>
                <a:ea typeface="Open Sans" pitchFamily="34" charset="-122"/>
                <a:cs typeface="Open Sans" pitchFamily="34" charset="-120"/>
              </a:rPr>
              <a:t>Robust global demand for premium fruit, particularly in Europe, North America, Japan and Korea.</a:t>
            </a:r>
            <a:endParaRPr lang="en-US" sz="1875" dirty="0"/>
          </a:p>
        </p:txBody>
      </p:sp>
      <p:sp>
        <p:nvSpPr>
          <p:cNvPr id="11" name="Shape 9"/>
          <p:cNvSpPr/>
          <p:nvPr/>
        </p:nvSpPr>
        <p:spPr>
          <a:xfrm>
            <a:off x="1066800" y="6642011"/>
            <a:ext cx="104775" cy="104775"/>
          </a:xfrm>
          <a:prstGeom prst="ellipse">
            <a:avLst/>
          </a:prstGeom>
          <a:solidFill>
            <a:srgbClr val="618F6D"/>
          </a:solidFill>
          <a:ln/>
        </p:spPr>
        <p:txBody>
          <a:bodyPr/>
          <a:lstStyle/>
          <a:p>
            <a:endParaRPr lang="en-NZ"/>
          </a:p>
        </p:txBody>
      </p:sp>
      <p:sp>
        <p:nvSpPr>
          <p:cNvPr id="12" name="Text 10"/>
          <p:cNvSpPr/>
          <p:nvPr/>
        </p:nvSpPr>
        <p:spPr>
          <a:xfrm>
            <a:off x="1323975" y="6531534"/>
            <a:ext cx="6013990" cy="704850"/>
          </a:xfrm>
          <a:prstGeom prst="rect">
            <a:avLst/>
          </a:prstGeom>
          <a:noFill/>
          <a:ln/>
        </p:spPr>
        <p:txBody>
          <a:bodyPr wrap="square" lIns="25400" tIns="25400" rIns="25400" bIns="25400" rtlCol="0" anchor="t">
            <a:normAutofit/>
          </a:bodyPr>
          <a:lstStyle/>
          <a:p>
            <a:pPr marL="0" indent="0" algn="l">
              <a:lnSpc>
                <a:spcPct val="102941"/>
              </a:lnSpc>
              <a:buNone/>
            </a:pPr>
            <a:r>
              <a:rPr lang="en-US" sz="1875" dirty="0">
                <a:solidFill>
                  <a:srgbClr val="2C3A57"/>
                </a:solidFill>
                <a:latin typeface="Open Sans" pitchFamily="34" charset="0"/>
                <a:ea typeface="Open Sans" pitchFamily="34" charset="-122"/>
                <a:cs typeface="Open Sans" pitchFamily="34" charset="-120"/>
              </a:rPr>
              <a:t>Oversupply of premium fruit types is China creating pricing and competitive market pressure.</a:t>
            </a:r>
            <a:endParaRPr lang="en-US" sz="1875" dirty="0"/>
          </a:p>
        </p:txBody>
      </p:sp>
      <p:sp>
        <p:nvSpPr>
          <p:cNvPr id="13" name="Shape 11"/>
          <p:cNvSpPr/>
          <p:nvPr/>
        </p:nvSpPr>
        <p:spPr>
          <a:xfrm>
            <a:off x="1066800" y="7677150"/>
            <a:ext cx="104775" cy="104775"/>
          </a:xfrm>
          <a:prstGeom prst="ellipse">
            <a:avLst/>
          </a:prstGeom>
          <a:solidFill>
            <a:srgbClr val="618F6D"/>
          </a:solidFill>
          <a:ln/>
        </p:spPr>
        <p:txBody>
          <a:bodyPr/>
          <a:lstStyle/>
          <a:p>
            <a:endParaRPr lang="en-NZ"/>
          </a:p>
        </p:txBody>
      </p:sp>
      <p:sp>
        <p:nvSpPr>
          <p:cNvPr id="14" name="Text 12"/>
          <p:cNvSpPr/>
          <p:nvPr/>
        </p:nvSpPr>
        <p:spPr>
          <a:xfrm>
            <a:off x="1323975" y="7581900"/>
            <a:ext cx="6013990" cy="704850"/>
          </a:xfrm>
          <a:prstGeom prst="rect">
            <a:avLst/>
          </a:prstGeom>
          <a:noFill/>
          <a:ln/>
        </p:spPr>
        <p:txBody>
          <a:bodyPr wrap="square" lIns="25400" tIns="25400" rIns="25400" bIns="25400" rtlCol="0" anchor="t">
            <a:normAutofit/>
          </a:bodyPr>
          <a:lstStyle/>
          <a:p>
            <a:pPr marL="0" indent="0" algn="l">
              <a:lnSpc>
                <a:spcPct val="102941"/>
              </a:lnSpc>
              <a:buNone/>
            </a:pPr>
            <a:r>
              <a:rPr lang="en-US" sz="1875" dirty="0">
                <a:solidFill>
                  <a:srgbClr val="2C3A57"/>
                </a:solidFill>
                <a:latin typeface="Open Sans" pitchFamily="34" charset="0"/>
                <a:ea typeface="Open Sans" pitchFamily="34" charset="-122"/>
                <a:cs typeface="Open Sans" pitchFamily="34" charset="-120"/>
              </a:rPr>
              <a:t>Fruit quality confidence and market diversification remain priorities through the second half of season.</a:t>
            </a:r>
            <a:endParaRPr lang="en-US" sz="1875" dirty="0"/>
          </a:p>
        </p:txBody>
      </p:sp>
      <p:sp>
        <p:nvSpPr>
          <p:cNvPr id="15" name="Text 13"/>
          <p:cNvSpPr/>
          <p:nvPr/>
        </p:nvSpPr>
        <p:spPr>
          <a:xfrm>
            <a:off x="7696200" y="3248025"/>
            <a:ext cx="9810750" cy="352425"/>
          </a:xfrm>
          <a:prstGeom prst="rect">
            <a:avLst/>
          </a:prstGeom>
          <a:noFill/>
          <a:ln/>
        </p:spPr>
        <p:txBody>
          <a:bodyPr wrap="square" lIns="25400" tIns="25400" rIns="25400" bIns="25400" rtlCol="0" anchor="t">
            <a:normAutofit/>
          </a:bodyPr>
          <a:lstStyle/>
          <a:p>
            <a:pPr marL="0" indent="0" algn="l">
              <a:buNone/>
            </a:pPr>
            <a:r>
              <a:rPr lang="en-US" sz="1800" b="1" dirty="0">
                <a:solidFill>
                  <a:srgbClr val="56627A"/>
                </a:solidFill>
                <a:latin typeface="Open Sans" pitchFamily="34" charset="0"/>
                <a:ea typeface="Open Sans" pitchFamily="34" charset="-122"/>
                <a:cs typeface="Open Sans" pitchFamily="34" charset="-120"/>
              </a:rPr>
              <a:t>tonnes (000's)</a:t>
            </a:r>
            <a:endParaRPr lang="en-US" sz="1800" dirty="0"/>
          </a:p>
        </p:txBody>
      </p:sp>
      <p:sp>
        <p:nvSpPr>
          <p:cNvPr id="16" name="Shape 14"/>
          <p:cNvSpPr/>
          <p:nvPr/>
        </p:nvSpPr>
        <p:spPr>
          <a:xfrm>
            <a:off x="7696200" y="8610600"/>
            <a:ext cx="9525000" cy="19050"/>
          </a:xfrm>
          <a:prstGeom prst="rect">
            <a:avLst/>
          </a:prstGeom>
          <a:solidFill>
            <a:srgbClr val="DCE3E8"/>
          </a:solidFill>
          <a:ln/>
        </p:spPr>
        <p:txBody>
          <a:bodyPr/>
          <a:lstStyle/>
          <a:p>
            <a:endParaRPr lang="en-NZ"/>
          </a:p>
        </p:txBody>
      </p:sp>
      <p:sp>
        <p:nvSpPr>
          <p:cNvPr id="17" name="Text 15"/>
          <p:cNvSpPr/>
          <p:nvPr/>
        </p:nvSpPr>
        <p:spPr>
          <a:xfrm>
            <a:off x="8312348" y="5276850"/>
            <a:ext cx="996553" cy="381000"/>
          </a:xfrm>
          <a:prstGeom prst="rect">
            <a:avLst/>
          </a:prstGeom>
          <a:noFill/>
          <a:ln/>
        </p:spPr>
        <p:txBody>
          <a:bodyPr wrap="square" lIns="25400" tIns="25400" rIns="25400" bIns="25400" rtlCol="0" anchor="t">
            <a:normAutofit/>
          </a:bodyPr>
          <a:lstStyle/>
          <a:p>
            <a:pPr marL="0" indent="0" algn="l">
              <a:buNone/>
            </a:pPr>
            <a:r>
              <a:rPr lang="en-US" sz="1950" b="1" dirty="0">
                <a:solidFill>
                  <a:srgbClr val="14213D"/>
                </a:solidFill>
                <a:latin typeface="Open Sans" pitchFamily="34" charset="0"/>
                <a:ea typeface="Open Sans" pitchFamily="34" charset="-122"/>
                <a:cs typeface="Open Sans" pitchFamily="34" charset="-120"/>
              </a:rPr>
              <a:t>492,002</a:t>
            </a:r>
            <a:endParaRPr lang="en-US" sz="1950" dirty="0"/>
          </a:p>
        </p:txBody>
      </p:sp>
      <p:sp>
        <p:nvSpPr>
          <p:cNvPr id="18" name="Shape 16"/>
          <p:cNvSpPr/>
          <p:nvPr/>
        </p:nvSpPr>
        <p:spPr>
          <a:xfrm>
            <a:off x="7772400" y="5753100"/>
            <a:ext cx="2000250" cy="2857500"/>
          </a:xfrm>
          <a:custGeom>
            <a:avLst/>
            <a:gdLst/>
            <a:ahLst/>
            <a:cxnLst/>
            <a:rect l="l" t="t" r="r" b="b"/>
            <a:pathLst>
              <a:path w="2000250" h="2857500">
                <a:moveTo>
                  <a:pt x="95250" y="0"/>
                </a:moveTo>
                <a:lnTo>
                  <a:pt x="1905000" y="0"/>
                </a:lnTo>
                <a:arcTo wR="95250" hR="95250" stAng="16200000" swAng="5400000"/>
                <a:lnTo>
                  <a:pt x="2000250" y="2857500"/>
                </a:lnTo>
                <a:lnTo>
                  <a:pt x="0" y="2857500"/>
                </a:lnTo>
                <a:lnTo>
                  <a:pt x="0" y="95250"/>
                </a:lnTo>
                <a:arcTo wR="95250" hR="95250" stAng="10800000" swAng="5400000"/>
                <a:close/>
              </a:path>
            </a:pathLst>
          </a:custGeom>
          <a:solidFill>
            <a:srgbClr val="0A357C"/>
          </a:solidFill>
          <a:ln/>
        </p:spPr>
        <p:txBody>
          <a:bodyPr/>
          <a:lstStyle/>
          <a:p>
            <a:endParaRPr lang="en-NZ"/>
          </a:p>
        </p:txBody>
      </p:sp>
      <p:sp>
        <p:nvSpPr>
          <p:cNvPr id="19" name="Text 17"/>
          <p:cNvSpPr/>
          <p:nvPr/>
        </p:nvSpPr>
        <p:spPr>
          <a:xfrm>
            <a:off x="10769798" y="5038725"/>
            <a:ext cx="996553" cy="381000"/>
          </a:xfrm>
          <a:prstGeom prst="rect">
            <a:avLst/>
          </a:prstGeom>
          <a:noFill/>
          <a:ln/>
        </p:spPr>
        <p:txBody>
          <a:bodyPr wrap="square" lIns="25400" tIns="25400" rIns="25400" bIns="25400" rtlCol="0" anchor="t">
            <a:normAutofit/>
          </a:bodyPr>
          <a:lstStyle/>
          <a:p>
            <a:pPr marL="0" indent="0" algn="l">
              <a:buNone/>
            </a:pPr>
            <a:r>
              <a:rPr lang="en-US" sz="1950" b="1" dirty="0">
                <a:solidFill>
                  <a:srgbClr val="14213D"/>
                </a:solidFill>
                <a:latin typeface="Open Sans" pitchFamily="34" charset="0"/>
                <a:ea typeface="Open Sans" pitchFamily="34" charset="-122"/>
                <a:cs typeface="Open Sans" pitchFamily="34" charset="-120"/>
              </a:rPr>
              <a:t>533,656</a:t>
            </a:r>
            <a:endParaRPr lang="en-US" sz="1950" dirty="0"/>
          </a:p>
        </p:txBody>
      </p:sp>
      <p:sp>
        <p:nvSpPr>
          <p:cNvPr id="20" name="Shape 18"/>
          <p:cNvSpPr/>
          <p:nvPr/>
        </p:nvSpPr>
        <p:spPr>
          <a:xfrm>
            <a:off x="10229850" y="5514975"/>
            <a:ext cx="2000250" cy="3095625"/>
          </a:xfrm>
          <a:custGeom>
            <a:avLst/>
            <a:gdLst/>
            <a:ahLst/>
            <a:cxnLst/>
            <a:rect l="l" t="t" r="r" b="b"/>
            <a:pathLst>
              <a:path w="2000250" h="3095625">
                <a:moveTo>
                  <a:pt x="95250" y="0"/>
                </a:moveTo>
                <a:lnTo>
                  <a:pt x="1905000" y="0"/>
                </a:lnTo>
                <a:arcTo wR="95250" hR="95250" stAng="16200000" swAng="5400000"/>
                <a:lnTo>
                  <a:pt x="2000250" y="3095625"/>
                </a:lnTo>
                <a:lnTo>
                  <a:pt x="0" y="3095625"/>
                </a:lnTo>
                <a:lnTo>
                  <a:pt x="0" y="95250"/>
                </a:lnTo>
                <a:arcTo wR="95250" hR="95250" stAng="10800000" swAng="5400000"/>
                <a:close/>
              </a:path>
            </a:pathLst>
          </a:custGeom>
          <a:solidFill>
            <a:srgbClr val="0A357C"/>
          </a:solidFill>
          <a:ln/>
        </p:spPr>
        <p:txBody>
          <a:bodyPr/>
          <a:lstStyle/>
          <a:p>
            <a:endParaRPr lang="en-NZ"/>
          </a:p>
        </p:txBody>
      </p:sp>
      <p:sp>
        <p:nvSpPr>
          <p:cNvPr id="21" name="Text 19"/>
          <p:cNvSpPr/>
          <p:nvPr/>
        </p:nvSpPr>
        <p:spPr>
          <a:xfrm>
            <a:off x="13227248" y="4095750"/>
            <a:ext cx="996553" cy="381000"/>
          </a:xfrm>
          <a:prstGeom prst="rect">
            <a:avLst/>
          </a:prstGeom>
          <a:noFill/>
          <a:ln/>
        </p:spPr>
        <p:txBody>
          <a:bodyPr wrap="square" lIns="25400" tIns="25400" rIns="25400" bIns="25400" rtlCol="0" anchor="t">
            <a:normAutofit/>
          </a:bodyPr>
          <a:lstStyle/>
          <a:p>
            <a:pPr marL="0" indent="0" algn="l">
              <a:buNone/>
            </a:pPr>
            <a:r>
              <a:rPr lang="en-US" sz="1950" b="1" dirty="0">
                <a:solidFill>
                  <a:srgbClr val="14213D"/>
                </a:solidFill>
                <a:latin typeface="Open Sans" pitchFamily="34" charset="0"/>
                <a:ea typeface="Open Sans" pitchFamily="34" charset="-122"/>
                <a:cs typeface="Open Sans" pitchFamily="34" charset="-120"/>
              </a:rPr>
              <a:t>695,589</a:t>
            </a:r>
            <a:endParaRPr lang="en-US" sz="1950" dirty="0"/>
          </a:p>
        </p:txBody>
      </p:sp>
      <p:sp>
        <p:nvSpPr>
          <p:cNvPr id="22" name="Shape 20"/>
          <p:cNvSpPr/>
          <p:nvPr/>
        </p:nvSpPr>
        <p:spPr>
          <a:xfrm>
            <a:off x="12687300" y="4572000"/>
            <a:ext cx="2000250" cy="4038600"/>
          </a:xfrm>
          <a:custGeom>
            <a:avLst/>
            <a:gdLst/>
            <a:ahLst/>
            <a:cxnLst/>
            <a:rect l="l" t="t" r="r" b="b"/>
            <a:pathLst>
              <a:path w="2000250" h="4038600">
                <a:moveTo>
                  <a:pt x="95250" y="0"/>
                </a:moveTo>
                <a:lnTo>
                  <a:pt x="1905000" y="0"/>
                </a:lnTo>
                <a:arcTo wR="95250" hR="95250" stAng="16200000" swAng="5400000"/>
                <a:lnTo>
                  <a:pt x="2000250" y="4038600"/>
                </a:lnTo>
                <a:lnTo>
                  <a:pt x="0" y="4038600"/>
                </a:lnTo>
                <a:lnTo>
                  <a:pt x="0" y="95250"/>
                </a:lnTo>
                <a:arcTo wR="95250" hR="95250" stAng="10800000" swAng="5400000"/>
                <a:close/>
              </a:path>
            </a:pathLst>
          </a:custGeom>
          <a:solidFill>
            <a:srgbClr val="0A357C"/>
          </a:solidFill>
          <a:ln/>
        </p:spPr>
        <p:txBody>
          <a:bodyPr/>
          <a:lstStyle/>
          <a:p>
            <a:endParaRPr lang="en-NZ"/>
          </a:p>
        </p:txBody>
      </p:sp>
      <p:sp>
        <p:nvSpPr>
          <p:cNvPr id="23" name="Text 21"/>
          <p:cNvSpPr/>
          <p:nvPr/>
        </p:nvSpPr>
        <p:spPr>
          <a:xfrm>
            <a:off x="15684698" y="3752850"/>
            <a:ext cx="996553" cy="381000"/>
          </a:xfrm>
          <a:prstGeom prst="rect">
            <a:avLst/>
          </a:prstGeom>
          <a:noFill/>
          <a:ln/>
        </p:spPr>
        <p:txBody>
          <a:bodyPr wrap="square" lIns="25400" tIns="25400" rIns="25400" bIns="25400" rtlCol="0" anchor="t">
            <a:normAutofit/>
          </a:bodyPr>
          <a:lstStyle/>
          <a:p>
            <a:pPr marL="0" indent="0" algn="l">
              <a:buNone/>
            </a:pPr>
            <a:r>
              <a:rPr lang="en-US" sz="1950" b="1" dirty="0">
                <a:solidFill>
                  <a:srgbClr val="14213D"/>
                </a:solidFill>
                <a:latin typeface="Open Sans" pitchFamily="34" charset="0"/>
                <a:ea typeface="Open Sans" pitchFamily="34" charset="-122"/>
                <a:cs typeface="Open Sans" pitchFamily="34" charset="-120"/>
              </a:rPr>
              <a:t>754,372</a:t>
            </a:r>
            <a:endParaRPr lang="en-US" sz="1950" dirty="0"/>
          </a:p>
        </p:txBody>
      </p:sp>
      <p:sp>
        <p:nvSpPr>
          <p:cNvPr id="24" name="Shape 22"/>
          <p:cNvSpPr/>
          <p:nvPr/>
        </p:nvSpPr>
        <p:spPr>
          <a:xfrm>
            <a:off x="15144750" y="4229100"/>
            <a:ext cx="2000250" cy="4381500"/>
          </a:xfrm>
          <a:custGeom>
            <a:avLst/>
            <a:gdLst/>
            <a:ahLst/>
            <a:cxnLst/>
            <a:rect l="l" t="t" r="r" b="b"/>
            <a:pathLst>
              <a:path w="2000250" h="4381500">
                <a:moveTo>
                  <a:pt x="95250" y="0"/>
                </a:moveTo>
                <a:lnTo>
                  <a:pt x="1905000" y="0"/>
                </a:lnTo>
                <a:arcTo wR="95250" hR="95250" stAng="16200000" swAng="5400000"/>
                <a:lnTo>
                  <a:pt x="2000250" y="4381500"/>
                </a:lnTo>
                <a:lnTo>
                  <a:pt x="0" y="4381500"/>
                </a:lnTo>
                <a:lnTo>
                  <a:pt x="0" y="95250"/>
                </a:lnTo>
                <a:arcTo wR="95250" hR="95250" stAng="10800000" swAng="5400000"/>
                <a:close/>
              </a:path>
            </a:pathLst>
          </a:custGeom>
          <a:solidFill>
            <a:srgbClr val="618F6D"/>
          </a:solidFill>
          <a:ln/>
        </p:spPr>
        <p:txBody>
          <a:bodyPr/>
          <a:lstStyle/>
          <a:p>
            <a:endParaRPr lang="en-NZ"/>
          </a:p>
        </p:txBody>
      </p:sp>
      <p:sp>
        <p:nvSpPr>
          <p:cNvPr id="25" name="Text 23"/>
          <p:cNvSpPr/>
          <p:nvPr/>
        </p:nvSpPr>
        <p:spPr>
          <a:xfrm>
            <a:off x="7672388" y="8801100"/>
            <a:ext cx="2200275" cy="381000"/>
          </a:xfrm>
          <a:prstGeom prst="rect">
            <a:avLst/>
          </a:prstGeom>
          <a:noFill/>
          <a:ln/>
        </p:spPr>
        <p:txBody>
          <a:bodyPr wrap="square" lIns="25400" tIns="25400" rIns="25400" bIns="25400" rtlCol="0" anchor="t">
            <a:normAutofit/>
          </a:bodyPr>
          <a:lstStyle/>
          <a:p>
            <a:pPr marL="0" indent="0" algn="ctr">
              <a:buNone/>
            </a:pPr>
            <a:r>
              <a:rPr lang="en-US" sz="1950" b="1" dirty="0">
                <a:solidFill>
                  <a:srgbClr val="56627A"/>
                </a:solidFill>
                <a:latin typeface="Open Sans" pitchFamily="34" charset="0"/>
                <a:ea typeface="Open Sans" pitchFamily="34" charset="-122"/>
                <a:cs typeface="Open Sans" pitchFamily="34" charset="-120"/>
              </a:rPr>
              <a:t>FY23</a:t>
            </a:r>
            <a:endParaRPr lang="en-US" sz="1950" dirty="0"/>
          </a:p>
        </p:txBody>
      </p:sp>
      <p:sp>
        <p:nvSpPr>
          <p:cNvPr id="26" name="Text 24"/>
          <p:cNvSpPr/>
          <p:nvPr/>
        </p:nvSpPr>
        <p:spPr>
          <a:xfrm>
            <a:off x="10129838" y="8801100"/>
            <a:ext cx="2200275" cy="381000"/>
          </a:xfrm>
          <a:prstGeom prst="rect">
            <a:avLst/>
          </a:prstGeom>
          <a:noFill/>
          <a:ln/>
        </p:spPr>
        <p:txBody>
          <a:bodyPr wrap="square" lIns="25400" tIns="25400" rIns="25400" bIns="25400" rtlCol="0" anchor="t">
            <a:normAutofit/>
          </a:bodyPr>
          <a:lstStyle/>
          <a:p>
            <a:pPr marL="0" indent="0" algn="ctr">
              <a:buNone/>
            </a:pPr>
            <a:r>
              <a:rPr lang="en-US" sz="1950" b="1" dirty="0">
                <a:solidFill>
                  <a:srgbClr val="56627A"/>
                </a:solidFill>
                <a:latin typeface="Open Sans" pitchFamily="34" charset="0"/>
                <a:ea typeface="Open Sans" pitchFamily="34" charset="-122"/>
                <a:cs typeface="Open Sans" pitchFamily="34" charset="-120"/>
              </a:rPr>
              <a:t>FY24</a:t>
            </a:r>
            <a:endParaRPr lang="en-US" sz="1950" dirty="0"/>
          </a:p>
        </p:txBody>
      </p:sp>
      <p:sp>
        <p:nvSpPr>
          <p:cNvPr id="27" name="Text 25"/>
          <p:cNvSpPr/>
          <p:nvPr/>
        </p:nvSpPr>
        <p:spPr>
          <a:xfrm>
            <a:off x="12587288" y="8801100"/>
            <a:ext cx="2200275" cy="381000"/>
          </a:xfrm>
          <a:prstGeom prst="rect">
            <a:avLst/>
          </a:prstGeom>
          <a:noFill/>
          <a:ln/>
        </p:spPr>
        <p:txBody>
          <a:bodyPr wrap="square" lIns="25400" tIns="25400" rIns="25400" bIns="25400" rtlCol="0" anchor="t">
            <a:normAutofit/>
          </a:bodyPr>
          <a:lstStyle/>
          <a:p>
            <a:pPr marL="0" indent="0" algn="ctr">
              <a:buNone/>
            </a:pPr>
            <a:r>
              <a:rPr lang="en-US" sz="1950" b="1" dirty="0">
                <a:solidFill>
                  <a:srgbClr val="56627A"/>
                </a:solidFill>
                <a:latin typeface="Open Sans" pitchFamily="34" charset="0"/>
                <a:ea typeface="Open Sans" pitchFamily="34" charset="-122"/>
                <a:cs typeface="Open Sans" pitchFamily="34" charset="-120"/>
              </a:rPr>
              <a:t>FY25</a:t>
            </a:r>
            <a:endParaRPr lang="en-US" sz="1950" dirty="0"/>
          </a:p>
        </p:txBody>
      </p:sp>
      <p:sp>
        <p:nvSpPr>
          <p:cNvPr id="28" name="Text 26"/>
          <p:cNvSpPr/>
          <p:nvPr/>
        </p:nvSpPr>
        <p:spPr>
          <a:xfrm>
            <a:off x="15044738" y="8801100"/>
            <a:ext cx="2200275" cy="381000"/>
          </a:xfrm>
          <a:prstGeom prst="rect">
            <a:avLst/>
          </a:prstGeom>
          <a:noFill/>
          <a:ln/>
        </p:spPr>
        <p:txBody>
          <a:bodyPr wrap="square" lIns="25400" tIns="25400" rIns="25400" bIns="25400" rtlCol="0" anchor="t">
            <a:normAutofit/>
          </a:bodyPr>
          <a:lstStyle/>
          <a:p>
            <a:pPr marL="0" indent="0" algn="ctr">
              <a:buNone/>
            </a:pPr>
            <a:r>
              <a:rPr lang="en-US" sz="1950" b="1" dirty="0">
                <a:solidFill>
                  <a:srgbClr val="0A357C"/>
                </a:solidFill>
                <a:latin typeface="Open Sans" pitchFamily="34" charset="0"/>
                <a:ea typeface="Open Sans" pitchFamily="34" charset="-122"/>
                <a:cs typeface="Open Sans" pitchFamily="34" charset="-120"/>
              </a:rPr>
              <a:t>FY26</a:t>
            </a:r>
            <a:endParaRPr lang="en-US" sz="1950" dirty="0"/>
          </a:p>
        </p:txBody>
      </p:sp>
      <p:pic>
        <p:nvPicPr>
          <p:cNvPr id="29" name="Image 0" descr="preencoded.png"/>
          <p:cNvPicPr>
            <a:picLocks noChangeAspect="1"/>
          </p:cNvPicPr>
          <p:nvPr/>
        </p:nvPicPr>
        <p:blipFill>
          <a:blip r:embed="rId3"/>
          <a:stretch>
            <a:fillRect/>
          </a:stretch>
        </p:blipFill>
        <p:spPr>
          <a:xfrm>
            <a:off x="1066800" y="9410700"/>
            <a:ext cx="486966" cy="419100"/>
          </a:xfrm>
          <a:prstGeom prst="rect">
            <a:avLst/>
          </a:prstGeom>
        </p:spPr>
      </p:pic>
      <p:sp>
        <p:nvSpPr>
          <p:cNvPr id="30" name="Text 27"/>
          <p:cNvSpPr/>
          <p:nvPr/>
        </p:nvSpPr>
        <p:spPr>
          <a:xfrm>
            <a:off x="16981438" y="9477375"/>
            <a:ext cx="315962" cy="323850"/>
          </a:xfrm>
          <a:prstGeom prst="rect">
            <a:avLst/>
          </a:prstGeom>
          <a:noFill/>
          <a:ln/>
        </p:spPr>
        <p:txBody>
          <a:bodyPr wrap="square" lIns="25400" tIns="25400" rIns="25400" bIns="25400" rtlCol="0" anchor="t">
            <a:normAutofit/>
          </a:bodyPr>
          <a:lstStyle/>
          <a:p>
            <a:pPr marL="0" indent="0" algn="l">
              <a:buNone/>
            </a:pPr>
            <a:r>
              <a:rPr lang="en-US" sz="1650" b="1" dirty="0">
                <a:solidFill>
                  <a:srgbClr val="8A93A6"/>
                </a:solidFill>
                <a:latin typeface="Open Sans" pitchFamily="34" charset="0"/>
                <a:ea typeface="Open Sans" pitchFamily="34" charset="-122"/>
                <a:cs typeface="Open Sans" pitchFamily="34" charset="-120"/>
              </a:rPr>
              <a:t>39</a:t>
            </a:r>
            <a:endParaRPr lang="en-US" sz="165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066800" y="762000"/>
            <a:ext cx="17769840" cy="390525"/>
          </a:xfrm>
          <a:prstGeom prst="rect">
            <a:avLst/>
          </a:prstGeom>
          <a:noFill/>
          <a:ln/>
        </p:spPr>
        <p:txBody>
          <a:bodyPr wrap="square" lIns="25400" tIns="25400" rIns="25400" bIns="25400" rtlCol="0" anchor="t">
            <a:normAutofit/>
          </a:bodyPr>
          <a:lstStyle/>
          <a:p>
            <a:pPr marL="0" indent="0" algn="l">
              <a:buNone/>
            </a:pPr>
            <a:r>
              <a:rPr lang="en-US" sz="2025" b="1" dirty="0">
                <a:solidFill>
                  <a:srgbClr val="618F6D"/>
                </a:solidFill>
                <a:latin typeface="Open Sans" pitchFamily="34" charset="0"/>
                <a:ea typeface="Open Sans" pitchFamily="34" charset="-122"/>
                <a:cs typeface="Open Sans" pitchFamily="34" charset="-120"/>
              </a:rPr>
              <a:t>For the year ended 30 June 2026</a:t>
            </a:r>
            <a:endParaRPr lang="en-US" sz="2025" dirty="0"/>
          </a:p>
        </p:txBody>
      </p:sp>
      <p:sp>
        <p:nvSpPr>
          <p:cNvPr id="3" name="Text 1"/>
          <p:cNvSpPr/>
          <p:nvPr/>
        </p:nvSpPr>
        <p:spPr>
          <a:xfrm>
            <a:off x="1066800" y="1247775"/>
            <a:ext cx="17769840" cy="762000"/>
          </a:xfrm>
          <a:prstGeom prst="rect">
            <a:avLst/>
          </a:prstGeom>
          <a:noFill/>
          <a:ln/>
        </p:spPr>
        <p:txBody>
          <a:bodyPr wrap="square" lIns="25400" tIns="25400" rIns="25400" bIns="25400" rtlCol="0" anchor="t">
            <a:normAutofit/>
          </a:bodyPr>
          <a:lstStyle/>
          <a:p>
            <a:pPr marL="0" indent="0" algn="l">
              <a:buNone/>
            </a:pPr>
            <a:r>
              <a:rPr lang="en-US" sz="4200" b="1" kern="0" spc="-84" dirty="0">
                <a:solidFill>
                  <a:srgbClr val="0A357C"/>
                </a:solidFill>
                <a:latin typeface="Open Sans" pitchFamily="34" charset="0"/>
                <a:ea typeface="Open Sans" pitchFamily="34" charset="-122"/>
                <a:cs typeface="Open Sans" pitchFamily="34" charset="-120"/>
              </a:rPr>
              <a:t>Export dairy volume increased 0.9%</a:t>
            </a:r>
            <a:endParaRPr lang="en-US" sz="4200" dirty="0"/>
          </a:p>
        </p:txBody>
      </p:sp>
      <p:sp>
        <p:nvSpPr>
          <p:cNvPr id="4" name="Shape 2"/>
          <p:cNvSpPr/>
          <p:nvPr/>
        </p:nvSpPr>
        <p:spPr>
          <a:xfrm>
            <a:off x="1066800" y="2105025"/>
            <a:ext cx="16154400" cy="28575"/>
          </a:xfrm>
          <a:prstGeom prst="rect">
            <a:avLst/>
          </a:prstGeom>
          <a:solidFill>
            <a:srgbClr val="DBF0EC"/>
          </a:solidFill>
          <a:ln/>
        </p:spPr>
        <p:txBody>
          <a:bodyPr/>
          <a:lstStyle/>
          <a:p>
            <a:endParaRPr lang="en-NZ"/>
          </a:p>
        </p:txBody>
      </p:sp>
      <p:sp>
        <p:nvSpPr>
          <p:cNvPr id="5" name="Shape 3"/>
          <p:cNvSpPr/>
          <p:nvPr/>
        </p:nvSpPr>
        <p:spPr>
          <a:xfrm>
            <a:off x="1066800" y="3448050"/>
            <a:ext cx="104775" cy="104775"/>
          </a:xfrm>
          <a:prstGeom prst="ellipse">
            <a:avLst/>
          </a:prstGeom>
          <a:solidFill>
            <a:srgbClr val="618F6D"/>
          </a:solidFill>
          <a:ln/>
        </p:spPr>
        <p:txBody>
          <a:bodyPr/>
          <a:lstStyle/>
          <a:p>
            <a:endParaRPr lang="en-NZ"/>
          </a:p>
        </p:txBody>
      </p:sp>
      <p:sp>
        <p:nvSpPr>
          <p:cNvPr id="6" name="Text 4"/>
          <p:cNvSpPr/>
          <p:nvPr/>
        </p:nvSpPr>
        <p:spPr>
          <a:xfrm>
            <a:off x="1323975" y="3352800"/>
            <a:ext cx="6013990" cy="704850"/>
          </a:xfrm>
          <a:prstGeom prst="rect">
            <a:avLst/>
          </a:prstGeom>
          <a:noFill/>
          <a:ln/>
        </p:spPr>
        <p:txBody>
          <a:bodyPr wrap="square" lIns="25400" tIns="25400" rIns="25400" bIns="25400" rtlCol="0" anchor="t">
            <a:normAutofit/>
          </a:bodyPr>
          <a:lstStyle/>
          <a:p>
            <a:pPr marL="0" indent="0" algn="l">
              <a:lnSpc>
                <a:spcPct val="102941"/>
              </a:lnSpc>
              <a:buNone/>
            </a:pPr>
            <a:r>
              <a:rPr lang="en-US" sz="1875" dirty="0">
                <a:solidFill>
                  <a:srgbClr val="2C3A57"/>
                </a:solidFill>
                <a:latin typeface="Open Sans" pitchFamily="34" charset="0"/>
                <a:ea typeface="Open Sans" pitchFamily="34" charset="-122"/>
                <a:cs typeface="Open Sans" pitchFamily="34" charset="-120"/>
              </a:rPr>
              <a:t>Strong start to FY2027, with exports expected to ease from FY2026 record levels.</a:t>
            </a:r>
            <a:endParaRPr lang="en-US" sz="1875" dirty="0"/>
          </a:p>
        </p:txBody>
      </p:sp>
      <p:sp>
        <p:nvSpPr>
          <p:cNvPr id="7" name="Shape 5"/>
          <p:cNvSpPr/>
          <p:nvPr/>
        </p:nvSpPr>
        <p:spPr>
          <a:xfrm>
            <a:off x="1066800" y="4305300"/>
            <a:ext cx="104775" cy="104775"/>
          </a:xfrm>
          <a:prstGeom prst="ellipse">
            <a:avLst/>
          </a:prstGeom>
          <a:solidFill>
            <a:srgbClr val="618F6D"/>
          </a:solidFill>
          <a:ln/>
        </p:spPr>
        <p:txBody>
          <a:bodyPr/>
          <a:lstStyle/>
          <a:p>
            <a:endParaRPr lang="en-NZ"/>
          </a:p>
        </p:txBody>
      </p:sp>
      <p:sp>
        <p:nvSpPr>
          <p:cNvPr id="8" name="Text 6"/>
          <p:cNvSpPr/>
          <p:nvPr/>
        </p:nvSpPr>
        <p:spPr>
          <a:xfrm>
            <a:off x="1323975" y="4210050"/>
            <a:ext cx="6013990" cy="704850"/>
          </a:xfrm>
          <a:prstGeom prst="rect">
            <a:avLst/>
          </a:prstGeom>
          <a:noFill/>
          <a:ln/>
        </p:spPr>
        <p:txBody>
          <a:bodyPr wrap="square" lIns="25400" tIns="25400" rIns="25400" bIns="25400" rtlCol="0" anchor="t">
            <a:normAutofit/>
          </a:bodyPr>
          <a:lstStyle/>
          <a:p>
            <a:pPr marL="0" indent="0" algn="l">
              <a:lnSpc>
                <a:spcPct val="102941"/>
              </a:lnSpc>
              <a:buNone/>
            </a:pPr>
            <a:r>
              <a:rPr lang="en-US" sz="1875" dirty="0">
                <a:solidFill>
                  <a:srgbClr val="2C3A57"/>
                </a:solidFill>
                <a:latin typeface="Open Sans" pitchFamily="34" charset="0"/>
                <a:ea typeface="Open Sans" pitchFamily="34" charset="-122"/>
                <a:cs typeface="Open Sans" pitchFamily="34" charset="-120"/>
              </a:rPr>
              <a:t>Milk price forecast of $9.25/kgMS supports farm profitability.</a:t>
            </a:r>
            <a:endParaRPr lang="en-US" sz="1875" dirty="0"/>
          </a:p>
        </p:txBody>
      </p:sp>
      <p:sp>
        <p:nvSpPr>
          <p:cNvPr id="9" name="Shape 7"/>
          <p:cNvSpPr/>
          <p:nvPr/>
        </p:nvSpPr>
        <p:spPr>
          <a:xfrm>
            <a:off x="1066800" y="5162550"/>
            <a:ext cx="104775" cy="104775"/>
          </a:xfrm>
          <a:prstGeom prst="ellipse">
            <a:avLst/>
          </a:prstGeom>
          <a:solidFill>
            <a:srgbClr val="618F6D"/>
          </a:solidFill>
          <a:ln/>
        </p:spPr>
        <p:txBody>
          <a:bodyPr/>
          <a:lstStyle/>
          <a:p>
            <a:endParaRPr lang="en-NZ"/>
          </a:p>
        </p:txBody>
      </p:sp>
      <p:sp>
        <p:nvSpPr>
          <p:cNvPr id="10" name="Text 8"/>
          <p:cNvSpPr/>
          <p:nvPr/>
        </p:nvSpPr>
        <p:spPr>
          <a:xfrm>
            <a:off x="1323975" y="5067300"/>
            <a:ext cx="6013990" cy="704850"/>
          </a:xfrm>
          <a:prstGeom prst="rect">
            <a:avLst/>
          </a:prstGeom>
          <a:noFill/>
          <a:ln/>
        </p:spPr>
        <p:txBody>
          <a:bodyPr wrap="square" lIns="25400" tIns="25400" rIns="25400" bIns="25400" rtlCol="0" anchor="t">
            <a:normAutofit/>
          </a:bodyPr>
          <a:lstStyle/>
          <a:p>
            <a:pPr marL="0" indent="0" algn="l">
              <a:lnSpc>
                <a:spcPct val="102941"/>
              </a:lnSpc>
              <a:buNone/>
            </a:pPr>
            <a:r>
              <a:rPr lang="en-US" sz="1875" dirty="0">
                <a:solidFill>
                  <a:srgbClr val="2C3A57"/>
                </a:solidFill>
                <a:latin typeface="Open Sans" pitchFamily="34" charset="0"/>
                <a:ea typeface="Open Sans" pitchFamily="34" charset="-122"/>
                <a:cs typeface="Open Sans" pitchFamily="34" charset="-120"/>
              </a:rPr>
              <a:t>Drier El Niño conditions may constrain milk production later in the season.</a:t>
            </a:r>
            <a:endParaRPr lang="en-US" sz="1875" dirty="0"/>
          </a:p>
        </p:txBody>
      </p:sp>
      <p:sp>
        <p:nvSpPr>
          <p:cNvPr id="11" name="Shape 9"/>
          <p:cNvSpPr/>
          <p:nvPr/>
        </p:nvSpPr>
        <p:spPr>
          <a:xfrm>
            <a:off x="1066800" y="6019800"/>
            <a:ext cx="104775" cy="104775"/>
          </a:xfrm>
          <a:prstGeom prst="ellipse">
            <a:avLst/>
          </a:prstGeom>
          <a:solidFill>
            <a:srgbClr val="618F6D"/>
          </a:solidFill>
          <a:ln/>
        </p:spPr>
        <p:txBody>
          <a:bodyPr/>
          <a:lstStyle/>
          <a:p>
            <a:endParaRPr lang="en-NZ"/>
          </a:p>
        </p:txBody>
      </p:sp>
      <p:sp>
        <p:nvSpPr>
          <p:cNvPr id="12" name="Text 10"/>
          <p:cNvSpPr/>
          <p:nvPr/>
        </p:nvSpPr>
        <p:spPr>
          <a:xfrm>
            <a:off x="1323975" y="5924550"/>
            <a:ext cx="6013990" cy="704850"/>
          </a:xfrm>
          <a:prstGeom prst="rect">
            <a:avLst/>
          </a:prstGeom>
          <a:noFill/>
          <a:ln/>
        </p:spPr>
        <p:txBody>
          <a:bodyPr wrap="square" lIns="25400" tIns="25400" rIns="25400" bIns="25400" rtlCol="0" anchor="t">
            <a:normAutofit/>
          </a:bodyPr>
          <a:lstStyle/>
          <a:p>
            <a:pPr marL="0" indent="0" algn="l">
              <a:lnSpc>
                <a:spcPct val="102941"/>
              </a:lnSpc>
              <a:buNone/>
            </a:pPr>
            <a:r>
              <a:rPr lang="en-US" sz="1875" dirty="0">
                <a:solidFill>
                  <a:srgbClr val="2C3A57"/>
                </a:solidFill>
                <a:latin typeface="Open Sans" pitchFamily="34" charset="0"/>
                <a:ea typeface="Open Sans" pitchFamily="34" charset="-122"/>
                <a:cs typeface="Open Sans" pitchFamily="34" charset="-120"/>
              </a:rPr>
              <a:t>Favourable dairy markets, although rising global supply may increase price volatility.</a:t>
            </a:r>
            <a:endParaRPr lang="en-US" sz="1875" dirty="0"/>
          </a:p>
        </p:txBody>
      </p:sp>
      <p:sp>
        <p:nvSpPr>
          <p:cNvPr id="13" name="Shape 11"/>
          <p:cNvSpPr/>
          <p:nvPr/>
        </p:nvSpPr>
        <p:spPr>
          <a:xfrm>
            <a:off x="1066800" y="6877050"/>
            <a:ext cx="104775" cy="104775"/>
          </a:xfrm>
          <a:prstGeom prst="ellipse">
            <a:avLst/>
          </a:prstGeom>
          <a:solidFill>
            <a:srgbClr val="618F6D"/>
          </a:solidFill>
          <a:ln/>
        </p:spPr>
        <p:txBody>
          <a:bodyPr/>
          <a:lstStyle/>
          <a:p>
            <a:endParaRPr lang="en-NZ"/>
          </a:p>
        </p:txBody>
      </p:sp>
      <p:sp>
        <p:nvSpPr>
          <p:cNvPr id="14" name="Text 12"/>
          <p:cNvSpPr/>
          <p:nvPr/>
        </p:nvSpPr>
        <p:spPr>
          <a:xfrm>
            <a:off x="1323975" y="6781800"/>
            <a:ext cx="6013990" cy="704850"/>
          </a:xfrm>
          <a:prstGeom prst="rect">
            <a:avLst/>
          </a:prstGeom>
          <a:noFill/>
          <a:ln/>
        </p:spPr>
        <p:txBody>
          <a:bodyPr wrap="square" lIns="25400" tIns="25400" rIns="25400" bIns="25400" rtlCol="0" anchor="t">
            <a:normAutofit/>
          </a:bodyPr>
          <a:lstStyle/>
          <a:p>
            <a:pPr marL="0" indent="0" algn="l">
              <a:lnSpc>
                <a:spcPct val="102941"/>
              </a:lnSpc>
              <a:buNone/>
            </a:pPr>
            <a:r>
              <a:rPr lang="en-US" sz="1875" dirty="0">
                <a:solidFill>
                  <a:srgbClr val="2C3A57"/>
                </a:solidFill>
                <a:latin typeface="Open Sans" pitchFamily="34" charset="0"/>
                <a:ea typeface="Open Sans" pitchFamily="34" charset="-122"/>
                <a:cs typeface="Open Sans" pitchFamily="34" charset="-120"/>
              </a:rPr>
              <a:t>Higher energy costs could pressure producer margins and consumer demand.</a:t>
            </a:r>
            <a:endParaRPr lang="en-US" sz="1875" dirty="0"/>
          </a:p>
        </p:txBody>
      </p:sp>
      <p:sp>
        <p:nvSpPr>
          <p:cNvPr id="15" name="Shape 13"/>
          <p:cNvSpPr/>
          <p:nvPr/>
        </p:nvSpPr>
        <p:spPr>
          <a:xfrm>
            <a:off x="1066800" y="7734300"/>
            <a:ext cx="104775" cy="104775"/>
          </a:xfrm>
          <a:prstGeom prst="ellipse">
            <a:avLst/>
          </a:prstGeom>
          <a:solidFill>
            <a:srgbClr val="618F6D"/>
          </a:solidFill>
          <a:ln/>
        </p:spPr>
        <p:txBody>
          <a:bodyPr/>
          <a:lstStyle/>
          <a:p>
            <a:endParaRPr lang="en-NZ"/>
          </a:p>
        </p:txBody>
      </p:sp>
      <p:sp>
        <p:nvSpPr>
          <p:cNvPr id="16" name="Text 14"/>
          <p:cNvSpPr/>
          <p:nvPr/>
        </p:nvSpPr>
        <p:spPr>
          <a:xfrm>
            <a:off x="1323975" y="7639050"/>
            <a:ext cx="6013990" cy="704850"/>
          </a:xfrm>
          <a:prstGeom prst="rect">
            <a:avLst/>
          </a:prstGeom>
          <a:noFill/>
          <a:ln/>
        </p:spPr>
        <p:txBody>
          <a:bodyPr wrap="square" lIns="25400" tIns="25400" rIns="25400" bIns="25400" rtlCol="0" anchor="t">
            <a:normAutofit/>
          </a:bodyPr>
          <a:lstStyle/>
          <a:p>
            <a:pPr marL="0" indent="0" algn="l">
              <a:lnSpc>
                <a:spcPct val="102941"/>
              </a:lnSpc>
              <a:buNone/>
            </a:pPr>
            <a:r>
              <a:rPr lang="en-US" sz="1875" dirty="0">
                <a:solidFill>
                  <a:srgbClr val="2C3A57"/>
                </a:solidFill>
                <a:latin typeface="Open Sans" pitchFamily="34" charset="0"/>
                <a:ea typeface="Open Sans" pitchFamily="34" charset="-122"/>
                <a:cs typeface="Open Sans" pitchFamily="34" charset="-120"/>
              </a:rPr>
              <a:t>NZ's pasture-based model remains cost competitive relative to the EU and US.</a:t>
            </a:r>
            <a:endParaRPr lang="en-US" sz="1875" dirty="0"/>
          </a:p>
        </p:txBody>
      </p:sp>
      <p:sp>
        <p:nvSpPr>
          <p:cNvPr id="17" name="Text 15"/>
          <p:cNvSpPr/>
          <p:nvPr/>
        </p:nvSpPr>
        <p:spPr>
          <a:xfrm>
            <a:off x="7696200" y="3190875"/>
            <a:ext cx="839688" cy="352425"/>
          </a:xfrm>
          <a:prstGeom prst="rect">
            <a:avLst/>
          </a:prstGeom>
          <a:noFill/>
          <a:ln/>
        </p:spPr>
        <p:txBody>
          <a:bodyPr wrap="square" lIns="25400" tIns="25400" rIns="25400" bIns="25400" rtlCol="0" anchor="t">
            <a:normAutofit fontScale="92500"/>
          </a:bodyPr>
          <a:lstStyle/>
          <a:p>
            <a:pPr marL="0" indent="0" algn="l">
              <a:buNone/>
            </a:pPr>
            <a:r>
              <a:rPr lang="en-US" sz="1800" b="1" dirty="0">
                <a:solidFill>
                  <a:srgbClr val="56627A"/>
                </a:solidFill>
                <a:latin typeface="Open Sans" pitchFamily="34" charset="0"/>
                <a:ea typeface="Open Sans" pitchFamily="34" charset="-122"/>
                <a:cs typeface="Open Sans" pitchFamily="34" charset="-120"/>
              </a:rPr>
              <a:t>tonnes</a:t>
            </a:r>
            <a:endParaRPr lang="en-US" sz="1800" dirty="0"/>
          </a:p>
        </p:txBody>
      </p:sp>
      <p:sp>
        <p:nvSpPr>
          <p:cNvPr id="18" name="Shape 16"/>
          <p:cNvSpPr/>
          <p:nvPr/>
        </p:nvSpPr>
        <p:spPr>
          <a:xfrm>
            <a:off x="14144625" y="3243263"/>
            <a:ext cx="209550" cy="209550"/>
          </a:xfrm>
          <a:prstGeom prst="roundRect">
            <a:avLst>
              <a:gd name="adj" fmla="val 18182"/>
            </a:avLst>
          </a:prstGeom>
          <a:solidFill>
            <a:srgbClr val="0A357C"/>
          </a:solidFill>
          <a:ln/>
        </p:spPr>
        <p:txBody>
          <a:bodyPr/>
          <a:lstStyle/>
          <a:p>
            <a:endParaRPr lang="en-NZ"/>
          </a:p>
        </p:txBody>
      </p:sp>
      <p:sp>
        <p:nvSpPr>
          <p:cNvPr id="19" name="Text 17"/>
          <p:cNvSpPr/>
          <p:nvPr/>
        </p:nvSpPr>
        <p:spPr>
          <a:xfrm>
            <a:off x="14468475" y="3195638"/>
            <a:ext cx="758279" cy="342900"/>
          </a:xfrm>
          <a:prstGeom prst="rect">
            <a:avLst/>
          </a:prstGeom>
          <a:noFill/>
          <a:ln/>
        </p:spPr>
        <p:txBody>
          <a:bodyPr wrap="square" lIns="25400" tIns="25400" rIns="25400" bIns="25400" rtlCol="0" anchor="t">
            <a:normAutofit/>
          </a:bodyPr>
          <a:lstStyle/>
          <a:p>
            <a:pPr marL="0" indent="0" algn="l">
              <a:buNone/>
            </a:pPr>
            <a:r>
              <a:rPr lang="en-US" sz="1725" dirty="0">
                <a:solidFill>
                  <a:srgbClr val="56627A"/>
                </a:solidFill>
                <a:latin typeface="Open Sans" pitchFamily="34" charset="0"/>
                <a:ea typeface="Open Sans" pitchFamily="34" charset="-122"/>
                <a:cs typeface="Open Sans" pitchFamily="34" charset="-120"/>
              </a:rPr>
              <a:t>Export</a:t>
            </a:r>
            <a:endParaRPr lang="en-US" sz="1725" dirty="0"/>
          </a:p>
        </p:txBody>
      </p:sp>
      <p:sp>
        <p:nvSpPr>
          <p:cNvPr id="20" name="Shape 18"/>
          <p:cNvSpPr/>
          <p:nvPr/>
        </p:nvSpPr>
        <p:spPr>
          <a:xfrm>
            <a:off x="15436304" y="3243263"/>
            <a:ext cx="209550" cy="209550"/>
          </a:xfrm>
          <a:prstGeom prst="roundRect">
            <a:avLst>
              <a:gd name="adj" fmla="val 18182"/>
            </a:avLst>
          </a:prstGeom>
          <a:solidFill>
            <a:srgbClr val="AFDBBB"/>
          </a:solidFill>
          <a:ln/>
        </p:spPr>
        <p:txBody>
          <a:bodyPr/>
          <a:lstStyle/>
          <a:p>
            <a:endParaRPr lang="en-NZ"/>
          </a:p>
        </p:txBody>
      </p:sp>
      <p:sp>
        <p:nvSpPr>
          <p:cNvPr id="21" name="Text 19"/>
          <p:cNvSpPr/>
          <p:nvPr/>
        </p:nvSpPr>
        <p:spPr>
          <a:xfrm>
            <a:off x="15760154" y="3195638"/>
            <a:ext cx="1607150" cy="342900"/>
          </a:xfrm>
          <a:prstGeom prst="rect">
            <a:avLst/>
          </a:prstGeom>
          <a:noFill/>
          <a:ln/>
        </p:spPr>
        <p:txBody>
          <a:bodyPr wrap="square" lIns="25400" tIns="25400" rIns="25400" bIns="25400" rtlCol="0" anchor="t">
            <a:normAutofit/>
          </a:bodyPr>
          <a:lstStyle/>
          <a:p>
            <a:pPr marL="0" indent="0" algn="l">
              <a:buNone/>
            </a:pPr>
            <a:r>
              <a:rPr lang="en-US" sz="1725" dirty="0">
                <a:solidFill>
                  <a:srgbClr val="56627A"/>
                </a:solidFill>
                <a:latin typeface="Open Sans" pitchFamily="34" charset="0"/>
                <a:ea typeface="Open Sans" pitchFamily="34" charset="-122"/>
                <a:cs typeface="Open Sans" pitchFamily="34" charset="-120"/>
              </a:rPr>
              <a:t>Transhipment</a:t>
            </a:r>
            <a:endParaRPr lang="en-US" sz="1725" dirty="0"/>
          </a:p>
        </p:txBody>
      </p:sp>
      <p:sp>
        <p:nvSpPr>
          <p:cNvPr id="22" name="Shape 20"/>
          <p:cNvSpPr/>
          <p:nvPr/>
        </p:nvSpPr>
        <p:spPr>
          <a:xfrm>
            <a:off x="7696200" y="8610600"/>
            <a:ext cx="9525000" cy="19050"/>
          </a:xfrm>
          <a:prstGeom prst="rect">
            <a:avLst/>
          </a:prstGeom>
          <a:solidFill>
            <a:srgbClr val="DCE3E8"/>
          </a:solidFill>
          <a:ln/>
        </p:spPr>
        <p:txBody>
          <a:bodyPr/>
          <a:lstStyle/>
          <a:p>
            <a:endParaRPr lang="en-NZ"/>
          </a:p>
        </p:txBody>
      </p:sp>
      <p:sp>
        <p:nvSpPr>
          <p:cNvPr id="23" name="Text 21"/>
          <p:cNvSpPr/>
          <p:nvPr/>
        </p:nvSpPr>
        <p:spPr>
          <a:xfrm>
            <a:off x="7672388" y="3676650"/>
            <a:ext cx="2200275" cy="323850"/>
          </a:xfrm>
          <a:prstGeom prst="rect">
            <a:avLst/>
          </a:prstGeom>
          <a:noFill/>
          <a:ln/>
        </p:spPr>
        <p:txBody>
          <a:bodyPr wrap="square" lIns="25400" tIns="25400" rIns="25400" bIns="25400" rtlCol="0" anchor="t">
            <a:normAutofit/>
          </a:bodyPr>
          <a:lstStyle/>
          <a:p>
            <a:pPr marL="0" indent="0" algn="ctr">
              <a:buNone/>
            </a:pPr>
            <a:r>
              <a:rPr lang="en-US" sz="1650" b="1" dirty="0">
                <a:solidFill>
                  <a:srgbClr val="56627A"/>
                </a:solidFill>
                <a:latin typeface="Open Sans" pitchFamily="34" charset="0"/>
                <a:ea typeface="Open Sans" pitchFamily="34" charset="-122"/>
                <a:cs typeface="Open Sans" pitchFamily="34" charset="-120"/>
              </a:rPr>
              <a:t>237,066</a:t>
            </a:r>
            <a:endParaRPr lang="en-US" sz="1650" dirty="0"/>
          </a:p>
        </p:txBody>
      </p:sp>
      <p:sp>
        <p:nvSpPr>
          <p:cNvPr id="24" name="Shape 22"/>
          <p:cNvSpPr/>
          <p:nvPr/>
        </p:nvSpPr>
        <p:spPr>
          <a:xfrm>
            <a:off x="7772400" y="4038600"/>
            <a:ext cx="2000250" cy="466725"/>
          </a:xfrm>
          <a:custGeom>
            <a:avLst/>
            <a:gdLst/>
            <a:ahLst/>
            <a:cxnLst/>
            <a:rect l="l" t="t" r="r" b="b"/>
            <a:pathLst>
              <a:path w="2000250" h="466725">
                <a:moveTo>
                  <a:pt x="76200" y="0"/>
                </a:moveTo>
                <a:lnTo>
                  <a:pt x="1924050" y="0"/>
                </a:lnTo>
                <a:arcTo wR="76200" hR="76200" stAng="16200000" swAng="5400000"/>
                <a:lnTo>
                  <a:pt x="2000250" y="466725"/>
                </a:lnTo>
                <a:lnTo>
                  <a:pt x="0" y="466725"/>
                </a:lnTo>
                <a:lnTo>
                  <a:pt x="0" y="76200"/>
                </a:lnTo>
                <a:arcTo wR="76200" hR="76200" stAng="10800000" swAng="5400000"/>
                <a:close/>
              </a:path>
            </a:pathLst>
          </a:custGeom>
          <a:solidFill>
            <a:srgbClr val="AFDBBB"/>
          </a:solidFill>
          <a:ln/>
        </p:spPr>
        <p:txBody>
          <a:bodyPr/>
          <a:lstStyle/>
          <a:p>
            <a:endParaRPr lang="en-NZ"/>
          </a:p>
        </p:txBody>
      </p:sp>
      <p:sp>
        <p:nvSpPr>
          <p:cNvPr id="25" name="Shape 23"/>
          <p:cNvSpPr/>
          <p:nvPr/>
        </p:nvSpPr>
        <p:spPr>
          <a:xfrm>
            <a:off x="7772400" y="4581525"/>
            <a:ext cx="2000250" cy="4029075"/>
          </a:xfrm>
          <a:prstGeom prst="rect">
            <a:avLst/>
          </a:prstGeom>
          <a:solidFill>
            <a:srgbClr val="0A357C"/>
          </a:solidFill>
          <a:ln/>
        </p:spPr>
        <p:txBody>
          <a:bodyPr/>
          <a:lstStyle/>
          <a:p>
            <a:endParaRPr lang="en-NZ"/>
          </a:p>
        </p:txBody>
      </p:sp>
      <p:sp>
        <p:nvSpPr>
          <p:cNvPr id="26" name="Text 24"/>
          <p:cNvSpPr/>
          <p:nvPr/>
        </p:nvSpPr>
        <p:spPr>
          <a:xfrm>
            <a:off x="7734300" y="4695825"/>
            <a:ext cx="2076450" cy="3952875"/>
          </a:xfrm>
          <a:prstGeom prst="rect">
            <a:avLst/>
          </a:prstGeom>
          <a:noFill/>
          <a:ln/>
        </p:spPr>
        <p:txBody>
          <a:bodyPr wrap="square" lIns="25400" tIns="25400" rIns="25400" bIns="25400" rtlCol="0" anchor="t">
            <a:normAutofit/>
          </a:bodyPr>
          <a:lstStyle/>
          <a:p>
            <a:pPr marL="0" indent="0" algn="ctr">
              <a:buNone/>
            </a:pPr>
            <a:r>
              <a:rPr lang="en-US" sz="1650" b="1" dirty="0">
                <a:solidFill>
                  <a:srgbClr val="FFFFFF"/>
                </a:solidFill>
                <a:latin typeface="Open Sans" pitchFamily="34" charset="0"/>
                <a:ea typeface="Open Sans" pitchFamily="34" charset="-122"/>
                <a:cs typeface="Open Sans" pitchFamily="34" charset="-120"/>
              </a:rPr>
              <a:t>2,010,252</a:t>
            </a:r>
            <a:endParaRPr lang="en-US" sz="1650" dirty="0"/>
          </a:p>
        </p:txBody>
      </p:sp>
      <p:sp>
        <p:nvSpPr>
          <p:cNvPr id="27" name="Text 25"/>
          <p:cNvSpPr/>
          <p:nvPr/>
        </p:nvSpPr>
        <p:spPr>
          <a:xfrm>
            <a:off x="10129838" y="4048125"/>
            <a:ext cx="2200275" cy="323850"/>
          </a:xfrm>
          <a:prstGeom prst="rect">
            <a:avLst/>
          </a:prstGeom>
          <a:noFill/>
          <a:ln/>
        </p:spPr>
        <p:txBody>
          <a:bodyPr wrap="square" lIns="25400" tIns="25400" rIns="25400" bIns="25400" rtlCol="0" anchor="t">
            <a:normAutofit/>
          </a:bodyPr>
          <a:lstStyle/>
          <a:p>
            <a:pPr marL="0" indent="0" algn="ctr">
              <a:buNone/>
            </a:pPr>
            <a:r>
              <a:rPr lang="en-US" sz="1650" b="1" dirty="0">
                <a:solidFill>
                  <a:srgbClr val="56627A"/>
                </a:solidFill>
                <a:latin typeface="Open Sans" pitchFamily="34" charset="0"/>
                <a:ea typeface="Open Sans" pitchFamily="34" charset="-122"/>
                <a:cs typeface="Open Sans" pitchFamily="34" charset="-120"/>
              </a:rPr>
              <a:t>117,904</a:t>
            </a:r>
            <a:endParaRPr lang="en-US" sz="1650" dirty="0"/>
          </a:p>
        </p:txBody>
      </p:sp>
      <p:sp>
        <p:nvSpPr>
          <p:cNvPr id="28" name="Shape 26"/>
          <p:cNvSpPr/>
          <p:nvPr/>
        </p:nvSpPr>
        <p:spPr>
          <a:xfrm>
            <a:off x="10229850" y="4410075"/>
            <a:ext cx="2000250" cy="228600"/>
          </a:xfrm>
          <a:custGeom>
            <a:avLst/>
            <a:gdLst/>
            <a:ahLst/>
            <a:cxnLst/>
            <a:rect l="l" t="t" r="r" b="b"/>
            <a:pathLst>
              <a:path w="2000250" h="228600">
                <a:moveTo>
                  <a:pt x="76200" y="0"/>
                </a:moveTo>
                <a:lnTo>
                  <a:pt x="1924050" y="0"/>
                </a:lnTo>
                <a:arcTo wR="76200" hR="76200" stAng="16200000" swAng="5400000"/>
                <a:lnTo>
                  <a:pt x="2000250" y="228600"/>
                </a:lnTo>
                <a:lnTo>
                  <a:pt x="0" y="228600"/>
                </a:lnTo>
                <a:lnTo>
                  <a:pt x="0" y="76200"/>
                </a:lnTo>
                <a:arcTo wR="76200" hR="76200" stAng="10800000" swAng="5400000"/>
                <a:close/>
              </a:path>
            </a:pathLst>
          </a:custGeom>
          <a:solidFill>
            <a:srgbClr val="AFDBBB"/>
          </a:solidFill>
          <a:ln/>
        </p:spPr>
        <p:txBody>
          <a:bodyPr/>
          <a:lstStyle/>
          <a:p>
            <a:endParaRPr lang="en-NZ"/>
          </a:p>
        </p:txBody>
      </p:sp>
      <p:sp>
        <p:nvSpPr>
          <p:cNvPr id="29" name="Shape 27"/>
          <p:cNvSpPr/>
          <p:nvPr/>
        </p:nvSpPr>
        <p:spPr>
          <a:xfrm>
            <a:off x="10229850" y="4714875"/>
            <a:ext cx="2000250" cy="3895725"/>
          </a:xfrm>
          <a:prstGeom prst="rect">
            <a:avLst/>
          </a:prstGeom>
          <a:solidFill>
            <a:srgbClr val="0A357C"/>
          </a:solidFill>
          <a:ln/>
        </p:spPr>
        <p:txBody>
          <a:bodyPr/>
          <a:lstStyle/>
          <a:p>
            <a:endParaRPr lang="en-NZ"/>
          </a:p>
        </p:txBody>
      </p:sp>
      <p:sp>
        <p:nvSpPr>
          <p:cNvPr id="30" name="Text 28"/>
          <p:cNvSpPr/>
          <p:nvPr/>
        </p:nvSpPr>
        <p:spPr>
          <a:xfrm>
            <a:off x="10191750" y="4829175"/>
            <a:ext cx="2076450" cy="3819525"/>
          </a:xfrm>
          <a:prstGeom prst="rect">
            <a:avLst/>
          </a:prstGeom>
          <a:noFill/>
          <a:ln/>
        </p:spPr>
        <p:txBody>
          <a:bodyPr wrap="square" lIns="25400" tIns="25400" rIns="25400" bIns="25400" rtlCol="0" anchor="t">
            <a:normAutofit/>
          </a:bodyPr>
          <a:lstStyle/>
          <a:p>
            <a:pPr marL="0" indent="0" algn="ctr">
              <a:buNone/>
            </a:pPr>
            <a:r>
              <a:rPr lang="en-US" sz="1650" b="1" dirty="0">
                <a:solidFill>
                  <a:srgbClr val="FFFFFF"/>
                </a:solidFill>
                <a:latin typeface="Open Sans" pitchFamily="34" charset="0"/>
                <a:ea typeface="Open Sans" pitchFamily="34" charset="-122"/>
                <a:cs typeface="Open Sans" pitchFamily="34" charset="-120"/>
              </a:rPr>
              <a:t>1,942,277</a:t>
            </a:r>
            <a:endParaRPr lang="en-US" sz="1650" dirty="0"/>
          </a:p>
        </p:txBody>
      </p:sp>
      <p:sp>
        <p:nvSpPr>
          <p:cNvPr id="31" name="Text 29"/>
          <p:cNvSpPr/>
          <p:nvPr/>
        </p:nvSpPr>
        <p:spPr>
          <a:xfrm>
            <a:off x="12587288" y="3952875"/>
            <a:ext cx="2200275" cy="323850"/>
          </a:xfrm>
          <a:prstGeom prst="rect">
            <a:avLst/>
          </a:prstGeom>
          <a:noFill/>
          <a:ln/>
        </p:spPr>
        <p:txBody>
          <a:bodyPr wrap="square" lIns="25400" tIns="25400" rIns="25400" bIns="25400" rtlCol="0" anchor="t">
            <a:normAutofit/>
          </a:bodyPr>
          <a:lstStyle/>
          <a:p>
            <a:pPr marL="0" indent="0" algn="ctr">
              <a:buNone/>
            </a:pPr>
            <a:r>
              <a:rPr lang="en-US" sz="1650" b="1" dirty="0">
                <a:solidFill>
                  <a:srgbClr val="56627A"/>
                </a:solidFill>
                <a:latin typeface="Open Sans" pitchFamily="34" charset="0"/>
                <a:ea typeface="Open Sans" pitchFamily="34" charset="-122"/>
                <a:cs typeface="Open Sans" pitchFamily="34" charset="-120"/>
              </a:rPr>
              <a:t>178,588</a:t>
            </a:r>
            <a:endParaRPr lang="en-US" sz="1650" dirty="0"/>
          </a:p>
        </p:txBody>
      </p:sp>
      <p:sp>
        <p:nvSpPr>
          <p:cNvPr id="32" name="Shape 30"/>
          <p:cNvSpPr/>
          <p:nvPr/>
        </p:nvSpPr>
        <p:spPr>
          <a:xfrm>
            <a:off x="12687300" y="4314825"/>
            <a:ext cx="2000250" cy="352425"/>
          </a:xfrm>
          <a:custGeom>
            <a:avLst/>
            <a:gdLst/>
            <a:ahLst/>
            <a:cxnLst/>
            <a:rect l="l" t="t" r="r" b="b"/>
            <a:pathLst>
              <a:path w="2000250" h="352425">
                <a:moveTo>
                  <a:pt x="76200" y="0"/>
                </a:moveTo>
                <a:lnTo>
                  <a:pt x="1924050" y="0"/>
                </a:lnTo>
                <a:arcTo wR="76200" hR="76200" stAng="16200000" swAng="5400000"/>
                <a:lnTo>
                  <a:pt x="2000250" y="352425"/>
                </a:lnTo>
                <a:lnTo>
                  <a:pt x="0" y="352425"/>
                </a:lnTo>
                <a:lnTo>
                  <a:pt x="0" y="76200"/>
                </a:lnTo>
                <a:arcTo wR="76200" hR="76200" stAng="10800000" swAng="5400000"/>
                <a:close/>
              </a:path>
            </a:pathLst>
          </a:custGeom>
          <a:solidFill>
            <a:srgbClr val="AFDBBB"/>
          </a:solidFill>
          <a:ln/>
        </p:spPr>
        <p:txBody>
          <a:bodyPr/>
          <a:lstStyle/>
          <a:p>
            <a:endParaRPr lang="en-NZ"/>
          </a:p>
        </p:txBody>
      </p:sp>
      <p:sp>
        <p:nvSpPr>
          <p:cNvPr id="33" name="Shape 31"/>
          <p:cNvSpPr/>
          <p:nvPr/>
        </p:nvSpPr>
        <p:spPr>
          <a:xfrm>
            <a:off x="12687300" y="4743450"/>
            <a:ext cx="2000250" cy="3867150"/>
          </a:xfrm>
          <a:prstGeom prst="rect">
            <a:avLst/>
          </a:prstGeom>
          <a:solidFill>
            <a:srgbClr val="0A357C"/>
          </a:solidFill>
          <a:ln/>
        </p:spPr>
        <p:txBody>
          <a:bodyPr/>
          <a:lstStyle/>
          <a:p>
            <a:endParaRPr lang="en-NZ"/>
          </a:p>
        </p:txBody>
      </p:sp>
      <p:sp>
        <p:nvSpPr>
          <p:cNvPr id="34" name="Text 32"/>
          <p:cNvSpPr/>
          <p:nvPr/>
        </p:nvSpPr>
        <p:spPr>
          <a:xfrm>
            <a:off x="12649200" y="4857750"/>
            <a:ext cx="2076450" cy="3790950"/>
          </a:xfrm>
          <a:prstGeom prst="rect">
            <a:avLst/>
          </a:prstGeom>
          <a:noFill/>
          <a:ln/>
        </p:spPr>
        <p:txBody>
          <a:bodyPr wrap="square" lIns="25400" tIns="25400" rIns="25400" bIns="25400" rtlCol="0" anchor="t">
            <a:normAutofit/>
          </a:bodyPr>
          <a:lstStyle/>
          <a:p>
            <a:pPr marL="0" indent="0" algn="ctr">
              <a:buNone/>
            </a:pPr>
            <a:r>
              <a:rPr lang="en-US" sz="1650" b="1" dirty="0">
                <a:solidFill>
                  <a:srgbClr val="FFFFFF"/>
                </a:solidFill>
                <a:latin typeface="Open Sans" pitchFamily="34" charset="0"/>
                <a:ea typeface="Open Sans" pitchFamily="34" charset="-122"/>
                <a:cs typeface="Open Sans" pitchFamily="34" charset="-120"/>
              </a:rPr>
              <a:t>1,924,643</a:t>
            </a:r>
            <a:endParaRPr lang="en-US" sz="1650" dirty="0"/>
          </a:p>
        </p:txBody>
      </p:sp>
      <p:sp>
        <p:nvSpPr>
          <p:cNvPr id="35" name="Text 33"/>
          <p:cNvSpPr/>
          <p:nvPr/>
        </p:nvSpPr>
        <p:spPr>
          <a:xfrm>
            <a:off x="15044738" y="3924300"/>
            <a:ext cx="2200275" cy="323850"/>
          </a:xfrm>
          <a:prstGeom prst="rect">
            <a:avLst/>
          </a:prstGeom>
          <a:noFill/>
          <a:ln/>
        </p:spPr>
        <p:txBody>
          <a:bodyPr wrap="square" lIns="25400" tIns="25400" rIns="25400" bIns="25400" rtlCol="0" anchor="t">
            <a:normAutofit/>
          </a:bodyPr>
          <a:lstStyle/>
          <a:p>
            <a:pPr marL="0" indent="0" algn="ctr">
              <a:buNone/>
            </a:pPr>
            <a:r>
              <a:rPr lang="en-US" sz="1650" b="1" dirty="0">
                <a:solidFill>
                  <a:srgbClr val="56627A"/>
                </a:solidFill>
                <a:latin typeface="Open Sans" pitchFamily="34" charset="0"/>
                <a:ea typeface="Open Sans" pitchFamily="34" charset="-122"/>
                <a:cs typeface="Open Sans" pitchFamily="34" charset="-120"/>
              </a:rPr>
              <a:t>121,337</a:t>
            </a:r>
            <a:endParaRPr lang="en-US" sz="1650" dirty="0"/>
          </a:p>
        </p:txBody>
      </p:sp>
      <p:sp>
        <p:nvSpPr>
          <p:cNvPr id="36" name="Shape 34"/>
          <p:cNvSpPr/>
          <p:nvPr/>
        </p:nvSpPr>
        <p:spPr>
          <a:xfrm>
            <a:off x="15144750" y="4286250"/>
            <a:ext cx="2000250" cy="238125"/>
          </a:xfrm>
          <a:custGeom>
            <a:avLst/>
            <a:gdLst/>
            <a:ahLst/>
            <a:cxnLst/>
            <a:rect l="l" t="t" r="r" b="b"/>
            <a:pathLst>
              <a:path w="2000250" h="238125">
                <a:moveTo>
                  <a:pt x="76200" y="0"/>
                </a:moveTo>
                <a:lnTo>
                  <a:pt x="1924050" y="0"/>
                </a:lnTo>
                <a:arcTo wR="76200" hR="76200" stAng="16200000" swAng="5400000"/>
                <a:lnTo>
                  <a:pt x="2000250" y="238125"/>
                </a:lnTo>
                <a:lnTo>
                  <a:pt x="0" y="238125"/>
                </a:lnTo>
                <a:lnTo>
                  <a:pt x="0" y="76200"/>
                </a:lnTo>
                <a:arcTo wR="76200" hR="76200" stAng="10800000" swAng="5400000"/>
                <a:close/>
              </a:path>
            </a:pathLst>
          </a:custGeom>
          <a:solidFill>
            <a:srgbClr val="AFDBBB"/>
          </a:solidFill>
          <a:ln/>
        </p:spPr>
        <p:txBody>
          <a:bodyPr/>
          <a:lstStyle/>
          <a:p>
            <a:endParaRPr lang="en-NZ"/>
          </a:p>
        </p:txBody>
      </p:sp>
      <p:sp>
        <p:nvSpPr>
          <p:cNvPr id="37" name="Shape 35"/>
          <p:cNvSpPr/>
          <p:nvPr/>
        </p:nvSpPr>
        <p:spPr>
          <a:xfrm>
            <a:off x="15144750" y="4600575"/>
            <a:ext cx="2000250" cy="4010025"/>
          </a:xfrm>
          <a:prstGeom prst="rect">
            <a:avLst/>
          </a:prstGeom>
          <a:solidFill>
            <a:srgbClr val="0A357C"/>
          </a:solidFill>
          <a:ln>
            <a:solidFill>
              <a:srgbClr val="0A357C"/>
            </a:solidFill>
          </a:ln>
        </p:spPr>
        <p:txBody>
          <a:bodyPr/>
          <a:lstStyle/>
          <a:p>
            <a:endParaRPr lang="en-NZ"/>
          </a:p>
        </p:txBody>
      </p:sp>
      <p:sp>
        <p:nvSpPr>
          <p:cNvPr id="38" name="Text 36"/>
          <p:cNvSpPr/>
          <p:nvPr/>
        </p:nvSpPr>
        <p:spPr>
          <a:xfrm>
            <a:off x="15106650" y="4714875"/>
            <a:ext cx="2076450" cy="3933825"/>
          </a:xfrm>
          <a:prstGeom prst="rect">
            <a:avLst/>
          </a:prstGeom>
          <a:noFill/>
          <a:ln/>
        </p:spPr>
        <p:txBody>
          <a:bodyPr wrap="square" lIns="25400" tIns="25400" rIns="25400" bIns="25400" rtlCol="0" anchor="t">
            <a:normAutofit/>
          </a:bodyPr>
          <a:lstStyle/>
          <a:p>
            <a:pPr marL="0" indent="0" algn="ctr">
              <a:buNone/>
            </a:pPr>
            <a:r>
              <a:rPr lang="en-US" sz="1650" b="1" dirty="0">
                <a:solidFill>
                  <a:srgbClr val="FFFFFF"/>
                </a:solidFill>
                <a:latin typeface="Open Sans" pitchFamily="34" charset="0"/>
                <a:ea typeface="Open Sans" pitchFamily="34" charset="-122"/>
                <a:cs typeface="Open Sans" pitchFamily="34" charset="-120"/>
              </a:rPr>
              <a:t>2,000,370</a:t>
            </a:r>
            <a:endParaRPr lang="en-US" sz="1650" dirty="0"/>
          </a:p>
        </p:txBody>
      </p:sp>
      <p:sp>
        <p:nvSpPr>
          <p:cNvPr id="39" name="Text 37"/>
          <p:cNvSpPr/>
          <p:nvPr/>
        </p:nvSpPr>
        <p:spPr>
          <a:xfrm>
            <a:off x="7672388" y="8801100"/>
            <a:ext cx="2200275" cy="381000"/>
          </a:xfrm>
          <a:prstGeom prst="rect">
            <a:avLst/>
          </a:prstGeom>
          <a:noFill/>
          <a:ln/>
        </p:spPr>
        <p:txBody>
          <a:bodyPr wrap="square" lIns="25400" tIns="25400" rIns="25400" bIns="25400" rtlCol="0" anchor="t">
            <a:normAutofit/>
          </a:bodyPr>
          <a:lstStyle/>
          <a:p>
            <a:pPr marL="0" indent="0" algn="ctr">
              <a:buNone/>
            </a:pPr>
            <a:r>
              <a:rPr lang="en-US" sz="1950" b="1" dirty="0">
                <a:solidFill>
                  <a:srgbClr val="56627A"/>
                </a:solidFill>
                <a:latin typeface="Open Sans" pitchFamily="34" charset="0"/>
                <a:ea typeface="Open Sans" pitchFamily="34" charset="-122"/>
                <a:cs typeface="Open Sans" pitchFamily="34" charset="-120"/>
              </a:rPr>
              <a:t>FY23</a:t>
            </a:r>
            <a:endParaRPr lang="en-US" sz="1950" dirty="0"/>
          </a:p>
        </p:txBody>
      </p:sp>
      <p:sp>
        <p:nvSpPr>
          <p:cNvPr id="40" name="Text 38"/>
          <p:cNvSpPr/>
          <p:nvPr/>
        </p:nvSpPr>
        <p:spPr>
          <a:xfrm>
            <a:off x="10129838" y="8801100"/>
            <a:ext cx="2200275" cy="381000"/>
          </a:xfrm>
          <a:prstGeom prst="rect">
            <a:avLst/>
          </a:prstGeom>
          <a:noFill/>
          <a:ln/>
        </p:spPr>
        <p:txBody>
          <a:bodyPr wrap="square" lIns="25400" tIns="25400" rIns="25400" bIns="25400" rtlCol="0" anchor="t">
            <a:normAutofit/>
          </a:bodyPr>
          <a:lstStyle/>
          <a:p>
            <a:pPr marL="0" indent="0" algn="ctr">
              <a:buNone/>
            </a:pPr>
            <a:r>
              <a:rPr lang="en-US" sz="1950" b="1" dirty="0">
                <a:solidFill>
                  <a:srgbClr val="56627A"/>
                </a:solidFill>
                <a:latin typeface="Open Sans" pitchFamily="34" charset="0"/>
                <a:ea typeface="Open Sans" pitchFamily="34" charset="-122"/>
                <a:cs typeface="Open Sans" pitchFamily="34" charset="-120"/>
              </a:rPr>
              <a:t>FY24</a:t>
            </a:r>
            <a:endParaRPr lang="en-US" sz="1950" dirty="0"/>
          </a:p>
        </p:txBody>
      </p:sp>
      <p:sp>
        <p:nvSpPr>
          <p:cNvPr id="41" name="Text 39"/>
          <p:cNvSpPr/>
          <p:nvPr/>
        </p:nvSpPr>
        <p:spPr>
          <a:xfrm>
            <a:off x="12587288" y="8801100"/>
            <a:ext cx="2200275" cy="381000"/>
          </a:xfrm>
          <a:prstGeom prst="rect">
            <a:avLst/>
          </a:prstGeom>
          <a:noFill/>
          <a:ln/>
        </p:spPr>
        <p:txBody>
          <a:bodyPr wrap="square" lIns="25400" tIns="25400" rIns="25400" bIns="25400" rtlCol="0" anchor="t">
            <a:normAutofit/>
          </a:bodyPr>
          <a:lstStyle/>
          <a:p>
            <a:pPr marL="0" indent="0" algn="ctr">
              <a:buNone/>
            </a:pPr>
            <a:r>
              <a:rPr lang="en-US" sz="1950" b="1" dirty="0">
                <a:solidFill>
                  <a:srgbClr val="56627A"/>
                </a:solidFill>
                <a:latin typeface="Open Sans" pitchFamily="34" charset="0"/>
                <a:ea typeface="Open Sans" pitchFamily="34" charset="-122"/>
                <a:cs typeface="Open Sans" pitchFamily="34" charset="-120"/>
              </a:rPr>
              <a:t>FY25</a:t>
            </a:r>
            <a:endParaRPr lang="en-US" sz="1950" dirty="0"/>
          </a:p>
        </p:txBody>
      </p:sp>
      <p:sp>
        <p:nvSpPr>
          <p:cNvPr id="42" name="Text 40"/>
          <p:cNvSpPr/>
          <p:nvPr/>
        </p:nvSpPr>
        <p:spPr>
          <a:xfrm>
            <a:off x="15044738" y="8801100"/>
            <a:ext cx="2200275" cy="381000"/>
          </a:xfrm>
          <a:prstGeom prst="rect">
            <a:avLst/>
          </a:prstGeom>
          <a:noFill/>
          <a:ln/>
        </p:spPr>
        <p:txBody>
          <a:bodyPr wrap="square" lIns="25400" tIns="25400" rIns="25400" bIns="25400" rtlCol="0" anchor="t">
            <a:normAutofit/>
          </a:bodyPr>
          <a:lstStyle/>
          <a:p>
            <a:pPr marL="0" indent="0" algn="ctr">
              <a:buNone/>
            </a:pPr>
            <a:r>
              <a:rPr lang="en-US" sz="1950" b="1" dirty="0">
                <a:solidFill>
                  <a:srgbClr val="0A357C"/>
                </a:solidFill>
                <a:latin typeface="Open Sans" pitchFamily="34" charset="0"/>
                <a:ea typeface="Open Sans" pitchFamily="34" charset="-122"/>
                <a:cs typeface="Open Sans" pitchFamily="34" charset="-120"/>
              </a:rPr>
              <a:t>FY26</a:t>
            </a:r>
            <a:endParaRPr lang="en-US" sz="1950" dirty="0"/>
          </a:p>
        </p:txBody>
      </p:sp>
      <p:pic>
        <p:nvPicPr>
          <p:cNvPr id="43" name="Image 0" descr="preencoded.png"/>
          <p:cNvPicPr>
            <a:picLocks noChangeAspect="1"/>
          </p:cNvPicPr>
          <p:nvPr/>
        </p:nvPicPr>
        <p:blipFill>
          <a:blip r:embed="rId3"/>
          <a:stretch>
            <a:fillRect/>
          </a:stretch>
        </p:blipFill>
        <p:spPr>
          <a:xfrm>
            <a:off x="1066800" y="9410700"/>
            <a:ext cx="486966" cy="419100"/>
          </a:xfrm>
          <a:prstGeom prst="rect">
            <a:avLst/>
          </a:prstGeom>
        </p:spPr>
      </p:pic>
      <p:sp>
        <p:nvSpPr>
          <p:cNvPr id="44" name="Text 41"/>
          <p:cNvSpPr/>
          <p:nvPr/>
        </p:nvSpPr>
        <p:spPr>
          <a:xfrm>
            <a:off x="16981438" y="9477375"/>
            <a:ext cx="315962" cy="323850"/>
          </a:xfrm>
          <a:prstGeom prst="rect">
            <a:avLst/>
          </a:prstGeom>
          <a:noFill/>
          <a:ln/>
        </p:spPr>
        <p:txBody>
          <a:bodyPr wrap="square" lIns="25400" tIns="25400" rIns="25400" bIns="25400" rtlCol="0" anchor="t">
            <a:normAutofit/>
          </a:bodyPr>
          <a:lstStyle/>
          <a:p>
            <a:pPr marL="0" indent="0" algn="l">
              <a:buNone/>
            </a:pPr>
            <a:r>
              <a:rPr lang="en-US" sz="1650" b="1" dirty="0">
                <a:solidFill>
                  <a:srgbClr val="8A93A6"/>
                </a:solidFill>
                <a:latin typeface="Open Sans" pitchFamily="34" charset="0"/>
                <a:ea typeface="Open Sans" pitchFamily="34" charset="-122"/>
                <a:cs typeface="Open Sans" pitchFamily="34" charset="-120"/>
              </a:rPr>
              <a:t>40</a:t>
            </a:r>
            <a:endParaRPr lang="en-US" sz="165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066800" y="762000"/>
            <a:ext cx="17769840" cy="390525"/>
          </a:xfrm>
          <a:prstGeom prst="rect">
            <a:avLst/>
          </a:prstGeom>
          <a:noFill/>
          <a:ln/>
        </p:spPr>
        <p:txBody>
          <a:bodyPr wrap="square" lIns="25400" tIns="25400" rIns="25400" bIns="25400" rtlCol="0" anchor="t">
            <a:normAutofit/>
          </a:bodyPr>
          <a:lstStyle/>
          <a:p>
            <a:pPr marL="0" indent="0" algn="l">
              <a:buNone/>
            </a:pPr>
            <a:r>
              <a:rPr lang="en-US" sz="2025" b="1" dirty="0">
                <a:solidFill>
                  <a:srgbClr val="618F6D"/>
                </a:solidFill>
                <a:latin typeface="Open Sans" pitchFamily="34" charset="0"/>
                <a:ea typeface="Open Sans" pitchFamily="34" charset="-122"/>
                <a:cs typeface="Open Sans" pitchFamily="34" charset="-120"/>
              </a:rPr>
              <a:t>For the year ended 30 June 2026</a:t>
            </a:r>
            <a:endParaRPr lang="en-US" sz="2025" dirty="0"/>
          </a:p>
        </p:txBody>
      </p:sp>
      <p:sp>
        <p:nvSpPr>
          <p:cNvPr id="3" name="Text 1"/>
          <p:cNvSpPr/>
          <p:nvPr/>
        </p:nvSpPr>
        <p:spPr>
          <a:xfrm>
            <a:off x="1066800" y="1247775"/>
            <a:ext cx="17769840" cy="762000"/>
          </a:xfrm>
          <a:prstGeom prst="rect">
            <a:avLst/>
          </a:prstGeom>
          <a:noFill/>
          <a:ln/>
        </p:spPr>
        <p:txBody>
          <a:bodyPr wrap="square" lIns="25400" tIns="25400" rIns="25400" bIns="25400" rtlCol="0" anchor="t">
            <a:normAutofit/>
          </a:bodyPr>
          <a:lstStyle/>
          <a:p>
            <a:pPr marL="0" indent="0" algn="l">
              <a:buNone/>
            </a:pPr>
            <a:r>
              <a:rPr lang="en-US" sz="4200" b="1" kern="0" spc="-84" dirty="0">
                <a:solidFill>
                  <a:srgbClr val="0A357C"/>
                </a:solidFill>
                <a:latin typeface="Open Sans" pitchFamily="34" charset="0"/>
                <a:ea typeface="Open Sans" pitchFamily="34" charset="-122"/>
                <a:cs typeface="Open Sans" pitchFamily="34" charset="-120"/>
              </a:rPr>
              <a:t>Export meat volumes decreased 6.2%</a:t>
            </a:r>
            <a:endParaRPr lang="en-US" sz="4200" dirty="0"/>
          </a:p>
        </p:txBody>
      </p:sp>
      <p:sp>
        <p:nvSpPr>
          <p:cNvPr id="4" name="Shape 2"/>
          <p:cNvSpPr/>
          <p:nvPr/>
        </p:nvSpPr>
        <p:spPr>
          <a:xfrm>
            <a:off x="1066800" y="2105025"/>
            <a:ext cx="16154400" cy="28575"/>
          </a:xfrm>
          <a:prstGeom prst="rect">
            <a:avLst/>
          </a:prstGeom>
          <a:solidFill>
            <a:srgbClr val="DBF0EC"/>
          </a:solidFill>
          <a:ln/>
        </p:spPr>
        <p:txBody>
          <a:bodyPr/>
          <a:lstStyle/>
          <a:p>
            <a:endParaRPr lang="en-NZ"/>
          </a:p>
        </p:txBody>
      </p:sp>
      <p:sp>
        <p:nvSpPr>
          <p:cNvPr id="5" name="Shape 3"/>
          <p:cNvSpPr/>
          <p:nvPr/>
        </p:nvSpPr>
        <p:spPr>
          <a:xfrm>
            <a:off x="1066800" y="3114675"/>
            <a:ext cx="104775" cy="104775"/>
          </a:xfrm>
          <a:prstGeom prst="ellipse">
            <a:avLst/>
          </a:prstGeom>
          <a:solidFill>
            <a:srgbClr val="618F6D"/>
          </a:solidFill>
          <a:ln/>
        </p:spPr>
        <p:txBody>
          <a:bodyPr/>
          <a:lstStyle/>
          <a:p>
            <a:endParaRPr lang="en-NZ"/>
          </a:p>
        </p:txBody>
      </p:sp>
      <p:sp>
        <p:nvSpPr>
          <p:cNvPr id="6" name="Text 4"/>
          <p:cNvSpPr/>
          <p:nvPr/>
        </p:nvSpPr>
        <p:spPr>
          <a:xfrm>
            <a:off x="1323975" y="3019425"/>
            <a:ext cx="5817775" cy="704850"/>
          </a:xfrm>
          <a:prstGeom prst="rect">
            <a:avLst/>
          </a:prstGeom>
          <a:noFill/>
          <a:ln/>
        </p:spPr>
        <p:txBody>
          <a:bodyPr wrap="square" lIns="25400" tIns="25400" rIns="25400" bIns="25400" rtlCol="0" anchor="t">
            <a:normAutofit/>
          </a:bodyPr>
          <a:lstStyle/>
          <a:p>
            <a:pPr marL="0" indent="0" algn="l">
              <a:lnSpc>
                <a:spcPct val="102941"/>
              </a:lnSpc>
              <a:buNone/>
            </a:pPr>
            <a:r>
              <a:rPr lang="en-US" sz="1875" dirty="0">
                <a:solidFill>
                  <a:srgbClr val="2C3A57"/>
                </a:solidFill>
                <a:latin typeface="Open Sans" pitchFamily="34" charset="0"/>
                <a:ea typeface="Open Sans" pitchFamily="34" charset="-122"/>
                <a:cs typeface="Open Sans" pitchFamily="34" charset="-120"/>
              </a:rPr>
              <a:t>Export revenues supported by strong meat prices and constrained global livestock supply.</a:t>
            </a:r>
            <a:endParaRPr lang="en-US" sz="1875" dirty="0"/>
          </a:p>
        </p:txBody>
      </p:sp>
      <p:sp>
        <p:nvSpPr>
          <p:cNvPr id="7" name="Shape 5"/>
          <p:cNvSpPr/>
          <p:nvPr/>
        </p:nvSpPr>
        <p:spPr>
          <a:xfrm>
            <a:off x="1066800" y="3971925"/>
            <a:ext cx="104775" cy="104775"/>
          </a:xfrm>
          <a:prstGeom prst="ellipse">
            <a:avLst/>
          </a:prstGeom>
          <a:solidFill>
            <a:srgbClr val="618F6D"/>
          </a:solidFill>
          <a:ln/>
        </p:spPr>
        <p:txBody>
          <a:bodyPr/>
          <a:lstStyle/>
          <a:p>
            <a:endParaRPr lang="en-NZ"/>
          </a:p>
        </p:txBody>
      </p:sp>
      <p:sp>
        <p:nvSpPr>
          <p:cNvPr id="8" name="Text 6"/>
          <p:cNvSpPr/>
          <p:nvPr/>
        </p:nvSpPr>
        <p:spPr>
          <a:xfrm>
            <a:off x="1323975" y="3876675"/>
            <a:ext cx="5817775" cy="1038225"/>
          </a:xfrm>
          <a:prstGeom prst="rect">
            <a:avLst/>
          </a:prstGeom>
          <a:noFill/>
          <a:ln/>
        </p:spPr>
        <p:txBody>
          <a:bodyPr wrap="square" lIns="25400" tIns="25400" rIns="25400" bIns="25400" rtlCol="0" anchor="t">
            <a:normAutofit/>
          </a:bodyPr>
          <a:lstStyle/>
          <a:p>
            <a:pPr marL="0" indent="0" algn="l">
              <a:lnSpc>
                <a:spcPct val="102941"/>
              </a:lnSpc>
              <a:buNone/>
            </a:pPr>
            <a:r>
              <a:rPr lang="en-US" sz="1875" dirty="0">
                <a:solidFill>
                  <a:srgbClr val="2C3A57"/>
                </a:solidFill>
                <a:latin typeface="Open Sans" pitchFamily="34" charset="0"/>
                <a:ea typeface="Open Sans" pitchFamily="34" charset="-122"/>
                <a:cs typeface="Open Sans" pitchFamily="34" charset="-120"/>
              </a:rPr>
              <a:t>NZ red meat export volumes forecast to grow 5-7%; lamb volumes expected to remain stable through FY2027.</a:t>
            </a:r>
            <a:endParaRPr lang="en-US" sz="1875" dirty="0"/>
          </a:p>
        </p:txBody>
      </p:sp>
      <p:sp>
        <p:nvSpPr>
          <p:cNvPr id="9" name="Shape 7"/>
          <p:cNvSpPr/>
          <p:nvPr/>
        </p:nvSpPr>
        <p:spPr>
          <a:xfrm>
            <a:off x="1066800" y="5162550"/>
            <a:ext cx="104775" cy="104775"/>
          </a:xfrm>
          <a:prstGeom prst="ellipse">
            <a:avLst/>
          </a:prstGeom>
          <a:solidFill>
            <a:srgbClr val="618F6D"/>
          </a:solidFill>
          <a:ln/>
        </p:spPr>
        <p:txBody>
          <a:bodyPr/>
          <a:lstStyle/>
          <a:p>
            <a:endParaRPr lang="en-NZ"/>
          </a:p>
        </p:txBody>
      </p:sp>
      <p:sp>
        <p:nvSpPr>
          <p:cNvPr id="10" name="Text 8"/>
          <p:cNvSpPr/>
          <p:nvPr/>
        </p:nvSpPr>
        <p:spPr>
          <a:xfrm>
            <a:off x="1323975" y="5067300"/>
            <a:ext cx="5817775" cy="704850"/>
          </a:xfrm>
          <a:prstGeom prst="rect">
            <a:avLst/>
          </a:prstGeom>
          <a:noFill/>
          <a:ln/>
        </p:spPr>
        <p:txBody>
          <a:bodyPr wrap="square" lIns="25400" tIns="25400" rIns="25400" bIns="25400" rtlCol="0" anchor="t">
            <a:normAutofit/>
          </a:bodyPr>
          <a:lstStyle/>
          <a:p>
            <a:pPr marL="0" indent="0" algn="l">
              <a:lnSpc>
                <a:spcPct val="102941"/>
              </a:lnSpc>
              <a:buNone/>
            </a:pPr>
            <a:r>
              <a:rPr lang="en-US" sz="1875" dirty="0">
                <a:solidFill>
                  <a:srgbClr val="2C3A57"/>
                </a:solidFill>
                <a:latin typeface="Open Sans" pitchFamily="34" charset="0"/>
                <a:ea typeface="Open Sans" pitchFamily="34" charset="-122"/>
                <a:cs typeface="Open Sans" pitchFamily="34" charset="-120"/>
              </a:rPr>
              <a:t>Higher energy costs continue to pressure processing and logistics margins.</a:t>
            </a:r>
            <a:endParaRPr lang="en-US" sz="1875" dirty="0"/>
          </a:p>
        </p:txBody>
      </p:sp>
      <p:sp>
        <p:nvSpPr>
          <p:cNvPr id="11" name="Shape 9"/>
          <p:cNvSpPr/>
          <p:nvPr/>
        </p:nvSpPr>
        <p:spPr>
          <a:xfrm>
            <a:off x="1066800" y="6019800"/>
            <a:ext cx="104775" cy="104775"/>
          </a:xfrm>
          <a:prstGeom prst="ellipse">
            <a:avLst/>
          </a:prstGeom>
          <a:solidFill>
            <a:srgbClr val="618F6D"/>
          </a:solidFill>
          <a:ln/>
        </p:spPr>
        <p:txBody>
          <a:bodyPr/>
          <a:lstStyle/>
          <a:p>
            <a:endParaRPr lang="en-NZ"/>
          </a:p>
        </p:txBody>
      </p:sp>
      <p:sp>
        <p:nvSpPr>
          <p:cNvPr id="12" name="Text 10"/>
          <p:cNvSpPr/>
          <p:nvPr/>
        </p:nvSpPr>
        <p:spPr>
          <a:xfrm>
            <a:off x="1323975" y="5924550"/>
            <a:ext cx="5817775" cy="704850"/>
          </a:xfrm>
          <a:prstGeom prst="rect">
            <a:avLst/>
          </a:prstGeom>
          <a:noFill/>
          <a:ln/>
        </p:spPr>
        <p:txBody>
          <a:bodyPr wrap="square" lIns="25400" tIns="25400" rIns="25400" bIns="25400" rtlCol="0" anchor="t">
            <a:normAutofit/>
          </a:bodyPr>
          <a:lstStyle/>
          <a:p>
            <a:pPr marL="0" indent="0" algn="l">
              <a:lnSpc>
                <a:spcPct val="102941"/>
              </a:lnSpc>
              <a:buNone/>
            </a:pPr>
            <a:r>
              <a:rPr lang="en-US" sz="1875" dirty="0">
                <a:solidFill>
                  <a:srgbClr val="2C3A57"/>
                </a:solidFill>
                <a:latin typeface="Open Sans" pitchFamily="34" charset="0"/>
                <a:ea typeface="Open Sans" pitchFamily="34" charset="-122"/>
                <a:cs typeface="Open Sans" pitchFamily="34" charset="-120"/>
              </a:rPr>
              <a:t>Strong US demand for lean beef expected as the national herd is rebuilt.</a:t>
            </a:r>
            <a:endParaRPr lang="en-US" sz="1875" dirty="0"/>
          </a:p>
        </p:txBody>
      </p:sp>
      <p:sp>
        <p:nvSpPr>
          <p:cNvPr id="13" name="Shape 11"/>
          <p:cNvSpPr/>
          <p:nvPr/>
        </p:nvSpPr>
        <p:spPr>
          <a:xfrm>
            <a:off x="1066800" y="6877050"/>
            <a:ext cx="104775" cy="104775"/>
          </a:xfrm>
          <a:prstGeom prst="ellipse">
            <a:avLst/>
          </a:prstGeom>
          <a:solidFill>
            <a:srgbClr val="618F6D"/>
          </a:solidFill>
          <a:ln/>
        </p:spPr>
        <p:txBody>
          <a:bodyPr/>
          <a:lstStyle/>
          <a:p>
            <a:endParaRPr lang="en-NZ"/>
          </a:p>
        </p:txBody>
      </p:sp>
      <p:sp>
        <p:nvSpPr>
          <p:cNvPr id="14" name="Text 12"/>
          <p:cNvSpPr/>
          <p:nvPr/>
        </p:nvSpPr>
        <p:spPr>
          <a:xfrm>
            <a:off x="1323975" y="6781800"/>
            <a:ext cx="5817775" cy="704850"/>
          </a:xfrm>
          <a:prstGeom prst="rect">
            <a:avLst/>
          </a:prstGeom>
          <a:noFill/>
          <a:ln/>
        </p:spPr>
        <p:txBody>
          <a:bodyPr wrap="square" lIns="25400" tIns="25400" rIns="25400" bIns="25400" rtlCol="0" anchor="t">
            <a:normAutofit/>
          </a:bodyPr>
          <a:lstStyle/>
          <a:p>
            <a:pPr marL="0" indent="0" algn="l">
              <a:lnSpc>
                <a:spcPct val="102941"/>
              </a:lnSpc>
              <a:buNone/>
            </a:pPr>
            <a:r>
              <a:rPr lang="en-US" sz="1875" dirty="0">
                <a:solidFill>
                  <a:srgbClr val="2C3A57"/>
                </a:solidFill>
                <a:latin typeface="Open Sans" pitchFamily="34" charset="0"/>
                <a:ea typeface="Open Sans" pitchFamily="34" charset="-122"/>
                <a:cs typeface="Open Sans" pitchFamily="34" charset="-120"/>
              </a:rPr>
              <a:t>Health and nutrition trends continue to support premium protein demand.</a:t>
            </a:r>
            <a:endParaRPr lang="en-US" sz="1875" dirty="0"/>
          </a:p>
        </p:txBody>
      </p:sp>
      <p:sp>
        <p:nvSpPr>
          <p:cNvPr id="15" name="Shape 13"/>
          <p:cNvSpPr/>
          <p:nvPr/>
        </p:nvSpPr>
        <p:spPr>
          <a:xfrm>
            <a:off x="1066800" y="7734300"/>
            <a:ext cx="104775" cy="104775"/>
          </a:xfrm>
          <a:prstGeom prst="ellipse">
            <a:avLst/>
          </a:prstGeom>
          <a:solidFill>
            <a:srgbClr val="618F6D"/>
          </a:solidFill>
          <a:ln/>
        </p:spPr>
        <p:txBody>
          <a:bodyPr/>
          <a:lstStyle/>
          <a:p>
            <a:endParaRPr lang="en-NZ"/>
          </a:p>
        </p:txBody>
      </p:sp>
      <p:sp>
        <p:nvSpPr>
          <p:cNvPr id="16" name="Text 14"/>
          <p:cNvSpPr/>
          <p:nvPr/>
        </p:nvSpPr>
        <p:spPr>
          <a:xfrm>
            <a:off x="1323975" y="7639050"/>
            <a:ext cx="5817775" cy="1038225"/>
          </a:xfrm>
          <a:prstGeom prst="rect">
            <a:avLst/>
          </a:prstGeom>
          <a:noFill/>
          <a:ln/>
        </p:spPr>
        <p:txBody>
          <a:bodyPr wrap="square" lIns="25400" tIns="25400" rIns="25400" bIns="25400" rtlCol="0" anchor="t">
            <a:normAutofit/>
          </a:bodyPr>
          <a:lstStyle/>
          <a:p>
            <a:pPr marL="0" indent="0" algn="l">
              <a:lnSpc>
                <a:spcPct val="102941"/>
              </a:lnSpc>
              <a:buNone/>
            </a:pPr>
            <a:r>
              <a:rPr lang="en-US" sz="1875" dirty="0">
                <a:solidFill>
                  <a:srgbClr val="2C3A57"/>
                </a:solidFill>
                <a:latin typeface="Open Sans" pitchFamily="34" charset="0"/>
                <a:ea typeface="Open Sans" pitchFamily="34" charset="-122"/>
                <a:cs typeface="Open Sans" pitchFamily="34" charset="-120"/>
              </a:rPr>
              <a:t>Transhipment meat volumes expected to decline as shipping lines adjust networks in response to berth constraints.</a:t>
            </a:r>
            <a:endParaRPr lang="en-US" sz="1875" dirty="0"/>
          </a:p>
        </p:txBody>
      </p:sp>
      <p:sp>
        <p:nvSpPr>
          <p:cNvPr id="17" name="Text 15"/>
          <p:cNvSpPr/>
          <p:nvPr/>
        </p:nvSpPr>
        <p:spPr>
          <a:xfrm>
            <a:off x="7505700" y="3248025"/>
            <a:ext cx="839688" cy="352425"/>
          </a:xfrm>
          <a:prstGeom prst="rect">
            <a:avLst/>
          </a:prstGeom>
          <a:noFill/>
          <a:ln/>
        </p:spPr>
        <p:txBody>
          <a:bodyPr wrap="square" lIns="25400" tIns="25400" rIns="25400" bIns="25400" rtlCol="0" anchor="t">
            <a:normAutofit fontScale="92500"/>
          </a:bodyPr>
          <a:lstStyle/>
          <a:p>
            <a:pPr marL="0" indent="0" algn="l">
              <a:buNone/>
            </a:pPr>
            <a:r>
              <a:rPr lang="en-US" sz="1800" b="1" dirty="0">
                <a:solidFill>
                  <a:srgbClr val="56627A"/>
                </a:solidFill>
                <a:latin typeface="Open Sans" pitchFamily="34" charset="0"/>
                <a:ea typeface="Open Sans" pitchFamily="34" charset="-122"/>
                <a:cs typeface="Open Sans" pitchFamily="34" charset="-120"/>
              </a:rPr>
              <a:t>tonnes</a:t>
            </a:r>
            <a:endParaRPr lang="en-US" sz="1800" dirty="0"/>
          </a:p>
        </p:txBody>
      </p:sp>
      <p:sp>
        <p:nvSpPr>
          <p:cNvPr id="18" name="Shape 16"/>
          <p:cNvSpPr/>
          <p:nvPr/>
        </p:nvSpPr>
        <p:spPr>
          <a:xfrm>
            <a:off x="14144625" y="3300413"/>
            <a:ext cx="209550" cy="209550"/>
          </a:xfrm>
          <a:prstGeom prst="roundRect">
            <a:avLst>
              <a:gd name="adj" fmla="val 18182"/>
            </a:avLst>
          </a:prstGeom>
          <a:solidFill>
            <a:srgbClr val="0A357C"/>
          </a:solidFill>
          <a:ln/>
        </p:spPr>
        <p:txBody>
          <a:bodyPr/>
          <a:lstStyle/>
          <a:p>
            <a:endParaRPr lang="en-NZ"/>
          </a:p>
        </p:txBody>
      </p:sp>
      <p:sp>
        <p:nvSpPr>
          <p:cNvPr id="19" name="Text 17"/>
          <p:cNvSpPr/>
          <p:nvPr/>
        </p:nvSpPr>
        <p:spPr>
          <a:xfrm>
            <a:off x="14468475" y="3252788"/>
            <a:ext cx="758279" cy="342900"/>
          </a:xfrm>
          <a:prstGeom prst="rect">
            <a:avLst/>
          </a:prstGeom>
          <a:noFill/>
          <a:ln/>
        </p:spPr>
        <p:txBody>
          <a:bodyPr wrap="square" lIns="25400" tIns="25400" rIns="25400" bIns="25400" rtlCol="0" anchor="t">
            <a:normAutofit/>
          </a:bodyPr>
          <a:lstStyle/>
          <a:p>
            <a:pPr marL="0" indent="0" algn="l">
              <a:buNone/>
            </a:pPr>
            <a:r>
              <a:rPr lang="en-US" sz="1725" dirty="0">
                <a:solidFill>
                  <a:srgbClr val="56627A"/>
                </a:solidFill>
                <a:latin typeface="Open Sans" pitchFamily="34" charset="0"/>
                <a:ea typeface="Open Sans" pitchFamily="34" charset="-122"/>
                <a:cs typeface="Open Sans" pitchFamily="34" charset="-120"/>
              </a:rPr>
              <a:t>Export</a:t>
            </a:r>
            <a:endParaRPr lang="en-US" sz="1725" dirty="0"/>
          </a:p>
        </p:txBody>
      </p:sp>
      <p:sp>
        <p:nvSpPr>
          <p:cNvPr id="20" name="Shape 18"/>
          <p:cNvSpPr/>
          <p:nvPr/>
        </p:nvSpPr>
        <p:spPr>
          <a:xfrm>
            <a:off x="15436304" y="3300413"/>
            <a:ext cx="209550" cy="209550"/>
          </a:xfrm>
          <a:prstGeom prst="roundRect">
            <a:avLst>
              <a:gd name="adj" fmla="val 18182"/>
            </a:avLst>
          </a:prstGeom>
          <a:solidFill>
            <a:srgbClr val="AFDBBB"/>
          </a:solidFill>
          <a:ln/>
        </p:spPr>
        <p:txBody>
          <a:bodyPr/>
          <a:lstStyle/>
          <a:p>
            <a:endParaRPr lang="en-NZ"/>
          </a:p>
        </p:txBody>
      </p:sp>
      <p:sp>
        <p:nvSpPr>
          <p:cNvPr id="21" name="Text 19"/>
          <p:cNvSpPr/>
          <p:nvPr/>
        </p:nvSpPr>
        <p:spPr>
          <a:xfrm>
            <a:off x="15760154" y="3252788"/>
            <a:ext cx="1607150" cy="342900"/>
          </a:xfrm>
          <a:prstGeom prst="rect">
            <a:avLst/>
          </a:prstGeom>
          <a:noFill/>
          <a:ln/>
        </p:spPr>
        <p:txBody>
          <a:bodyPr wrap="square" lIns="25400" tIns="25400" rIns="25400" bIns="25400" rtlCol="0" anchor="t">
            <a:normAutofit/>
          </a:bodyPr>
          <a:lstStyle/>
          <a:p>
            <a:pPr marL="0" indent="0" algn="l">
              <a:buNone/>
            </a:pPr>
            <a:r>
              <a:rPr lang="en-US" sz="1725" dirty="0">
                <a:solidFill>
                  <a:srgbClr val="56627A"/>
                </a:solidFill>
                <a:latin typeface="Open Sans" pitchFamily="34" charset="0"/>
                <a:ea typeface="Open Sans" pitchFamily="34" charset="-122"/>
                <a:cs typeface="Open Sans" pitchFamily="34" charset="-120"/>
              </a:rPr>
              <a:t>Transhipment</a:t>
            </a:r>
            <a:endParaRPr lang="en-US" sz="1725" dirty="0"/>
          </a:p>
        </p:txBody>
      </p:sp>
      <p:sp>
        <p:nvSpPr>
          <p:cNvPr id="22" name="Shape 20"/>
          <p:cNvSpPr/>
          <p:nvPr/>
        </p:nvSpPr>
        <p:spPr>
          <a:xfrm>
            <a:off x="7505700" y="8629650"/>
            <a:ext cx="9715500" cy="19050"/>
          </a:xfrm>
          <a:prstGeom prst="rect">
            <a:avLst/>
          </a:prstGeom>
          <a:solidFill>
            <a:srgbClr val="DCE3E8"/>
          </a:solidFill>
          <a:ln/>
        </p:spPr>
        <p:txBody>
          <a:bodyPr/>
          <a:lstStyle/>
          <a:p>
            <a:endParaRPr lang="en-NZ"/>
          </a:p>
        </p:txBody>
      </p:sp>
      <p:sp>
        <p:nvSpPr>
          <p:cNvPr id="23" name="Text 21"/>
          <p:cNvSpPr/>
          <p:nvPr/>
        </p:nvSpPr>
        <p:spPr>
          <a:xfrm>
            <a:off x="7479796" y="5314950"/>
            <a:ext cx="1827178" cy="304800"/>
          </a:xfrm>
          <a:prstGeom prst="rect">
            <a:avLst/>
          </a:prstGeom>
          <a:noFill/>
          <a:ln/>
        </p:spPr>
        <p:txBody>
          <a:bodyPr wrap="square" lIns="25400" tIns="25400" rIns="25400" bIns="25400" rtlCol="0" anchor="t">
            <a:normAutofit/>
          </a:bodyPr>
          <a:lstStyle/>
          <a:p>
            <a:pPr marL="0" indent="0" algn="ctr">
              <a:buNone/>
            </a:pPr>
            <a:r>
              <a:rPr lang="en-US" sz="1575" b="1" dirty="0">
                <a:solidFill>
                  <a:srgbClr val="56627A"/>
                </a:solidFill>
                <a:latin typeface="Open Sans" pitchFamily="34" charset="0"/>
                <a:ea typeface="Open Sans" pitchFamily="34" charset="-122"/>
                <a:cs typeface="Open Sans" pitchFamily="34" charset="-120"/>
              </a:rPr>
              <a:t>306,104</a:t>
            </a:r>
            <a:endParaRPr lang="en-US" sz="1575" dirty="0"/>
          </a:p>
        </p:txBody>
      </p:sp>
      <p:sp>
        <p:nvSpPr>
          <p:cNvPr id="24" name="Shape 22"/>
          <p:cNvSpPr/>
          <p:nvPr/>
        </p:nvSpPr>
        <p:spPr>
          <a:xfrm>
            <a:off x="7562850" y="5657850"/>
            <a:ext cx="1661071" cy="1152525"/>
          </a:xfrm>
          <a:custGeom>
            <a:avLst/>
            <a:gdLst/>
            <a:ahLst/>
            <a:cxnLst/>
            <a:rect l="l" t="t" r="r" b="b"/>
            <a:pathLst>
              <a:path w="1661071" h="1152525">
                <a:moveTo>
                  <a:pt x="76200" y="0"/>
                </a:moveTo>
                <a:lnTo>
                  <a:pt x="1584871" y="0"/>
                </a:lnTo>
                <a:arcTo wR="76200" hR="76200" stAng="16200000" swAng="5400000"/>
                <a:lnTo>
                  <a:pt x="1661071" y="1152525"/>
                </a:lnTo>
                <a:lnTo>
                  <a:pt x="0" y="1152525"/>
                </a:lnTo>
                <a:lnTo>
                  <a:pt x="0" y="76200"/>
                </a:lnTo>
                <a:arcTo wR="76200" hR="76200" stAng="10800000" swAng="5400000"/>
                <a:close/>
              </a:path>
            </a:pathLst>
          </a:custGeom>
          <a:solidFill>
            <a:srgbClr val="AFDBBB"/>
          </a:solidFill>
          <a:ln/>
        </p:spPr>
        <p:txBody>
          <a:bodyPr/>
          <a:lstStyle/>
          <a:p>
            <a:endParaRPr lang="en-NZ"/>
          </a:p>
        </p:txBody>
      </p:sp>
      <p:sp>
        <p:nvSpPr>
          <p:cNvPr id="25" name="Shape 23"/>
          <p:cNvSpPr/>
          <p:nvPr/>
        </p:nvSpPr>
        <p:spPr>
          <a:xfrm>
            <a:off x="7562850" y="6886575"/>
            <a:ext cx="1661071" cy="1743075"/>
          </a:xfrm>
          <a:prstGeom prst="rect">
            <a:avLst/>
          </a:prstGeom>
          <a:solidFill>
            <a:srgbClr val="0A357C"/>
          </a:solidFill>
          <a:ln/>
        </p:spPr>
        <p:txBody>
          <a:bodyPr/>
          <a:lstStyle/>
          <a:p>
            <a:endParaRPr lang="en-NZ"/>
          </a:p>
        </p:txBody>
      </p:sp>
      <p:sp>
        <p:nvSpPr>
          <p:cNvPr id="26" name="Text 24"/>
          <p:cNvSpPr/>
          <p:nvPr/>
        </p:nvSpPr>
        <p:spPr>
          <a:xfrm>
            <a:off x="7524750" y="6981825"/>
            <a:ext cx="1737271" cy="1685925"/>
          </a:xfrm>
          <a:prstGeom prst="rect">
            <a:avLst/>
          </a:prstGeom>
          <a:noFill/>
          <a:ln/>
        </p:spPr>
        <p:txBody>
          <a:bodyPr wrap="square" lIns="25400" tIns="25400" rIns="25400" bIns="25400" rtlCol="0" anchor="t">
            <a:normAutofit/>
          </a:bodyPr>
          <a:lstStyle/>
          <a:p>
            <a:pPr marL="0" indent="0" algn="ctr">
              <a:buNone/>
            </a:pPr>
            <a:r>
              <a:rPr lang="en-US" sz="1500" b="1" dirty="0">
                <a:solidFill>
                  <a:srgbClr val="FFFFFF"/>
                </a:solidFill>
                <a:latin typeface="Open Sans" pitchFamily="34" charset="0"/>
                <a:ea typeface="Open Sans" pitchFamily="34" charset="-122"/>
                <a:cs typeface="Open Sans" pitchFamily="34" charset="-120"/>
              </a:rPr>
              <a:t>439,175</a:t>
            </a:r>
            <a:endParaRPr lang="en-US" sz="1500" dirty="0"/>
          </a:p>
        </p:txBody>
      </p:sp>
      <p:sp>
        <p:nvSpPr>
          <p:cNvPr id="27" name="Text 25"/>
          <p:cNvSpPr/>
          <p:nvPr/>
        </p:nvSpPr>
        <p:spPr>
          <a:xfrm>
            <a:off x="9464710" y="5210175"/>
            <a:ext cx="1827341" cy="304800"/>
          </a:xfrm>
          <a:prstGeom prst="rect">
            <a:avLst/>
          </a:prstGeom>
          <a:noFill/>
          <a:ln/>
        </p:spPr>
        <p:txBody>
          <a:bodyPr wrap="square" lIns="25400" tIns="25400" rIns="25400" bIns="25400" rtlCol="0" anchor="t">
            <a:normAutofit/>
          </a:bodyPr>
          <a:lstStyle/>
          <a:p>
            <a:pPr marL="0" indent="0" algn="ctr">
              <a:buNone/>
            </a:pPr>
            <a:r>
              <a:rPr lang="en-US" sz="1575" b="1" dirty="0">
                <a:solidFill>
                  <a:srgbClr val="56627A"/>
                </a:solidFill>
                <a:latin typeface="Open Sans" pitchFamily="34" charset="0"/>
                <a:ea typeface="Open Sans" pitchFamily="34" charset="-122"/>
                <a:cs typeface="Open Sans" pitchFamily="34" charset="-120"/>
              </a:rPr>
              <a:t>321,874</a:t>
            </a:r>
            <a:endParaRPr lang="en-US" sz="1575" dirty="0"/>
          </a:p>
        </p:txBody>
      </p:sp>
      <p:sp>
        <p:nvSpPr>
          <p:cNvPr id="28" name="Shape 26"/>
          <p:cNvSpPr/>
          <p:nvPr/>
        </p:nvSpPr>
        <p:spPr>
          <a:xfrm>
            <a:off x="9547771" y="5553075"/>
            <a:ext cx="1661220" cy="1209675"/>
          </a:xfrm>
          <a:custGeom>
            <a:avLst/>
            <a:gdLst/>
            <a:ahLst/>
            <a:cxnLst/>
            <a:rect l="l" t="t" r="r" b="b"/>
            <a:pathLst>
              <a:path w="1661220" h="1209675">
                <a:moveTo>
                  <a:pt x="76200" y="0"/>
                </a:moveTo>
                <a:lnTo>
                  <a:pt x="1585020" y="0"/>
                </a:lnTo>
                <a:arcTo wR="76200" hR="76200" stAng="16200000" swAng="5400000"/>
                <a:lnTo>
                  <a:pt x="1661220" y="1209675"/>
                </a:lnTo>
                <a:lnTo>
                  <a:pt x="0" y="1209675"/>
                </a:lnTo>
                <a:lnTo>
                  <a:pt x="0" y="76200"/>
                </a:lnTo>
                <a:arcTo wR="76200" hR="76200" stAng="10800000" swAng="5400000"/>
                <a:close/>
              </a:path>
            </a:pathLst>
          </a:custGeom>
          <a:solidFill>
            <a:srgbClr val="AFDBBB"/>
          </a:solidFill>
          <a:ln/>
        </p:spPr>
        <p:txBody>
          <a:bodyPr/>
          <a:lstStyle/>
          <a:p>
            <a:endParaRPr lang="en-NZ"/>
          </a:p>
        </p:txBody>
      </p:sp>
      <p:sp>
        <p:nvSpPr>
          <p:cNvPr id="29" name="Shape 27"/>
          <p:cNvSpPr/>
          <p:nvPr/>
        </p:nvSpPr>
        <p:spPr>
          <a:xfrm>
            <a:off x="9547771" y="6838950"/>
            <a:ext cx="1661220" cy="1790700"/>
          </a:xfrm>
          <a:prstGeom prst="rect">
            <a:avLst/>
          </a:prstGeom>
          <a:solidFill>
            <a:srgbClr val="0A357C"/>
          </a:solidFill>
          <a:ln/>
        </p:spPr>
        <p:txBody>
          <a:bodyPr/>
          <a:lstStyle/>
          <a:p>
            <a:endParaRPr lang="en-NZ"/>
          </a:p>
        </p:txBody>
      </p:sp>
      <p:sp>
        <p:nvSpPr>
          <p:cNvPr id="30" name="Text 28"/>
          <p:cNvSpPr/>
          <p:nvPr/>
        </p:nvSpPr>
        <p:spPr>
          <a:xfrm>
            <a:off x="9509671" y="6934200"/>
            <a:ext cx="1737420" cy="1733550"/>
          </a:xfrm>
          <a:prstGeom prst="rect">
            <a:avLst/>
          </a:prstGeom>
          <a:noFill/>
          <a:ln/>
        </p:spPr>
        <p:txBody>
          <a:bodyPr wrap="square" lIns="25400" tIns="25400" rIns="25400" bIns="25400" rtlCol="0" anchor="t">
            <a:normAutofit/>
          </a:bodyPr>
          <a:lstStyle/>
          <a:p>
            <a:pPr marL="0" indent="0" algn="ctr">
              <a:buNone/>
            </a:pPr>
            <a:r>
              <a:rPr lang="en-US" sz="1500" b="1" dirty="0">
                <a:solidFill>
                  <a:srgbClr val="FFFFFF"/>
                </a:solidFill>
                <a:latin typeface="Open Sans" pitchFamily="34" charset="0"/>
                <a:ea typeface="Open Sans" pitchFamily="34" charset="-122"/>
                <a:cs typeface="Open Sans" pitchFamily="34" charset="-120"/>
              </a:rPr>
              <a:t>451,419</a:t>
            </a:r>
            <a:endParaRPr lang="en-US" sz="1500" dirty="0"/>
          </a:p>
        </p:txBody>
      </p:sp>
      <p:sp>
        <p:nvSpPr>
          <p:cNvPr id="31" name="Text 29"/>
          <p:cNvSpPr/>
          <p:nvPr/>
        </p:nvSpPr>
        <p:spPr>
          <a:xfrm>
            <a:off x="11449787" y="4314825"/>
            <a:ext cx="1827178" cy="304800"/>
          </a:xfrm>
          <a:prstGeom prst="rect">
            <a:avLst/>
          </a:prstGeom>
          <a:noFill/>
          <a:ln/>
        </p:spPr>
        <p:txBody>
          <a:bodyPr wrap="square" lIns="25400" tIns="25400" rIns="25400" bIns="25400" rtlCol="0" anchor="t">
            <a:normAutofit/>
          </a:bodyPr>
          <a:lstStyle/>
          <a:p>
            <a:pPr marL="0" indent="0" algn="ctr">
              <a:buNone/>
            </a:pPr>
            <a:r>
              <a:rPr lang="en-US" sz="1575" b="1" dirty="0">
                <a:solidFill>
                  <a:srgbClr val="56627A"/>
                </a:solidFill>
                <a:latin typeface="Open Sans" pitchFamily="34" charset="0"/>
                <a:ea typeface="Open Sans" pitchFamily="34" charset="-122"/>
                <a:cs typeface="Open Sans" pitchFamily="34" charset="-120"/>
              </a:rPr>
              <a:t>550,311</a:t>
            </a:r>
            <a:endParaRPr lang="en-US" sz="1575" dirty="0"/>
          </a:p>
        </p:txBody>
      </p:sp>
      <p:sp>
        <p:nvSpPr>
          <p:cNvPr id="32" name="Shape 30"/>
          <p:cNvSpPr/>
          <p:nvPr/>
        </p:nvSpPr>
        <p:spPr>
          <a:xfrm>
            <a:off x="11532840" y="4657725"/>
            <a:ext cx="1661071" cy="2066925"/>
          </a:xfrm>
          <a:custGeom>
            <a:avLst/>
            <a:gdLst/>
            <a:ahLst/>
            <a:cxnLst/>
            <a:rect l="l" t="t" r="r" b="b"/>
            <a:pathLst>
              <a:path w="1661071" h="2066925">
                <a:moveTo>
                  <a:pt x="76200" y="0"/>
                </a:moveTo>
                <a:lnTo>
                  <a:pt x="1584871" y="0"/>
                </a:lnTo>
                <a:arcTo wR="76200" hR="76200" stAng="16200000" swAng="5400000"/>
                <a:lnTo>
                  <a:pt x="1661071" y="2066925"/>
                </a:lnTo>
                <a:lnTo>
                  <a:pt x="0" y="2066925"/>
                </a:lnTo>
                <a:lnTo>
                  <a:pt x="0" y="76200"/>
                </a:lnTo>
                <a:arcTo wR="76200" hR="76200" stAng="10800000" swAng="5400000"/>
                <a:close/>
              </a:path>
            </a:pathLst>
          </a:custGeom>
          <a:solidFill>
            <a:srgbClr val="AFDBBB"/>
          </a:solidFill>
          <a:ln/>
        </p:spPr>
        <p:txBody>
          <a:bodyPr/>
          <a:lstStyle/>
          <a:p>
            <a:endParaRPr lang="en-NZ"/>
          </a:p>
        </p:txBody>
      </p:sp>
      <p:sp>
        <p:nvSpPr>
          <p:cNvPr id="33" name="Shape 31"/>
          <p:cNvSpPr/>
          <p:nvPr/>
        </p:nvSpPr>
        <p:spPr>
          <a:xfrm>
            <a:off x="11532840" y="6800850"/>
            <a:ext cx="1661071" cy="1828800"/>
          </a:xfrm>
          <a:prstGeom prst="rect">
            <a:avLst/>
          </a:prstGeom>
          <a:solidFill>
            <a:srgbClr val="0A357C"/>
          </a:solidFill>
          <a:ln/>
        </p:spPr>
        <p:txBody>
          <a:bodyPr/>
          <a:lstStyle/>
          <a:p>
            <a:endParaRPr lang="en-NZ"/>
          </a:p>
        </p:txBody>
      </p:sp>
      <p:sp>
        <p:nvSpPr>
          <p:cNvPr id="34" name="Text 32"/>
          <p:cNvSpPr/>
          <p:nvPr/>
        </p:nvSpPr>
        <p:spPr>
          <a:xfrm>
            <a:off x="11494740" y="6896100"/>
            <a:ext cx="1737271" cy="1771650"/>
          </a:xfrm>
          <a:prstGeom prst="rect">
            <a:avLst/>
          </a:prstGeom>
          <a:noFill/>
          <a:ln/>
        </p:spPr>
        <p:txBody>
          <a:bodyPr wrap="square" lIns="25400" tIns="25400" rIns="25400" bIns="25400" rtlCol="0" anchor="t">
            <a:normAutofit/>
          </a:bodyPr>
          <a:lstStyle/>
          <a:p>
            <a:pPr marL="0" indent="0" algn="ctr">
              <a:buNone/>
            </a:pPr>
            <a:r>
              <a:rPr lang="en-US" sz="1500" b="1" dirty="0">
                <a:solidFill>
                  <a:srgbClr val="FFFFFF"/>
                </a:solidFill>
                <a:latin typeface="Open Sans" pitchFamily="34" charset="0"/>
                <a:ea typeface="Open Sans" pitchFamily="34" charset="-122"/>
                <a:cs typeface="Open Sans" pitchFamily="34" charset="-120"/>
              </a:rPr>
              <a:t>460,698</a:t>
            </a:r>
            <a:endParaRPr lang="en-US" sz="1500" dirty="0"/>
          </a:p>
        </p:txBody>
      </p:sp>
      <p:sp>
        <p:nvSpPr>
          <p:cNvPr id="35" name="Text 33"/>
          <p:cNvSpPr/>
          <p:nvPr/>
        </p:nvSpPr>
        <p:spPr>
          <a:xfrm>
            <a:off x="13434700" y="3733800"/>
            <a:ext cx="1827341" cy="304800"/>
          </a:xfrm>
          <a:prstGeom prst="rect">
            <a:avLst/>
          </a:prstGeom>
          <a:noFill/>
          <a:ln/>
        </p:spPr>
        <p:txBody>
          <a:bodyPr wrap="square" lIns="25400" tIns="25400" rIns="25400" bIns="25400" rtlCol="0" anchor="t">
            <a:normAutofit/>
          </a:bodyPr>
          <a:lstStyle/>
          <a:p>
            <a:pPr marL="0" indent="0" algn="ctr">
              <a:buNone/>
            </a:pPr>
            <a:r>
              <a:rPr lang="en-US" sz="1575" b="1" dirty="0">
                <a:solidFill>
                  <a:srgbClr val="56627A"/>
                </a:solidFill>
                <a:latin typeface="Open Sans" pitchFamily="34" charset="0"/>
                <a:ea typeface="Open Sans" pitchFamily="34" charset="-122"/>
                <a:cs typeface="Open Sans" pitchFamily="34" charset="-120"/>
              </a:rPr>
              <a:t>716,229</a:t>
            </a:r>
            <a:endParaRPr lang="en-US" sz="1575" dirty="0"/>
          </a:p>
        </p:txBody>
      </p:sp>
      <p:sp>
        <p:nvSpPr>
          <p:cNvPr id="36" name="Shape 34"/>
          <p:cNvSpPr/>
          <p:nvPr/>
        </p:nvSpPr>
        <p:spPr>
          <a:xfrm>
            <a:off x="13517761" y="4076700"/>
            <a:ext cx="1661220" cy="2695575"/>
          </a:xfrm>
          <a:custGeom>
            <a:avLst/>
            <a:gdLst/>
            <a:ahLst/>
            <a:cxnLst/>
            <a:rect l="l" t="t" r="r" b="b"/>
            <a:pathLst>
              <a:path w="1661220" h="2695575">
                <a:moveTo>
                  <a:pt x="76200" y="0"/>
                </a:moveTo>
                <a:lnTo>
                  <a:pt x="1585020" y="0"/>
                </a:lnTo>
                <a:arcTo wR="76200" hR="76200" stAng="16200000" swAng="5400000"/>
                <a:lnTo>
                  <a:pt x="1661220" y="2695575"/>
                </a:lnTo>
                <a:lnTo>
                  <a:pt x="0" y="2695575"/>
                </a:lnTo>
                <a:lnTo>
                  <a:pt x="0" y="76200"/>
                </a:lnTo>
                <a:arcTo wR="76200" hR="76200" stAng="10800000" swAng="5400000"/>
                <a:close/>
              </a:path>
            </a:pathLst>
          </a:custGeom>
          <a:solidFill>
            <a:srgbClr val="AFDBBB"/>
          </a:solidFill>
          <a:ln/>
        </p:spPr>
        <p:txBody>
          <a:bodyPr/>
          <a:lstStyle/>
          <a:p>
            <a:endParaRPr lang="en-NZ"/>
          </a:p>
        </p:txBody>
      </p:sp>
      <p:sp>
        <p:nvSpPr>
          <p:cNvPr id="37" name="Shape 35"/>
          <p:cNvSpPr/>
          <p:nvPr/>
        </p:nvSpPr>
        <p:spPr>
          <a:xfrm>
            <a:off x="13517761" y="6848475"/>
            <a:ext cx="1661220" cy="1781175"/>
          </a:xfrm>
          <a:prstGeom prst="rect">
            <a:avLst/>
          </a:prstGeom>
          <a:solidFill>
            <a:srgbClr val="0A357C"/>
          </a:solidFill>
          <a:ln/>
        </p:spPr>
        <p:txBody>
          <a:bodyPr/>
          <a:lstStyle/>
          <a:p>
            <a:endParaRPr lang="en-NZ"/>
          </a:p>
        </p:txBody>
      </p:sp>
      <p:sp>
        <p:nvSpPr>
          <p:cNvPr id="38" name="Text 36"/>
          <p:cNvSpPr/>
          <p:nvPr/>
        </p:nvSpPr>
        <p:spPr>
          <a:xfrm>
            <a:off x="13479661" y="6943725"/>
            <a:ext cx="1737420" cy="1724025"/>
          </a:xfrm>
          <a:prstGeom prst="rect">
            <a:avLst/>
          </a:prstGeom>
          <a:noFill/>
          <a:ln/>
        </p:spPr>
        <p:txBody>
          <a:bodyPr wrap="square" lIns="25400" tIns="25400" rIns="25400" bIns="25400" rtlCol="0" anchor="t">
            <a:normAutofit/>
          </a:bodyPr>
          <a:lstStyle/>
          <a:p>
            <a:pPr marL="0" indent="0" algn="ctr">
              <a:buNone/>
            </a:pPr>
            <a:r>
              <a:rPr lang="en-US" sz="1500" b="1" dirty="0">
                <a:solidFill>
                  <a:srgbClr val="FFFFFF"/>
                </a:solidFill>
                <a:latin typeface="Open Sans" pitchFamily="34" charset="0"/>
                <a:ea typeface="Open Sans" pitchFamily="34" charset="-122"/>
                <a:cs typeface="Open Sans" pitchFamily="34" charset="-120"/>
              </a:rPr>
              <a:t>448,364</a:t>
            </a:r>
            <a:endParaRPr lang="en-US" sz="1500" dirty="0"/>
          </a:p>
        </p:txBody>
      </p:sp>
      <p:sp>
        <p:nvSpPr>
          <p:cNvPr id="39" name="Text 37"/>
          <p:cNvSpPr/>
          <p:nvPr/>
        </p:nvSpPr>
        <p:spPr>
          <a:xfrm>
            <a:off x="15419769" y="4000500"/>
            <a:ext cx="1827341" cy="304800"/>
          </a:xfrm>
          <a:prstGeom prst="rect">
            <a:avLst/>
          </a:prstGeom>
          <a:noFill/>
          <a:ln/>
        </p:spPr>
        <p:txBody>
          <a:bodyPr wrap="square" lIns="25400" tIns="25400" rIns="25400" bIns="25400" rtlCol="0" anchor="t">
            <a:normAutofit/>
          </a:bodyPr>
          <a:lstStyle/>
          <a:p>
            <a:pPr marL="0" indent="0" algn="ctr">
              <a:buNone/>
            </a:pPr>
            <a:r>
              <a:rPr lang="en-US" sz="1575" b="1" dirty="0">
                <a:solidFill>
                  <a:srgbClr val="56627A"/>
                </a:solidFill>
                <a:latin typeface="Open Sans" pitchFamily="34" charset="0"/>
                <a:ea typeface="Open Sans" pitchFamily="34" charset="-122"/>
                <a:cs typeface="Open Sans" pitchFamily="34" charset="-120"/>
              </a:rPr>
              <a:t>691,712</a:t>
            </a:r>
            <a:endParaRPr lang="en-US" sz="1575" dirty="0"/>
          </a:p>
        </p:txBody>
      </p:sp>
      <p:sp>
        <p:nvSpPr>
          <p:cNvPr id="40" name="Shape 38"/>
          <p:cNvSpPr/>
          <p:nvPr/>
        </p:nvSpPr>
        <p:spPr>
          <a:xfrm>
            <a:off x="15502830" y="4343400"/>
            <a:ext cx="1661220" cy="2600325"/>
          </a:xfrm>
          <a:custGeom>
            <a:avLst/>
            <a:gdLst/>
            <a:ahLst/>
            <a:cxnLst/>
            <a:rect l="l" t="t" r="r" b="b"/>
            <a:pathLst>
              <a:path w="1661220" h="2600325">
                <a:moveTo>
                  <a:pt x="76200" y="0"/>
                </a:moveTo>
                <a:lnTo>
                  <a:pt x="1585020" y="0"/>
                </a:lnTo>
                <a:arcTo wR="76200" hR="76200" stAng="16200000" swAng="5400000"/>
                <a:lnTo>
                  <a:pt x="1661220" y="2600325"/>
                </a:lnTo>
                <a:lnTo>
                  <a:pt x="0" y="2600325"/>
                </a:lnTo>
                <a:lnTo>
                  <a:pt x="0" y="76200"/>
                </a:lnTo>
                <a:arcTo wR="76200" hR="76200" stAng="10800000" swAng="5400000"/>
                <a:close/>
              </a:path>
            </a:pathLst>
          </a:custGeom>
          <a:solidFill>
            <a:srgbClr val="AFDBBB"/>
          </a:solidFill>
          <a:ln/>
        </p:spPr>
        <p:txBody>
          <a:bodyPr/>
          <a:lstStyle/>
          <a:p>
            <a:endParaRPr lang="en-NZ"/>
          </a:p>
        </p:txBody>
      </p:sp>
      <p:sp>
        <p:nvSpPr>
          <p:cNvPr id="41" name="Shape 39"/>
          <p:cNvSpPr/>
          <p:nvPr/>
        </p:nvSpPr>
        <p:spPr>
          <a:xfrm>
            <a:off x="15502830" y="7019925"/>
            <a:ext cx="1661220" cy="1609725"/>
          </a:xfrm>
          <a:prstGeom prst="rect">
            <a:avLst/>
          </a:prstGeom>
          <a:solidFill>
            <a:srgbClr val="0A357C"/>
          </a:solidFill>
          <a:ln/>
        </p:spPr>
        <p:txBody>
          <a:bodyPr/>
          <a:lstStyle/>
          <a:p>
            <a:endParaRPr lang="en-NZ"/>
          </a:p>
        </p:txBody>
      </p:sp>
      <p:sp>
        <p:nvSpPr>
          <p:cNvPr id="42" name="Text 40"/>
          <p:cNvSpPr/>
          <p:nvPr/>
        </p:nvSpPr>
        <p:spPr>
          <a:xfrm>
            <a:off x="15464730" y="7115175"/>
            <a:ext cx="1737420" cy="1552575"/>
          </a:xfrm>
          <a:prstGeom prst="rect">
            <a:avLst/>
          </a:prstGeom>
          <a:noFill/>
          <a:ln/>
        </p:spPr>
        <p:txBody>
          <a:bodyPr wrap="square" lIns="25400" tIns="25400" rIns="25400" bIns="25400" rtlCol="0" anchor="t">
            <a:normAutofit/>
          </a:bodyPr>
          <a:lstStyle/>
          <a:p>
            <a:pPr marL="0" indent="0" algn="ctr">
              <a:buNone/>
            </a:pPr>
            <a:r>
              <a:rPr lang="en-US" sz="1500" b="1" dirty="0">
                <a:solidFill>
                  <a:srgbClr val="FFFFFF"/>
                </a:solidFill>
                <a:latin typeface="Open Sans" pitchFamily="34" charset="0"/>
                <a:ea typeface="Open Sans" pitchFamily="34" charset="-122"/>
                <a:cs typeface="Open Sans" pitchFamily="34" charset="-120"/>
              </a:rPr>
              <a:t>401,374</a:t>
            </a:r>
            <a:endParaRPr lang="en-US" sz="1500" dirty="0"/>
          </a:p>
        </p:txBody>
      </p:sp>
      <p:sp>
        <p:nvSpPr>
          <p:cNvPr id="43" name="Text 41"/>
          <p:cNvSpPr/>
          <p:nvPr/>
        </p:nvSpPr>
        <p:spPr>
          <a:xfrm>
            <a:off x="7479796" y="8820150"/>
            <a:ext cx="1827178" cy="361950"/>
          </a:xfrm>
          <a:prstGeom prst="rect">
            <a:avLst/>
          </a:prstGeom>
          <a:noFill/>
          <a:ln/>
        </p:spPr>
        <p:txBody>
          <a:bodyPr wrap="square" lIns="25400" tIns="25400" rIns="25400" bIns="25400" rtlCol="0" anchor="t">
            <a:normAutofit/>
          </a:bodyPr>
          <a:lstStyle/>
          <a:p>
            <a:pPr marL="0" indent="0" algn="ctr">
              <a:buNone/>
            </a:pPr>
            <a:r>
              <a:rPr lang="en-US" sz="1875" b="1" dirty="0">
                <a:solidFill>
                  <a:srgbClr val="56627A"/>
                </a:solidFill>
                <a:latin typeface="Open Sans" pitchFamily="34" charset="0"/>
                <a:ea typeface="Open Sans" pitchFamily="34" charset="-122"/>
                <a:cs typeface="Open Sans" pitchFamily="34" charset="-120"/>
              </a:rPr>
              <a:t>FY22</a:t>
            </a:r>
            <a:endParaRPr lang="en-US" sz="1875" dirty="0"/>
          </a:p>
        </p:txBody>
      </p:sp>
      <p:sp>
        <p:nvSpPr>
          <p:cNvPr id="44" name="Text 42"/>
          <p:cNvSpPr/>
          <p:nvPr/>
        </p:nvSpPr>
        <p:spPr>
          <a:xfrm>
            <a:off x="9464710" y="8820150"/>
            <a:ext cx="1827341" cy="361950"/>
          </a:xfrm>
          <a:prstGeom prst="rect">
            <a:avLst/>
          </a:prstGeom>
          <a:noFill/>
          <a:ln/>
        </p:spPr>
        <p:txBody>
          <a:bodyPr wrap="square" lIns="25400" tIns="25400" rIns="25400" bIns="25400" rtlCol="0" anchor="t">
            <a:normAutofit/>
          </a:bodyPr>
          <a:lstStyle/>
          <a:p>
            <a:pPr marL="0" indent="0" algn="ctr">
              <a:buNone/>
            </a:pPr>
            <a:r>
              <a:rPr lang="en-US" sz="1875" b="1" dirty="0">
                <a:solidFill>
                  <a:srgbClr val="56627A"/>
                </a:solidFill>
                <a:latin typeface="Open Sans" pitchFamily="34" charset="0"/>
                <a:ea typeface="Open Sans" pitchFamily="34" charset="-122"/>
                <a:cs typeface="Open Sans" pitchFamily="34" charset="-120"/>
              </a:rPr>
              <a:t>FY23</a:t>
            </a:r>
            <a:endParaRPr lang="en-US" sz="1875" dirty="0"/>
          </a:p>
        </p:txBody>
      </p:sp>
      <p:sp>
        <p:nvSpPr>
          <p:cNvPr id="45" name="Text 43"/>
          <p:cNvSpPr/>
          <p:nvPr/>
        </p:nvSpPr>
        <p:spPr>
          <a:xfrm>
            <a:off x="11449787" y="8820150"/>
            <a:ext cx="1827178" cy="361950"/>
          </a:xfrm>
          <a:prstGeom prst="rect">
            <a:avLst/>
          </a:prstGeom>
          <a:noFill/>
          <a:ln/>
        </p:spPr>
        <p:txBody>
          <a:bodyPr wrap="square" lIns="25400" tIns="25400" rIns="25400" bIns="25400" rtlCol="0" anchor="t">
            <a:normAutofit/>
          </a:bodyPr>
          <a:lstStyle/>
          <a:p>
            <a:pPr marL="0" indent="0" algn="ctr">
              <a:buNone/>
            </a:pPr>
            <a:r>
              <a:rPr lang="en-US" sz="1875" b="1" dirty="0">
                <a:solidFill>
                  <a:srgbClr val="56627A"/>
                </a:solidFill>
                <a:latin typeface="Open Sans" pitchFamily="34" charset="0"/>
                <a:ea typeface="Open Sans" pitchFamily="34" charset="-122"/>
                <a:cs typeface="Open Sans" pitchFamily="34" charset="-120"/>
              </a:rPr>
              <a:t>FY24</a:t>
            </a:r>
            <a:endParaRPr lang="en-US" sz="1875" dirty="0"/>
          </a:p>
        </p:txBody>
      </p:sp>
      <p:sp>
        <p:nvSpPr>
          <p:cNvPr id="46" name="Text 44"/>
          <p:cNvSpPr/>
          <p:nvPr/>
        </p:nvSpPr>
        <p:spPr>
          <a:xfrm>
            <a:off x="13434700" y="8820150"/>
            <a:ext cx="1827341" cy="361950"/>
          </a:xfrm>
          <a:prstGeom prst="rect">
            <a:avLst/>
          </a:prstGeom>
          <a:noFill/>
          <a:ln/>
        </p:spPr>
        <p:txBody>
          <a:bodyPr wrap="square" lIns="25400" tIns="25400" rIns="25400" bIns="25400" rtlCol="0" anchor="t">
            <a:normAutofit/>
          </a:bodyPr>
          <a:lstStyle/>
          <a:p>
            <a:pPr marL="0" indent="0" algn="ctr">
              <a:buNone/>
            </a:pPr>
            <a:r>
              <a:rPr lang="en-US" sz="1875" b="1" dirty="0">
                <a:solidFill>
                  <a:srgbClr val="56627A"/>
                </a:solidFill>
                <a:latin typeface="Open Sans" pitchFamily="34" charset="0"/>
                <a:ea typeface="Open Sans" pitchFamily="34" charset="-122"/>
                <a:cs typeface="Open Sans" pitchFamily="34" charset="-120"/>
              </a:rPr>
              <a:t>FY25</a:t>
            </a:r>
            <a:endParaRPr lang="en-US" sz="1875" dirty="0"/>
          </a:p>
        </p:txBody>
      </p:sp>
      <p:sp>
        <p:nvSpPr>
          <p:cNvPr id="47" name="Text 45"/>
          <p:cNvSpPr/>
          <p:nvPr/>
        </p:nvSpPr>
        <p:spPr>
          <a:xfrm>
            <a:off x="15419769" y="8820150"/>
            <a:ext cx="1827341" cy="361950"/>
          </a:xfrm>
          <a:prstGeom prst="rect">
            <a:avLst/>
          </a:prstGeom>
          <a:noFill/>
          <a:ln/>
        </p:spPr>
        <p:txBody>
          <a:bodyPr wrap="square" lIns="25400" tIns="25400" rIns="25400" bIns="25400" rtlCol="0" anchor="t">
            <a:normAutofit/>
          </a:bodyPr>
          <a:lstStyle/>
          <a:p>
            <a:pPr marL="0" indent="0" algn="ctr">
              <a:buNone/>
            </a:pPr>
            <a:r>
              <a:rPr lang="en-US" sz="1875" b="1" dirty="0">
                <a:solidFill>
                  <a:srgbClr val="0A357C"/>
                </a:solidFill>
                <a:latin typeface="Open Sans" pitchFamily="34" charset="0"/>
                <a:ea typeface="Open Sans" pitchFamily="34" charset="-122"/>
                <a:cs typeface="Open Sans" pitchFamily="34" charset="-120"/>
              </a:rPr>
              <a:t>FY26</a:t>
            </a:r>
            <a:endParaRPr lang="en-US" sz="1875" dirty="0"/>
          </a:p>
        </p:txBody>
      </p:sp>
      <p:pic>
        <p:nvPicPr>
          <p:cNvPr id="48" name="Image 0" descr="preencoded.png"/>
          <p:cNvPicPr>
            <a:picLocks noChangeAspect="1"/>
          </p:cNvPicPr>
          <p:nvPr/>
        </p:nvPicPr>
        <p:blipFill>
          <a:blip r:embed="rId3"/>
          <a:stretch>
            <a:fillRect/>
          </a:stretch>
        </p:blipFill>
        <p:spPr>
          <a:xfrm>
            <a:off x="1066800" y="9410700"/>
            <a:ext cx="486966" cy="419100"/>
          </a:xfrm>
          <a:prstGeom prst="rect">
            <a:avLst/>
          </a:prstGeom>
        </p:spPr>
      </p:pic>
      <p:sp>
        <p:nvSpPr>
          <p:cNvPr id="49" name="Text 46"/>
          <p:cNvSpPr/>
          <p:nvPr/>
        </p:nvSpPr>
        <p:spPr>
          <a:xfrm>
            <a:off x="16981438" y="9477375"/>
            <a:ext cx="315962" cy="323850"/>
          </a:xfrm>
          <a:prstGeom prst="rect">
            <a:avLst/>
          </a:prstGeom>
          <a:noFill/>
          <a:ln/>
        </p:spPr>
        <p:txBody>
          <a:bodyPr wrap="square" lIns="25400" tIns="25400" rIns="25400" bIns="25400" rtlCol="0" anchor="t">
            <a:normAutofit/>
          </a:bodyPr>
          <a:lstStyle/>
          <a:p>
            <a:pPr marL="0" indent="0" algn="l">
              <a:buNone/>
            </a:pPr>
            <a:r>
              <a:rPr lang="en-US" sz="1650" b="1" dirty="0">
                <a:solidFill>
                  <a:srgbClr val="8A93A6"/>
                </a:solidFill>
                <a:latin typeface="Open Sans" pitchFamily="34" charset="0"/>
                <a:ea typeface="Open Sans" pitchFamily="34" charset="-122"/>
                <a:cs typeface="Open Sans" pitchFamily="34" charset="-120"/>
              </a:rPr>
              <a:t>41</a:t>
            </a:r>
            <a:endParaRPr lang="en-US" sz="165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3">
    <p:bg>
      <p:bgPr>
        <a:solidFill>
          <a:srgbClr val="0A357C"/>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t="10645" b="10645"/>
          <a:stretch/>
        </p:blipFill>
        <p:spPr>
          <a:xfrm>
            <a:off x="0" y="0"/>
            <a:ext cx="18288000" cy="10287000"/>
          </a:xfrm>
          <a:prstGeom prst="rect">
            <a:avLst/>
          </a:prstGeom>
        </p:spPr>
      </p:pic>
      <p:sp>
        <p:nvSpPr>
          <p:cNvPr id="3" name="Shape 0"/>
          <p:cNvSpPr/>
          <p:nvPr/>
        </p:nvSpPr>
        <p:spPr>
          <a:xfrm>
            <a:off x="0" y="0"/>
            <a:ext cx="18288000" cy="10287000"/>
          </a:xfrm>
          <a:prstGeom prst="rect">
            <a:avLst/>
          </a:prstGeom>
          <a:gradFill rotWithShape="1">
            <a:gsLst>
              <a:gs pos="0">
                <a:srgbClr val="0A357C">
                  <a:alpha val="95000"/>
                </a:srgbClr>
              </a:gs>
              <a:gs pos="44000">
                <a:srgbClr val="0A357C">
                  <a:alpha val="88000"/>
                </a:srgbClr>
              </a:gs>
              <a:gs pos="84000">
                <a:srgbClr val="0A357C">
                  <a:alpha val="24000"/>
                </a:srgbClr>
              </a:gs>
            </a:gsLst>
            <a:lin ang="0" scaled="0"/>
          </a:gradFill>
          <a:ln/>
        </p:spPr>
        <p:txBody>
          <a:bodyPr/>
          <a:lstStyle/>
          <a:p>
            <a:endParaRPr lang="en-NZ"/>
          </a:p>
        </p:txBody>
      </p:sp>
      <p:sp>
        <p:nvSpPr>
          <p:cNvPr id="4" name="Shape 1"/>
          <p:cNvSpPr/>
          <p:nvPr/>
        </p:nvSpPr>
        <p:spPr>
          <a:xfrm>
            <a:off x="1066800" y="3836343"/>
            <a:ext cx="1257300" cy="57150"/>
          </a:xfrm>
          <a:prstGeom prst="rect">
            <a:avLst/>
          </a:prstGeom>
          <a:solidFill>
            <a:srgbClr val="AFDBBB"/>
          </a:solidFill>
          <a:ln/>
        </p:spPr>
        <p:txBody>
          <a:bodyPr/>
          <a:lstStyle/>
          <a:p>
            <a:endParaRPr lang="en-NZ"/>
          </a:p>
        </p:txBody>
      </p:sp>
      <p:sp>
        <p:nvSpPr>
          <p:cNvPr id="5" name="Text 2"/>
          <p:cNvSpPr/>
          <p:nvPr/>
        </p:nvSpPr>
        <p:spPr>
          <a:xfrm>
            <a:off x="1066800" y="4274493"/>
            <a:ext cx="11282363" cy="2214265"/>
          </a:xfrm>
          <a:prstGeom prst="rect">
            <a:avLst/>
          </a:prstGeom>
          <a:noFill/>
          <a:ln/>
        </p:spPr>
        <p:txBody>
          <a:bodyPr wrap="square" lIns="25400" tIns="25400" rIns="25400" bIns="25400" rtlCol="0" anchor="t">
            <a:normAutofit/>
          </a:bodyPr>
          <a:lstStyle/>
          <a:p>
            <a:pPr marL="0" indent="0" algn="l">
              <a:lnSpc>
                <a:spcPct val="74667"/>
              </a:lnSpc>
              <a:buNone/>
            </a:pPr>
            <a:r>
              <a:rPr lang="en-US" sz="8800" b="1" kern="0" spc="-210" dirty="0">
                <a:solidFill>
                  <a:srgbClr val="FFFFFF"/>
                </a:solidFill>
                <a:latin typeface="Open Sans" pitchFamily="34" charset="0"/>
                <a:ea typeface="Open Sans" pitchFamily="34" charset="-122"/>
                <a:cs typeface="Open Sans" pitchFamily="34" charset="-120"/>
              </a:rPr>
              <a:t>Environmental &amp; sustainability</a:t>
            </a:r>
            <a:endParaRPr lang="en-US" sz="8800" dirty="0"/>
          </a:p>
        </p:txBody>
      </p:sp>
      <p:pic>
        <p:nvPicPr>
          <p:cNvPr id="6" name="Image 1" descr="preencoded.png"/>
          <p:cNvPicPr>
            <a:picLocks noChangeAspect="1"/>
          </p:cNvPicPr>
          <p:nvPr/>
        </p:nvPicPr>
        <p:blipFill>
          <a:blip r:embed="rId4"/>
          <a:stretch>
            <a:fillRect/>
          </a:stretch>
        </p:blipFill>
        <p:spPr>
          <a:xfrm>
            <a:off x="1066800" y="9410700"/>
            <a:ext cx="486966" cy="419100"/>
          </a:xfrm>
          <a:prstGeom prst="rect">
            <a:avLst/>
          </a:prstGeom>
        </p:spPr>
      </p:pic>
      <p:sp>
        <p:nvSpPr>
          <p:cNvPr id="7" name="Text 3"/>
          <p:cNvSpPr/>
          <p:nvPr/>
        </p:nvSpPr>
        <p:spPr>
          <a:xfrm>
            <a:off x="16981438" y="9477375"/>
            <a:ext cx="315962" cy="323850"/>
          </a:xfrm>
          <a:prstGeom prst="rect">
            <a:avLst/>
          </a:prstGeom>
          <a:noFill/>
          <a:ln/>
        </p:spPr>
        <p:txBody>
          <a:bodyPr wrap="square" lIns="25400" tIns="25400" rIns="25400" bIns="25400" rtlCol="0" anchor="t">
            <a:normAutofit/>
          </a:bodyPr>
          <a:lstStyle/>
          <a:p>
            <a:pPr marL="0" indent="0" algn="l">
              <a:buNone/>
            </a:pPr>
            <a:r>
              <a:rPr lang="en-US" sz="1650" b="1" dirty="0">
                <a:solidFill>
                  <a:srgbClr val="FFFFFF">
                    <a:alpha val="60000"/>
                  </a:srgbClr>
                </a:solidFill>
                <a:latin typeface="Open Sans" pitchFamily="34" charset="0"/>
                <a:ea typeface="Open Sans" pitchFamily="34" charset="-122"/>
                <a:cs typeface="Open Sans" pitchFamily="34" charset="-120"/>
              </a:rPr>
              <a:t>42</a:t>
            </a:r>
            <a:endParaRPr lang="en-US" sz="165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914400" y="685800"/>
            <a:ext cx="18105120" cy="361950"/>
          </a:xfrm>
          <a:prstGeom prst="rect">
            <a:avLst/>
          </a:prstGeom>
          <a:noFill/>
          <a:ln/>
        </p:spPr>
        <p:txBody>
          <a:bodyPr wrap="square" lIns="25400" tIns="25400" rIns="25400" bIns="25400" rtlCol="0" anchor="t">
            <a:normAutofit/>
          </a:bodyPr>
          <a:lstStyle/>
          <a:p>
            <a:pPr marL="0" indent="0" algn="l">
              <a:buNone/>
            </a:pPr>
            <a:r>
              <a:rPr lang="en-US" sz="1875" b="1" dirty="0">
                <a:solidFill>
                  <a:srgbClr val="618F6D"/>
                </a:solidFill>
                <a:latin typeface="Open Sans" pitchFamily="34" charset="0"/>
                <a:ea typeface="Open Sans" pitchFamily="34" charset="-122"/>
                <a:cs typeface="Open Sans" pitchFamily="34" charset="-120"/>
              </a:rPr>
              <a:t>Mount Maunganui airshed</a:t>
            </a:r>
            <a:endParaRPr lang="en-US" sz="1875" dirty="0"/>
          </a:p>
        </p:txBody>
      </p:sp>
      <p:sp>
        <p:nvSpPr>
          <p:cNvPr id="3" name="Text 1"/>
          <p:cNvSpPr/>
          <p:nvPr/>
        </p:nvSpPr>
        <p:spPr>
          <a:xfrm>
            <a:off x="914400" y="1123950"/>
            <a:ext cx="18105120" cy="714375"/>
          </a:xfrm>
          <a:prstGeom prst="rect">
            <a:avLst/>
          </a:prstGeom>
          <a:noFill/>
          <a:ln/>
        </p:spPr>
        <p:txBody>
          <a:bodyPr wrap="square" lIns="25400" tIns="25400" rIns="25400" bIns="25400" rtlCol="0" anchor="t">
            <a:normAutofit/>
          </a:bodyPr>
          <a:lstStyle/>
          <a:p>
            <a:pPr marL="0" indent="0" algn="l">
              <a:buNone/>
            </a:pPr>
            <a:r>
              <a:rPr lang="en-US" sz="3900" b="1" kern="0" spc="-78" dirty="0">
                <a:solidFill>
                  <a:srgbClr val="0A357C"/>
                </a:solidFill>
                <a:latin typeface="Open Sans" pitchFamily="34" charset="0"/>
                <a:ea typeface="Open Sans" pitchFamily="34" charset="-122"/>
                <a:cs typeface="Open Sans" pitchFamily="34" charset="-120"/>
              </a:rPr>
              <a:t>Air quality initiatives and improvements</a:t>
            </a:r>
            <a:endParaRPr lang="en-US" sz="3900" dirty="0"/>
          </a:p>
        </p:txBody>
      </p:sp>
      <p:sp>
        <p:nvSpPr>
          <p:cNvPr id="4" name="Shape 2"/>
          <p:cNvSpPr/>
          <p:nvPr/>
        </p:nvSpPr>
        <p:spPr>
          <a:xfrm>
            <a:off x="914400" y="1914525"/>
            <a:ext cx="16459200" cy="28575"/>
          </a:xfrm>
          <a:prstGeom prst="rect">
            <a:avLst/>
          </a:prstGeom>
          <a:solidFill>
            <a:srgbClr val="DBF0EC"/>
          </a:solidFill>
          <a:ln/>
        </p:spPr>
        <p:txBody>
          <a:bodyPr/>
          <a:lstStyle/>
          <a:p>
            <a:endParaRPr lang="en-NZ"/>
          </a:p>
        </p:txBody>
      </p:sp>
      <p:sp>
        <p:nvSpPr>
          <p:cNvPr id="5" name="Shape 3"/>
          <p:cNvSpPr/>
          <p:nvPr/>
        </p:nvSpPr>
        <p:spPr>
          <a:xfrm>
            <a:off x="914400" y="3305175"/>
            <a:ext cx="4572000" cy="1962150"/>
          </a:xfrm>
          <a:prstGeom prst="roundRect">
            <a:avLst>
              <a:gd name="adj" fmla="val 5825"/>
            </a:avLst>
          </a:prstGeom>
          <a:solidFill>
            <a:srgbClr val="DBF0EC"/>
          </a:solidFill>
          <a:ln/>
        </p:spPr>
        <p:txBody>
          <a:bodyPr/>
          <a:lstStyle/>
          <a:p>
            <a:endParaRPr lang="en-NZ"/>
          </a:p>
        </p:txBody>
      </p:sp>
      <p:sp>
        <p:nvSpPr>
          <p:cNvPr id="6" name="Shape 4"/>
          <p:cNvSpPr/>
          <p:nvPr/>
        </p:nvSpPr>
        <p:spPr>
          <a:xfrm>
            <a:off x="1238250" y="3705225"/>
            <a:ext cx="104775" cy="104775"/>
          </a:xfrm>
          <a:prstGeom prst="ellipse">
            <a:avLst/>
          </a:prstGeom>
          <a:solidFill>
            <a:srgbClr val="618F6D"/>
          </a:solidFill>
          <a:ln/>
        </p:spPr>
        <p:txBody>
          <a:bodyPr/>
          <a:lstStyle/>
          <a:p>
            <a:endParaRPr lang="en-NZ"/>
          </a:p>
        </p:txBody>
      </p:sp>
      <p:sp>
        <p:nvSpPr>
          <p:cNvPr id="7" name="Text 5"/>
          <p:cNvSpPr/>
          <p:nvPr/>
        </p:nvSpPr>
        <p:spPr>
          <a:xfrm>
            <a:off x="1495425" y="3609975"/>
            <a:ext cx="3777139" cy="1390650"/>
          </a:xfrm>
          <a:prstGeom prst="rect">
            <a:avLst/>
          </a:prstGeom>
          <a:noFill/>
          <a:ln/>
        </p:spPr>
        <p:txBody>
          <a:bodyPr wrap="square" lIns="25400" tIns="25400" rIns="25400" bIns="25400" rtlCol="0" anchor="t">
            <a:normAutofit/>
          </a:bodyPr>
          <a:lstStyle/>
          <a:p>
            <a:pPr marL="0" indent="0" algn="l">
              <a:lnSpc>
                <a:spcPct val="104412"/>
              </a:lnSpc>
              <a:buNone/>
            </a:pPr>
            <a:r>
              <a:rPr lang="en-US" sz="1875" dirty="0">
                <a:solidFill>
                  <a:srgbClr val="2C3A57"/>
                </a:solidFill>
                <a:latin typeface="Open Sans" pitchFamily="34" charset="0"/>
                <a:ea typeface="Open Sans" pitchFamily="34" charset="-122"/>
                <a:cs typeface="Open Sans" pitchFamily="34" charset="-120"/>
              </a:rPr>
              <a:t>Airborne dust source apportionment study has been completed. Further monitoring is ongoing.</a:t>
            </a:r>
            <a:endParaRPr lang="en-US" sz="1875" dirty="0"/>
          </a:p>
        </p:txBody>
      </p:sp>
      <p:sp>
        <p:nvSpPr>
          <p:cNvPr id="8" name="Shape 6"/>
          <p:cNvSpPr/>
          <p:nvPr/>
        </p:nvSpPr>
        <p:spPr>
          <a:xfrm>
            <a:off x="914400" y="5495925"/>
            <a:ext cx="4572000" cy="1962150"/>
          </a:xfrm>
          <a:prstGeom prst="roundRect">
            <a:avLst>
              <a:gd name="adj" fmla="val 5825"/>
            </a:avLst>
          </a:prstGeom>
          <a:solidFill>
            <a:srgbClr val="DBF0EC"/>
          </a:solidFill>
          <a:ln/>
        </p:spPr>
        <p:txBody>
          <a:bodyPr/>
          <a:lstStyle/>
          <a:p>
            <a:endParaRPr lang="en-NZ"/>
          </a:p>
        </p:txBody>
      </p:sp>
      <p:sp>
        <p:nvSpPr>
          <p:cNvPr id="9" name="Shape 7"/>
          <p:cNvSpPr/>
          <p:nvPr/>
        </p:nvSpPr>
        <p:spPr>
          <a:xfrm>
            <a:off x="1238250" y="5895975"/>
            <a:ext cx="104775" cy="104775"/>
          </a:xfrm>
          <a:prstGeom prst="ellipse">
            <a:avLst/>
          </a:prstGeom>
          <a:solidFill>
            <a:srgbClr val="618F6D"/>
          </a:solidFill>
          <a:ln/>
        </p:spPr>
        <p:txBody>
          <a:bodyPr/>
          <a:lstStyle/>
          <a:p>
            <a:endParaRPr lang="en-NZ"/>
          </a:p>
        </p:txBody>
      </p:sp>
      <p:sp>
        <p:nvSpPr>
          <p:cNvPr id="10" name="Text 8"/>
          <p:cNvSpPr/>
          <p:nvPr/>
        </p:nvSpPr>
        <p:spPr>
          <a:xfrm>
            <a:off x="1495425" y="5800725"/>
            <a:ext cx="3777139" cy="1390650"/>
          </a:xfrm>
          <a:prstGeom prst="rect">
            <a:avLst/>
          </a:prstGeom>
          <a:noFill/>
          <a:ln/>
        </p:spPr>
        <p:txBody>
          <a:bodyPr wrap="square" lIns="25400" tIns="25400" rIns="25400" bIns="25400" rtlCol="0" anchor="t">
            <a:normAutofit/>
          </a:bodyPr>
          <a:lstStyle/>
          <a:p>
            <a:pPr marL="0" indent="0" algn="l">
              <a:lnSpc>
                <a:spcPct val="104412"/>
              </a:lnSpc>
              <a:buNone/>
            </a:pPr>
            <a:r>
              <a:rPr lang="en-US" sz="1875" dirty="0">
                <a:solidFill>
                  <a:srgbClr val="2C3A57"/>
                </a:solidFill>
                <a:latin typeface="Open Sans" pitchFamily="34" charset="0"/>
                <a:ea typeface="Open Sans" pitchFamily="34" charset="-122"/>
                <a:cs typeface="Open Sans" pitchFamily="34" charset="-120"/>
              </a:rPr>
              <a:t>Dust concentrations in the industrial area adjacent the Port activities continue to show improvement.</a:t>
            </a:r>
            <a:endParaRPr lang="en-US" sz="1875" dirty="0"/>
          </a:p>
        </p:txBody>
      </p:sp>
      <p:sp>
        <p:nvSpPr>
          <p:cNvPr id="11" name="Text 9"/>
          <p:cNvSpPr/>
          <p:nvPr/>
        </p:nvSpPr>
        <p:spPr>
          <a:xfrm>
            <a:off x="914400" y="7686675"/>
            <a:ext cx="4709160" cy="571500"/>
          </a:xfrm>
          <a:prstGeom prst="rect">
            <a:avLst/>
          </a:prstGeom>
          <a:noFill/>
          <a:ln/>
        </p:spPr>
        <p:txBody>
          <a:bodyPr wrap="square" lIns="25400" tIns="25400" rIns="25400" bIns="25400" rtlCol="0" anchor="t">
            <a:normAutofit/>
          </a:bodyPr>
          <a:lstStyle/>
          <a:p>
            <a:pPr marL="0" indent="0" algn="l">
              <a:lnSpc>
                <a:spcPct val="103704"/>
              </a:lnSpc>
              <a:buNone/>
            </a:pPr>
            <a:r>
              <a:rPr lang="en-US" sz="1500" dirty="0">
                <a:solidFill>
                  <a:srgbClr val="8A93A6"/>
                </a:solidFill>
                <a:latin typeface="Open Sans" pitchFamily="34" charset="0"/>
                <a:ea typeface="Open Sans" pitchFamily="34" charset="-122"/>
                <a:cs typeface="Open Sans" pitchFamily="34" charset="-120"/>
              </a:rPr>
              <a:t>Source: Davy PK, Trompetter WJ. 2025 (Earth Sciences New Zealand)</a:t>
            </a:r>
            <a:endParaRPr lang="en-US" sz="1500" dirty="0"/>
          </a:p>
        </p:txBody>
      </p:sp>
      <p:sp>
        <p:nvSpPr>
          <p:cNvPr id="12" name="Text 10"/>
          <p:cNvSpPr/>
          <p:nvPr/>
        </p:nvSpPr>
        <p:spPr>
          <a:xfrm>
            <a:off x="5867400" y="2228850"/>
            <a:ext cx="8299894" cy="558105"/>
          </a:xfrm>
          <a:prstGeom prst="rect">
            <a:avLst/>
          </a:prstGeom>
          <a:noFill/>
          <a:ln/>
        </p:spPr>
        <p:txBody>
          <a:bodyPr wrap="square" lIns="25400" tIns="25400" rIns="25400" bIns="25400" rtlCol="0" anchor="t">
            <a:normAutofit/>
          </a:bodyPr>
          <a:lstStyle/>
          <a:p>
            <a:pPr marL="0" indent="0" algn="l">
              <a:lnSpc>
                <a:spcPct val="97500"/>
              </a:lnSpc>
              <a:buNone/>
            </a:pPr>
            <a:r>
              <a:rPr lang="en-US" sz="1575" b="1" dirty="0">
                <a:solidFill>
                  <a:srgbClr val="0A357C"/>
                </a:solidFill>
                <a:latin typeface="Open Sans" pitchFamily="34" charset="0"/>
                <a:ea typeface="Open Sans" pitchFamily="34" charset="-122"/>
                <a:cs typeface="Open Sans" pitchFamily="34" charset="-120"/>
              </a:rPr>
              <a:t>Average source mass contributions to PM 10 at the Mount Maunganui Library site – Dec 2023 to Feb 2025</a:t>
            </a:r>
            <a:endParaRPr lang="en-US" sz="1575" dirty="0"/>
          </a:p>
        </p:txBody>
      </p:sp>
      <p:sp>
        <p:nvSpPr>
          <p:cNvPr id="13" name="Shape 11"/>
          <p:cNvSpPr/>
          <p:nvPr/>
        </p:nvSpPr>
        <p:spPr>
          <a:xfrm>
            <a:off x="5867400" y="2844105"/>
            <a:ext cx="8058150" cy="3556695"/>
          </a:xfrm>
          <a:prstGeom prst="roundRect">
            <a:avLst>
              <a:gd name="adj" fmla="val 3214"/>
            </a:avLst>
          </a:prstGeom>
          <a:ln w="9525">
            <a:solidFill>
              <a:srgbClr val="DCE3E8"/>
            </a:solidFill>
            <a:prstDash val="solid"/>
          </a:ln>
        </p:spPr>
        <p:txBody>
          <a:bodyPr/>
          <a:lstStyle/>
          <a:p>
            <a:endParaRPr lang="en-NZ"/>
          </a:p>
        </p:txBody>
      </p:sp>
      <p:pic>
        <p:nvPicPr>
          <p:cNvPr id="14" name="Image 0" descr="preencoded.png"/>
          <p:cNvPicPr>
            <a:picLocks noChangeAspect="1"/>
          </p:cNvPicPr>
          <p:nvPr/>
        </p:nvPicPr>
        <p:blipFill>
          <a:blip r:embed="rId3"/>
          <a:srcRect l="-1" r="-1"/>
          <a:stretch/>
        </p:blipFill>
        <p:spPr>
          <a:xfrm>
            <a:off x="6010275" y="3305621"/>
            <a:ext cx="7772400" cy="2633514"/>
          </a:xfrm>
          <a:prstGeom prst="rect">
            <a:avLst/>
          </a:prstGeom>
        </p:spPr>
      </p:pic>
      <p:sp>
        <p:nvSpPr>
          <p:cNvPr id="15" name="Text 12"/>
          <p:cNvSpPr/>
          <p:nvPr/>
        </p:nvSpPr>
        <p:spPr>
          <a:xfrm>
            <a:off x="14135100" y="2228850"/>
            <a:ext cx="3335655" cy="558105"/>
          </a:xfrm>
          <a:prstGeom prst="rect">
            <a:avLst/>
          </a:prstGeom>
          <a:noFill/>
          <a:ln/>
        </p:spPr>
        <p:txBody>
          <a:bodyPr wrap="square" lIns="25400" tIns="25400" rIns="25400" bIns="25400" rtlCol="0" anchor="t">
            <a:normAutofit/>
          </a:bodyPr>
          <a:lstStyle/>
          <a:p>
            <a:pPr marL="0" indent="0" algn="l">
              <a:lnSpc>
                <a:spcPct val="97500"/>
              </a:lnSpc>
              <a:buNone/>
            </a:pPr>
            <a:r>
              <a:rPr lang="en-US" sz="1575" b="1" dirty="0">
                <a:solidFill>
                  <a:srgbClr val="0A357C"/>
                </a:solidFill>
                <a:latin typeface="Open Sans" pitchFamily="34" charset="0"/>
                <a:ea typeface="Open Sans" pitchFamily="34" charset="-122"/>
                <a:cs typeface="Open Sans" pitchFamily="34" charset="-120"/>
              </a:rPr>
              <a:t>Monitoring sites – Mount Maunganui</a:t>
            </a:r>
            <a:endParaRPr lang="en-US" sz="1575" dirty="0"/>
          </a:p>
        </p:txBody>
      </p:sp>
      <p:sp>
        <p:nvSpPr>
          <p:cNvPr id="16" name="Shape 13"/>
          <p:cNvSpPr/>
          <p:nvPr/>
        </p:nvSpPr>
        <p:spPr>
          <a:xfrm>
            <a:off x="14135100" y="2844105"/>
            <a:ext cx="3238500" cy="3556695"/>
          </a:xfrm>
          <a:prstGeom prst="roundRect">
            <a:avLst>
              <a:gd name="adj" fmla="val 3529"/>
            </a:avLst>
          </a:prstGeom>
          <a:ln w="9525">
            <a:solidFill>
              <a:srgbClr val="DCE3E8"/>
            </a:solidFill>
            <a:prstDash val="solid"/>
          </a:ln>
        </p:spPr>
        <p:txBody>
          <a:bodyPr/>
          <a:lstStyle/>
          <a:p>
            <a:endParaRPr lang="en-NZ"/>
          </a:p>
        </p:txBody>
      </p:sp>
      <p:pic>
        <p:nvPicPr>
          <p:cNvPr id="17" name="Image 1" descr="preencoded.png"/>
          <p:cNvPicPr>
            <a:picLocks noChangeAspect="1"/>
          </p:cNvPicPr>
          <p:nvPr/>
        </p:nvPicPr>
        <p:blipFill>
          <a:blip r:embed="rId4"/>
          <a:srcRect l="-1" r="-1"/>
          <a:stretch/>
        </p:blipFill>
        <p:spPr>
          <a:xfrm>
            <a:off x="14144625" y="3541216"/>
            <a:ext cx="3219450" cy="2162324"/>
          </a:xfrm>
          <a:prstGeom prst="rect">
            <a:avLst/>
          </a:prstGeom>
        </p:spPr>
      </p:pic>
      <p:pic>
        <p:nvPicPr>
          <p:cNvPr id="21" name="Image 2" descr="preencoded.png"/>
          <p:cNvPicPr>
            <a:picLocks noChangeAspect="1"/>
          </p:cNvPicPr>
          <p:nvPr/>
        </p:nvPicPr>
        <p:blipFill>
          <a:blip r:embed="rId5"/>
          <a:stretch>
            <a:fillRect/>
          </a:stretch>
        </p:blipFill>
        <p:spPr>
          <a:xfrm>
            <a:off x="914400" y="9486900"/>
            <a:ext cx="442615" cy="381000"/>
          </a:xfrm>
          <a:prstGeom prst="rect">
            <a:avLst/>
          </a:prstGeom>
        </p:spPr>
      </p:pic>
      <p:sp>
        <p:nvSpPr>
          <p:cNvPr id="22" name="Text 17"/>
          <p:cNvSpPr/>
          <p:nvPr/>
        </p:nvSpPr>
        <p:spPr>
          <a:xfrm>
            <a:off x="17133838" y="9534525"/>
            <a:ext cx="315962" cy="323850"/>
          </a:xfrm>
          <a:prstGeom prst="rect">
            <a:avLst/>
          </a:prstGeom>
          <a:noFill/>
          <a:ln/>
        </p:spPr>
        <p:txBody>
          <a:bodyPr wrap="square" lIns="25400" tIns="25400" rIns="25400" bIns="25400" rtlCol="0" anchor="t">
            <a:normAutofit/>
          </a:bodyPr>
          <a:lstStyle/>
          <a:p>
            <a:pPr marL="0" indent="0" algn="l">
              <a:buNone/>
            </a:pPr>
            <a:r>
              <a:rPr lang="en-US" sz="1650" b="1" dirty="0">
                <a:solidFill>
                  <a:srgbClr val="8A93A6"/>
                </a:solidFill>
                <a:latin typeface="Open Sans" pitchFamily="34" charset="0"/>
                <a:ea typeface="Open Sans" pitchFamily="34" charset="-122"/>
                <a:cs typeface="Open Sans" pitchFamily="34" charset="-120"/>
              </a:rPr>
              <a:t>43</a:t>
            </a:r>
            <a:endParaRPr lang="en-US" sz="1650" dirty="0"/>
          </a:p>
        </p:txBody>
      </p:sp>
      <p:pic>
        <p:nvPicPr>
          <p:cNvPr id="24" name="Picture 23">
            <a:extLst>
              <a:ext uri="{FF2B5EF4-FFF2-40B4-BE49-F238E27FC236}">
                <a16:creationId xmlns:a16="http://schemas.microsoft.com/office/drawing/2014/main" id="{CCED588C-39D4-32A2-339A-05C41BEEE127}"/>
              </a:ext>
            </a:extLst>
          </p:cNvPr>
          <p:cNvPicPr>
            <a:picLocks noChangeAspect="1"/>
          </p:cNvPicPr>
          <p:nvPr/>
        </p:nvPicPr>
        <p:blipFill>
          <a:blip r:embed="rId6"/>
          <a:stretch>
            <a:fillRect/>
          </a:stretch>
        </p:blipFill>
        <p:spPr>
          <a:xfrm>
            <a:off x="9896475" y="6496050"/>
            <a:ext cx="5382376" cy="3724795"/>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914400" y="685800"/>
            <a:ext cx="18105120" cy="361950"/>
          </a:xfrm>
          <a:prstGeom prst="rect">
            <a:avLst/>
          </a:prstGeom>
          <a:noFill/>
          <a:ln/>
        </p:spPr>
        <p:txBody>
          <a:bodyPr wrap="square" lIns="25400" tIns="25400" rIns="25400" bIns="25400" rtlCol="0" anchor="t">
            <a:normAutofit/>
          </a:bodyPr>
          <a:lstStyle/>
          <a:p>
            <a:pPr marL="0" indent="0" algn="l">
              <a:buNone/>
            </a:pPr>
            <a:r>
              <a:rPr lang="en-US" sz="1875" b="1" dirty="0">
                <a:solidFill>
                  <a:srgbClr val="618F6D"/>
                </a:solidFill>
                <a:latin typeface="Open Sans" pitchFamily="34" charset="0"/>
                <a:ea typeface="Open Sans" pitchFamily="34" charset="-122"/>
                <a:cs typeface="Open Sans" pitchFamily="34" charset="-120"/>
              </a:rPr>
              <a:t>Dust control and monitoring</a:t>
            </a:r>
            <a:endParaRPr lang="en-US" sz="1875" dirty="0"/>
          </a:p>
        </p:txBody>
      </p:sp>
      <p:sp>
        <p:nvSpPr>
          <p:cNvPr id="3" name="Text 1"/>
          <p:cNvSpPr/>
          <p:nvPr/>
        </p:nvSpPr>
        <p:spPr>
          <a:xfrm>
            <a:off x="914400" y="1123950"/>
            <a:ext cx="18105120" cy="714375"/>
          </a:xfrm>
          <a:prstGeom prst="rect">
            <a:avLst/>
          </a:prstGeom>
          <a:noFill/>
          <a:ln/>
        </p:spPr>
        <p:txBody>
          <a:bodyPr wrap="square" lIns="25400" tIns="25400" rIns="25400" bIns="25400" rtlCol="0" anchor="t">
            <a:normAutofit/>
          </a:bodyPr>
          <a:lstStyle/>
          <a:p>
            <a:pPr marL="0" indent="0" algn="l">
              <a:buNone/>
            </a:pPr>
            <a:r>
              <a:rPr lang="en-US" sz="3900" b="1" kern="0" spc="-78" dirty="0">
                <a:solidFill>
                  <a:srgbClr val="0A357C"/>
                </a:solidFill>
                <a:latin typeface="Open Sans" pitchFamily="34" charset="0"/>
                <a:ea typeface="Open Sans" pitchFamily="34" charset="-122"/>
                <a:cs typeface="Open Sans" pitchFamily="34" charset="-120"/>
              </a:rPr>
              <a:t>Air quality initiatives and improvements</a:t>
            </a:r>
            <a:endParaRPr lang="en-US" sz="3900" dirty="0"/>
          </a:p>
        </p:txBody>
      </p:sp>
      <p:sp>
        <p:nvSpPr>
          <p:cNvPr id="4" name="Shape 2"/>
          <p:cNvSpPr/>
          <p:nvPr/>
        </p:nvSpPr>
        <p:spPr>
          <a:xfrm>
            <a:off x="914400" y="1914525"/>
            <a:ext cx="16459200" cy="28575"/>
          </a:xfrm>
          <a:prstGeom prst="rect">
            <a:avLst/>
          </a:prstGeom>
          <a:solidFill>
            <a:srgbClr val="DBF0EC"/>
          </a:solidFill>
          <a:ln/>
        </p:spPr>
        <p:txBody>
          <a:bodyPr/>
          <a:lstStyle/>
          <a:p>
            <a:endParaRPr lang="en-NZ"/>
          </a:p>
        </p:txBody>
      </p:sp>
      <p:sp>
        <p:nvSpPr>
          <p:cNvPr id="5" name="Text 3"/>
          <p:cNvSpPr/>
          <p:nvPr/>
        </p:nvSpPr>
        <p:spPr>
          <a:xfrm>
            <a:off x="914400" y="2228850"/>
            <a:ext cx="5467807" cy="657225"/>
          </a:xfrm>
          <a:prstGeom prst="rect">
            <a:avLst/>
          </a:prstGeom>
          <a:noFill/>
          <a:ln/>
        </p:spPr>
        <p:txBody>
          <a:bodyPr wrap="square" lIns="25400" tIns="25400" rIns="25400" bIns="25400" rtlCol="0" anchor="t">
            <a:normAutofit/>
          </a:bodyPr>
          <a:lstStyle/>
          <a:p>
            <a:pPr marL="0" indent="0" algn="l">
              <a:lnSpc>
                <a:spcPct val="95588"/>
              </a:lnSpc>
              <a:buNone/>
            </a:pPr>
            <a:r>
              <a:rPr lang="en-US" sz="1875" b="1" dirty="0">
                <a:solidFill>
                  <a:srgbClr val="0A357C"/>
                </a:solidFill>
                <a:latin typeface="Open Sans" pitchFamily="34" charset="0"/>
                <a:ea typeface="Open Sans" pitchFamily="34" charset="-122"/>
                <a:cs typeface="Open Sans" pitchFamily="34" charset="-120"/>
              </a:rPr>
              <a:t>Extensive wind fencing development in Mount Maunganui</a:t>
            </a:r>
            <a:endParaRPr lang="en-US" sz="1875" dirty="0"/>
          </a:p>
        </p:txBody>
      </p:sp>
      <p:pic>
        <p:nvPicPr>
          <p:cNvPr id="6" name="Image 0" descr="preencoded.png"/>
          <p:cNvPicPr>
            <a:picLocks noChangeAspect="1"/>
          </p:cNvPicPr>
          <p:nvPr/>
        </p:nvPicPr>
        <p:blipFill>
          <a:blip r:embed="rId3"/>
          <a:srcRect l="10545" r="10545"/>
          <a:stretch/>
        </p:blipFill>
        <p:spPr>
          <a:xfrm>
            <a:off x="914400" y="2962275"/>
            <a:ext cx="5308550" cy="3991124"/>
          </a:xfrm>
          <a:prstGeom prst="rect">
            <a:avLst/>
          </a:prstGeom>
        </p:spPr>
      </p:pic>
      <p:sp>
        <p:nvSpPr>
          <p:cNvPr id="7" name="Text 4"/>
          <p:cNvSpPr/>
          <p:nvPr/>
        </p:nvSpPr>
        <p:spPr>
          <a:xfrm>
            <a:off x="6489650" y="2228850"/>
            <a:ext cx="5467960" cy="657225"/>
          </a:xfrm>
          <a:prstGeom prst="rect">
            <a:avLst/>
          </a:prstGeom>
          <a:noFill/>
          <a:ln/>
        </p:spPr>
        <p:txBody>
          <a:bodyPr wrap="square" lIns="25400" tIns="25400" rIns="25400" bIns="25400" rtlCol="0" anchor="t">
            <a:normAutofit/>
          </a:bodyPr>
          <a:lstStyle/>
          <a:p>
            <a:pPr marL="0" indent="0" algn="l">
              <a:lnSpc>
                <a:spcPct val="95588"/>
              </a:lnSpc>
              <a:buNone/>
            </a:pPr>
            <a:r>
              <a:rPr lang="en-US" sz="1875" b="1" dirty="0">
                <a:solidFill>
                  <a:srgbClr val="0A357C"/>
                </a:solidFill>
                <a:latin typeface="Open Sans" pitchFamily="34" charset="0"/>
                <a:ea typeface="Open Sans" pitchFamily="34" charset="-122"/>
                <a:cs typeface="Open Sans" pitchFamily="34" charset="-120"/>
              </a:rPr>
              <a:t>Extensive dust and wind monitoring and alert network</a:t>
            </a:r>
            <a:endParaRPr lang="en-US" sz="1875" dirty="0"/>
          </a:p>
        </p:txBody>
      </p:sp>
      <p:pic>
        <p:nvPicPr>
          <p:cNvPr id="8" name="Image 1" descr="preencoded.png"/>
          <p:cNvPicPr>
            <a:picLocks noChangeAspect="1"/>
          </p:cNvPicPr>
          <p:nvPr/>
        </p:nvPicPr>
        <p:blipFill>
          <a:blip r:embed="rId4"/>
          <a:srcRect l="15303" r="15303"/>
          <a:stretch/>
        </p:blipFill>
        <p:spPr>
          <a:xfrm>
            <a:off x="6489650" y="2962275"/>
            <a:ext cx="3462933" cy="3991124"/>
          </a:xfrm>
          <a:prstGeom prst="rect">
            <a:avLst/>
          </a:prstGeom>
        </p:spPr>
      </p:pic>
      <p:pic>
        <p:nvPicPr>
          <p:cNvPr id="9" name="Image 2" descr="preencoded.png"/>
          <p:cNvPicPr>
            <a:picLocks noChangeAspect="1"/>
          </p:cNvPicPr>
          <p:nvPr/>
        </p:nvPicPr>
        <p:blipFill>
          <a:blip r:embed="rId5"/>
          <a:srcRect l="18745" r="18745"/>
          <a:stretch/>
        </p:blipFill>
        <p:spPr>
          <a:xfrm>
            <a:off x="10066883" y="2962275"/>
            <a:ext cx="1731466" cy="3991124"/>
          </a:xfrm>
          <a:prstGeom prst="rect">
            <a:avLst/>
          </a:prstGeom>
        </p:spPr>
      </p:pic>
      <p:sp>
        <p:nvSpPr>
          <p:cNvPr id="10" name="Text 5"/>
          <p:cNvSpPr/>
          <p:nvPr/>
        </p:nvSpPr>
        <p:spPr>
          <a:xfrm>
            <a:off x="12065050" y="2228850"/>
            <a:ext cx="5467807" cy="657225"/>
          </a:xfrm>
          <a:prstGeom prst="rect">
            <a:avLst/>
          </a:prstGeom>
          <a:noFill/>
          <a:ln/>
        </p:spPr>
        <p:txBody>
          <a:bodyPr wrap="square" lIns="25400" tIns="25400" rIns="25400" bIns="25400" rtlCol="0" anchor="t">
            <a:normAutofit/>
          </a:bodyPr>
          <a:lstStyle/>
          <a:p>
            <a:pPr marL="0" indent="0" algn="l">
              <a:lnSpc>
                <a:spcPct val="95588"/>
              </a:lnSpc>
              <a:buNone/>
            </a:pPr>
            <a:r>
              <a:rPr lang="en-US" sz="1875" b="1" dirty="0">
                <a:solidFill>
                  <a:srgbClr val="0A357C"/>
                </a:solidFill>
                <a:latin typeface="Open Sans" pitchFamily="34" charset="0"/>
                <a:ea typeface="Open Sans" pitchFamily="34" charset="-122"/>
                <a:cs typeface="Open Sans" pitchFamily="34" charset="-120"/>
              </a:rPr>
              <a:t>NZ leading log yard housekeeping and cleaning programme</a:t>
            </a:r>
            <a:endParaRPr lang="en-US" sz="1875" dirty="0"/>
          </a:p>
        </p:txBody>
      </p:sp>
      <p:pic>
        <p:nvPicPr>
          <p:cNvPr id="11" name="Image 3" descr="preencoded.png"/>
          <p:cNvPicPr>
            <a:picLocks noChangeAspect="1"/>
          </p:cNvPicPr>
          <p:nvPr/>
        </p:nvPicPr>
        <p:blipFill>
          <a:blip r:embed="rId6"/>
          <a:srcRect l="6258" r="6258"/>
          <a:stretch/>
        </p:blipFill>
        <p:spPr>
          <a:xfrm>
            <a:off x="12065050" y="2962275"/>
            <a:ext cx="5308550" cy="3991124"/>
          </a:xfrm>
          <a:prstGeom prst="rect">
            <a:avLst/>
          </a:prstGeom>
        </p:spPr>
      </p:pic>
      <p:sp>
        <p:nvSpPr>
          <p:cNvPr id="12" name="Shape 6"/>
          <p:cNvSpPr/>
          <p:nvPr/>
        </p:nvSpPr>
        <p:spPr>
          <a:xfrm>
            <a:off x="914400" y="7201049"/>
            <a:ext cx="8096250" cy="2095351"/>
          </a:xfrm>
          <a:prstGeom prst="roundRect">
            <a:avLst>
              <a:gd name="adj" fmla="val 5455"/>
            </a:avLst>
          </a:prstGeom>
          <a:solidFill>
            <a:srgbClr val="FFFFFF"/>
          </a:solidFill>
          <a:ln w="9525">
            <a:solidFill>
              <a:srgbClr val="DCE3E8"/>
            </a:solidFill>
            <a:prstDash val="solid"/>
          </a:ln>
        </p:spPr>
        <p:txBody>
          <a:bodyPr/>
          <a:lstStyle/>
          <a:p>
            <a:endParaRPr lang="en-NZ"/>
          </a:p>
        </p:txBody>
      </p:sp>
      <p:pic>
        <p:nvPicPr>
          <p:cNvPr id="13" name="Image 4" descr="preencoded.png"/>
          <p:cNvPicPr>
            <a:picLocks noChangeAspect="1"/>
          </p:cNvPicPr>
          <p:nvPr/>
        </p:nvPicPr>
        <p:blipFill>
          <a:blip r:embed="rId7"/>
          <a:srcRect l="-3" r="-3"/>
          <a:stretch/>
        </p:blipFill>
        <p:spPr>
          <a:xfrm>
            <a:off x="3094286" y="7343924"/>
            <a:ext cx="3736479" cy="1809601"/>
          </a:xfrm>
          <a:prstGeom prst="rect">
            <a:avLst/>
          </a:prstGeom>
        </p:spPr>
      </p:pic>
      <p:sp>
        <p:nvSpPr>
          <p:cNvPr id="14" name="Shape 7"/>
          <p:cNvSpPr/>
          <p:nvPr/>
        </p:nvSpPr>
        <p:spPr>
          <a:xfrm>
            <a:off x="9277350" y="7201049"/>
            <a:ext cx="8096250" cy="2095351"/>
          </a:xfrm>
          <a:prstGeom prst="roundRect">
            <a:avLst>
              <a:gd name="adj" fmla="val 5455"/>
            </a:avLst>
          </a:prstGeom>
          <a:solidFill>
            <a:srgbClr val="FFFFFF"/>
          </a:solidFill>
          <a:ln w="9525">
            <a:solidFill>
              <a:srgbClr val="DCE3E8"/>
            </a:solidFill>
            <a:prstDash val="solid"/>
          </a:ln>
        </p:spPr>
        <p:txBody>
          <a:bodyPr/>
          <a:lstStyle/>
          <a:p>
            <a:endParaRPr lang="en-NZ"/>
          </a:p>
        </p:txBody>
      </p:sp>
      <p:pic>
        <p:nvPicPr>
          <p:cNvPr id="15" name="Image 5" descr="preencoded.png"/>
          <p:cNvPicPr>
            <a:picLocks noChangeAspect="1"/>
          </p:cNvPicPr>
          <p:nvPr/>
        </p:nvPicPr>
        <p:blipFill>
          <a:blip r:embed="rId8"/>
          <a:srcRect l="-3" r="-3"/>
          <a:stretch/>
        </p:blipFill>
        <p:spPr>
          <a:xfrm>
            <a:off x="10621417" y="7343924"/>
            <a:ext cx="5407968" cy="1809601"/>
          </a:xfrm>
          <a:prstGeom prst="rect">
            <a:avLst/>
          </a:prstGeom>
        </p:spPr>
      </p:pic>
      <p:pic>
        <p:nvPicPr>
          <p:cNvPr id="16" name="Image 6" descr="preencoded.png"/>
          <p:cNvPicPr>
            <a:picLocks noChangeAspect="1"/>
          </p:cNvPicPr>
          <p:nvPr/>
        </p:nvPicPr>
        <p:blipFill>
          <a:blip r:embed="rId9"/>
          <a:stretch>
            <a:fillRect/>
          </a:stretch>
        </p:blipFill>
        <p:spPr>
          <a:xfrm>
            <a:off x="914400" y="9486900"/>
            <a:ext cx="442615" cy="381000"/>
          </a:xfrm>
          <a:prstGeom prst="rect">
            <a:avLst/>
          </a:prstGeom>
        </p:spPr>
      </p:pic>
      <p:sp>
        <p:nvSpPr>
          <p:cNvPr id="17" name="Text 8"/>
          <p:cNvSpPr/>
          <p:nvPr/>
        </p:nvSpPr>
        <p:spPr>
          <a:xfrm>
            <a:off x="17133838" y="9534525"/>
            <a:ext cx="315962" cy="323850"/>
          </a:xfrm>
          <a:prstGeom prst="rect">
            <a:avLst/>
          </a:prstGeom>
          <a:noFill/>
          <a:ln/>
        </p:spPr>
        <p:txBody>
          <a:bodyPr wrap="square" lIns="25400" tIns="25400" rIns="25400" bIns="25400" rtlCol="0" anchor="t">
            <a:normAutofit/>
          </a:bodyPr>
          <a:lstStyle/>
          <a:p>
            <a:pPr marL="0" indent="0" algn="l">
              <a:buNone/>
            </a:pPr>
            <a:r>
              <a:rPr lang="en-US" sz="1650" b="1" dirty="0">
                <a:solidFill>
                  <a:srgbClr val="8A93A6"/>
                </a:solidFill>
                <a:latin typeface="Open Sans" pitchFamily="34" charset="0"/>
                <a:ea typeface="Open Sans" pitchFamily="34" charset="-122"/>
                <a:cs typeface="Open Sans" pitchFamily="34" charset="-120"/>
              </a:rPr>
              <a:t>44</a:t>
            </a:r>
            <a:endParaRPr lang="en-US" sz="165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914400" y="685800"/>
            <a:ext cx="18105120" cy="361950"/>
          </a:xfrm>
          <a:prstGeom prst="rect">
            <a:avLst/>
          </a:prstGeom>
          <a:noFill/>
          <a:ln/>
        </p:spPr>
        <p:txBody>
          <a:bodyPr wrap="square" lIns="25400" tIns="25400" rIns="25400" bIns="25400" rtlCol="0" anchor="t">
            <a:normAutofit/>
          </a:bodyPr>
          <a:lstStyle/>
          <a:p>
            <a:pPr marL="0" indent="0" algn="l">
              <a:buNone/>
            </a:pPr>
            <a:r>
              <a:rPr lang="en-US" sz="1875" b="1" dirty="0">
                <a:solidFill>
                  <a:srgbClr val="618F6D"/>
                </a:solidFill>
                <a:latin typeface="Open Sans" pitchFamily="34" charset="0"/>
                <a:ea typeface="Open Sans" pitchFamily="34" charset="-122"/>
                <a:cs typeface="Open Sans" pitchFamily="34" charset="-120"/>
              </a:rPr>
              <a:t>Stormwater</a:t>
            </a:r>
            <a:endParaRPr lang="en-US" sz="1875" dirty="0"/>
          </a:p>
        </p:txBody>
      </p:sp>
      <p:sp>
        <p:nvSpPr>
          <p:cNvPr id="3" name="Text 1"/>
          <p:cNvSpPr/>
          <p:nvPr/>
        </p:nvSpPr>
        <p:spPr>
          <a:xfrm>
            <a:off x="914400" y="1123950"/>
            <a:ext cx="18105120" cy="714375"/>
          </a:xfrm>
          <a:prstGeom prst="rect">
            <a:avLst/>
          </a:prstGeom>
          <a:noFill/>
          <a:ln/>
        </p:spPr>
        <p:txBody>
          <a:bodyPr wrap="square" lIns="25400" tIns="25400" rIns="25400" bIns="25400" rtlCol="0" anchor="t">
            <a:normAutofit/>
          </a:bodyPr>
          <a:lstStyle/>
          <a:p>
            <a:pPr marL="0" indent="0" algn="l">
              <a:buNone/>
            </a:pPr>
            <a:r>
              <a:rPr lang="en-US" sz="3900" b="1" kern="0" spc="-78" dirty="0">
                <a:solidFill>
                  <a:srgbClr val="0A357C"/>
                </a:solidFill>
                <a:latin typeface="Open Sans" pitchFamily="34" charset="0"/>
                <a:ea typeface="Open Sans" pitchFamily="34" charset="-122"/>
                <a:cs typeface="Open Sans" pitchFamily="34" charset="-120"/>
              </a:rPr>
              <a:t>Water quality - stormwater</a:t>
            </a:r>
            <a:endParaRPr lang="en-US" sz="3900" dirty="0"/>
          </a:p>
        </p:txBody>
      </p:sp>
      <p:sp>
        <p:nvSpPr>
          <p:cNvPr id="4" name="Shape 2"/>
          <p:cNvSpPr/>
          <p:nvPr/>
        </p:nvSpPr>
        <p:spPr>
          <a:xfrm>
            <a:off x="914400" y="1914525"/>
            <a:ext cx="16459200" cy="28575"/>
          </a:xfrm>
          <a:prstGeom prst="rect">
            <a:avLst/>
          </a:prstGeom>
          <a:solidFill>
            <a:srgbClr val="DBF0EC"/>
          </a:solidFill>
          <a:ln/>
        </p:spPr>
        <p:txBody>
          <a:bodyPr/>
          <a:lstStyle/>
          <a:p>
            <a:endParaRPr lang="en-NZ"/>
          </a:p>
        </p:txBody>
      </p:sp>
      <p:sp>
        <p:nvSpPr>
          <p:cNvPr id="5" name="Text 3"/>
          <p:cNvSpPr/>
          <p:nvPr/>
        </p:nvSpPr>
        <p:spPr>
          <a:xfrm>
            <a:off x="914400" y="2228850"/>
            <a:ext cx="5441594" cy="657225"/>
          </a:xfrm>
          <a:prstGeom prst="rect">
            <a:avLst/>
          </a:prstGeom>
          <a:noFill/>
          <a:ln/>
        </p:spPr>
        <p:txBody>
          <a:bodyPr wrap="square" lIns="25400" tIns="25400" rIns="25400" bIns="25400" rtlCol="0" anchor="t">
            <a:normAutofit/>
          </a:bodyPr>
          <a:lstStyle/>
          <a:p>
            <a:pPr marL="0" indent="0" algn="l">
              <a:lnSpc>
                <a:spcPct val="95588"/>
              </a:lnSpc>
              <a:buNone/>
            </a:pPr>
            <a:r>
              <a:rPr lang="en-US" sz="1875" b="1" dirty="0">
                <a:solidFill>
                  <a:srgbClr val="0A357C"/>
                </a:solidFill>
                <a:latin typeface="Open Sans" pitchFamily="34" charset="0"/>
                <a:ea typeface="Open Sans" pitchFamily="34" charset="-122"/>
                <a:cs typeface="Open Sans" pitchFamily="34" charset="-120"/>
              </a:rPr>
              <a:t>Sulphur Point stormwater treatment system</a:t>
            </a:r>
            <a:endParaRPr lang="en-US" sz="1875" dirty="0"/>
          </a:p>
        </p:txBody>
      </p:sp>
      <p:pic>
        <p:nvPicPr>
          <p:cNvPr id="6" name="Image 0" descr="preencoded.png"/>
          <p:cNvPicPr>
            <a:picLocks noChangeAspect="1"/>
          </p:cNvPicPr>
          <p:nvPr/>
        </p:nvPicPr>
        <p:blipFill>
          <a:blip r:embed="rId3"/>
          <a:srcRect l="25523" r="25523"/>
          <a:stretch/>
        </p:blipFill>
        <p:spPr>
          <a:xfrm>
            <a:off x="914400" y="2981325"/>
            <a:ext cx="5283101" cy="5088434"/>
          </a:xfrm>
          <a:prstGeom prst="rect">
            <a:avLst/>
          </a:prstGeom>
        </p:spPr>
      </p:pic>
      <p:sp>
        <p:nvSpPr>
          <p:cNvPr id="7" name="Shape 4"/>
          <p:cNvSpPr/>
          <p:nvPr/>
        </p:nvSpPr>
        <p:spPr>
          <a:xfrm>
            <a:off x="914400" y="8298359"/>
            <a:ext cx="95250" cy="95250"/>
          </a:xfrm>
          <a:prstGeom prst="ellipse">
            <a:avLst/>
          </a:prstGeom>
          <a:solidFill>
            <a:srgbClr val="618F6D"/>
          </a:solidFill>
          <a:ln/>
        </p:spPr>
        <p:txBody>
          <a:bodyPr/>
          <a:lstStyle/>
          <a:p>
            <a:endParaRPr lang="en-NZ"/>
          </a:p>
        </p:txBody>
      </p:sp>
      <p:sp>
        <p:nvSpPr>
          <p:cNvPr id="8" name="Text 5"/>
          <p:cNvSpPr/>
          <p:nvPr/>
        </p:nvSpPr>
        <p:spPr>
          <a:xfrm>
            <a:off x="1143000" y="8203109"/>
            <a:ext cx="4700960" cy="358080"/>
          </a:xfrm>
          <a:prstGeom prst="rect">
            <a:avLst/>
          </a:prstGeom>
          <a:noFill/>
          <a:ln/>
        </p:spPr>
        <p:txBody>
          <a:bodyPr wrap="square" lIns="25400" tIns="25400" rIns="25400" bIns="25400" rtlCol="0" anchor="t">
            <a:normAutofit/>
          </a:bodyPr>
          <a:lstStyle/>
          <a:p>
            <a:pPr marL="0" indent="0" algn="l">
              <a:lnSpc>
                <a:spcPct val="101818"/>
              </a:lnSpc>
              <a:buNone/>
            </a:pPr>
            <a:r>
              <a:rPr lang="en-US" sz="1800" dirty="0">
                <a:solidFill>
                  <a:srgbClr val="2C3A57"/>
                </a:solidFill>
                <a:latin typeface="Open Sans" pitchFamily="34" charset="0"/>
                <a:ea typeface="Open Sans" pitchFamily="34" charset="-122"/>
                <a:cs typeface="Open Sans" pitchFamily="34" charset="-120"/>
              </a:rPr>
              <a:t>Comprehensive stormwater monitoring.</a:t>
            </a:r>
            <a:endParaRPr lang="en-US" sz="1800" dirty="0"/>
          </a:p>
        </p:txBody>
      </p:sp>
      <p:sp>
        <p:nvSpPr>
          <p:cNvPr id="9" name="Shape 6"/>
          <p:cNvSpPr/>
          <p:nvPr/>
        </p:nvSpPr>
        <p:spPr>
          <a:xfrm>
            <a:off x="914400" y="8751689"/>
            <a:ext cx="95250" cy="95250"/>
          </a:xfrm>
          <a:prstGeom prst="ellipse">
            <a:avLst/>
          </a:prstGeom>
          <a:solidFill>
            <a:srgbClr val="618F6D"/>
          </a:solidFill>
          <a:ln/>
        </p:spPr>
        <p:txBody>
          <a:bodyPr/>
          <a:lstStyle/>
          <a:p>
            <a:endParaRPr lang="en-NZ"/>
          </a:p>
        </p:txBody>
      </p:sp>
      <p:sp>
        <p:nvSpPr>
          <p:cNvPr id="10" name="Text 7"/>
          <p:cNvSpPr/>
          <p:nvPr/>
        </p:nvSpPr>
        <p:spPr>
          <a:xfrm>
            <a:off x="1143000" y="8656439"/>
            <a:ext cx="5206136" cy="678061"/>
          </a:xfrm>
          <a:prstGeom prst="rect">
            <a:avLst/>
          </a:prstGeom>
          <a:noFill/>
          <a:ln/>
        </p:spPr>
        <p:txBody>
          <a:bodyPr wrap="square" lIns="25400" tIns="25400" rIns="25400" bIns="25400" rtlCol="0" anchor="t">
            <a:normAutofit/>
          </a:bodyPr>
          <a:lstStyle/>
          <a:p>
            <a:pPr marL="0" indent="0" algn="l">
              <a:lnSpc>
                <a:spcPct val="101818"/>
              </a:lnSpc>
              <a:buNone/>
            </a:pPr>
            <a:r>
              <a:rPr lang="en-US" sz="1800" dirty="0">
                <a:solidFill>
                  <a:srgbClr val="2C3A57"/>
                </a:solidFill>
                <a:latin typeface="Open Sans" pitchFamily="34" charset="0"/>
                <a:ea typeface="Open Sans" pitchFamily="34" charset="-122"/>
                <a:cs typeface="Open Sans" pitchFamily="34" charset="-120"/>
              </a:rPr>
              <a:t>Compliant and often well below stormwater quality limits.</a:t>
            </a:r>
            <a:endParaRPr lang="en-US" sz="1800" dirty="0"/>
          </a:p>
        </p:txBody>
      </p:sp>
      <p:sp>
        <p:nvSpPr>
          <p:cNvPr id="11" name="Text 8"/>
          <p:cNvSpPr/>
          <p:nvPr/>
        </p:nvSpPr>
        <p:spPr>
          <a:xfrm>
            <a:off x="6502301" y="2228850"/>
            <a:ext cx="5811575" cy="347663"/>
          </a:xfrm>
          <a:prstGeom prst="rect">
            <a:avLst/>
          </a:prstGeom>
          <a:noFill/>
          <a:ln/>
        </p:spPr>
        <p:txBody>
          <a:bodyPr wrap="square" lIns="25400" tIns="25400" rIns="25400" bIns="25400" rtlCol="0" anchor="t">
            <a:normAutofit/>
          </a:bodyPr>
          <a:lstStyle/>
          <a:p>
            <a:pPr marL="0" indent="0" algn="l">
              <a:lnSpc>
                <a:spcPct val="95588"/>
              </a:lnSpc>
              <a:buNone/>
            </a:pPr>
            <a:r>
              <a:rPr lang="en-US" sz="1875" b="1" dirty="0">
                <a:solidFill>
                  <a:srgbClr val="0A357C"/>
                </a:solidFill>
                <a:latin typeface="Open Sans" pitchFamily="34" charset="0"/>
                <a:ea typeface="Open Sans" pitchFamily="34" charset="-122"/>
                <a:cs typeface="Open Sans" pitchFamily="34" charset="-120"/>
              </a:rPr>
              <a:t>Investment in stormwater treatment</a:t>
            </a:r>
            <a:endParaRPr lang="en-US" sz="1875" dirty="0"/>
          </a:p>
        </p:txBody>
      </p:sp>
      <p:pic>
        <p:nvPicPr>
          <p:cNvPr id="12" name="Image 1" descr="preencoded.png"/>
          <p:cNvPicPr>
            <a:picLocks noChangeAspect="1"/>
          </p:cNvPicPr>
          <p:nvPr/>
        </p:nvPicPr>
        <p:blipFill>
          <a:blip r:embed="rId4"/>
          <a:srcRect l="15830" r="15830"/>
          <a:stretch/>
        </p:blipFill>
        <p:spPr>
          <a:xfrm>
            <a:off x="6502301" y="2671763"/>
            <a:ext cx="2574875" cy="4624685"/>
          </a:xfrm>
          <a:prstGeom prst="rect">
            <a:avLst/>
          </a:prstGeom>
        </p:spPr>
      </p:pic>
      <p:pic>
        <p:nvPicPr>
          <p:cNvPr id="13" name="Image 2" descr="preencoded.png"/>
          <p:cNvPicPr>
            <a:picLocks noChangeAspect="1"/>
          </p:cNvPicPr>
          <p:nvPr/>
        </p:nvPicPr>
        <p:blipFill>
          <a:blip r:embed="rId5"/>
          <a:srcRect l="26856" r="26856"/>
          <a:stretch/>
        </p:blipFill>
        <p:spPr>
          <a:xfrm>
            <a:off x="9210526" y="2671763"/>
            <a:ext cx="2575024" cy="4624685"/>
          </a:xfrm>
          <a:prstGeom prst="rect">
            <a:avLst/>
          </a:prstGeom>
        </p:spPr>
      </p:pic>
      <p:sp>
        <p:nvSpPr>
          <p:cNvPr id="14" name="Shape 9"/>
          <p:cNvSpPr/>
          <p:nvPr/>
        </p:nvSpPr>
        <p:spPr>
          <a:xfrm>
            <a:off x="6502301" y="7525048"/>
            <a:ext cx="95250" cy="95250"/>
          </a:xfrm>
          <a:prstGeom prst="ellipse">
            <a:avLst/>
          </a:prstGeom>
          <a:solidFill>
            <a:srgbClr val="618F6D"/>
          </a:solidFill>
          <a:ln/>
        </p:spPr>
        <p:txBody>
          <a:bodyPr/>
          <a:lstStyle/>
          <a:p>
            <a:endParaRPr lang="en-NZ"/>
          </a:p>
        </p:txBody>
      </p:sp>
      <p:sp>
        <p:nvSpPr>
          <p:cNvPr id="15" name="Text 10"/>
          <p:cNvSpPr/>
          <p:nvPr/>
        </p:nvSpPr>
        <p:spPr>
          <a:xfrm>
            <a:off x="6730901" y="7429798"/>
            <a:ext cx="5206289" cy="678061"/>
          </a:xfrm>
          <a:prstGeom prst="rect">
            <a:avLst/>
          </a:prstGeom>
          <a:noFill/>
          <a:ln/>
        </p:spPr>
        <p:txBody>
          <a:bodyPr wrap="square" lIns="25400" tIns="25400" rIns="25400" bIns="25400" rtlCol="0" anchor="t">
            <a:normAutofit/>
          </a:bodyPr>
          <a:lstStyle/>
          <a:p>
            <a:pPr marL="0" indent="0" algn="l">
              <a:lnSpc>
                <a:spcPct val="101818"/>
              </a:lnSpc>
              <a:buNone/>
            </a:pPr>
            <a:r>
              <a:rPr lang="en-US" sz="1800" dirty="0">
                <a:solidFill>
                  <a:srgbClr val="2C3A57"/>
                </a:solidFill>
                <a:latin typeface="Open Sans" pitchFamily="34" charset="0"/>
                <a:ea typeface="Open Sans" pitchFamily="34" charset="-122"/>
                <a:cs typeface="Open Sans" pitchFamily="34" charset="-120"/>
              </a:rPr>
              <a:t>New Mount wharves treatment system operational.</a:t>
            </a:r>
            <a:endParaRPr lang="en-US" sz="1800" dirty="0"/>
          </a:p>
        </p:txBody>
      </p:sp>
      <p:sp>
        <p:nvSpPr>
          <p:cNvPr id="16" name="Shape 11"/>
          <p:cNvSpPr/>
          <p:nvPr/>
        </p:nvSpPr>
        <p:spPr>
          <a:xfrm>
            <a:off x="6502301" y="8298359"/>
            <a:ext cx="95250" cy="95250"/>
          </a:xfrm>
          <a:prstGeom prst="ellipse">
            <a:avLst/>
          </a:prstGeom>
          <a:solidFill>
            <a:srgbClr val="618F6D"/>
          </a:solidFill>
          <a:ln/>
        </p:spPr>
        <p:txBody>
          <a:bodyPr/>
          <a:lstStyle/>
          <a:p>
            <a:endParaRPr lang="en-NZ"/>
          </a:p>
        </p:txBody>
      </p:sp>
      <p:sp>
        <p:nvSpPr>
          <p:cNvPr id="17" name="Text 12"/>
          <p:cNvSpPr/>
          <p:nvPr/>
        </p:nvSpPr>
        <p:spPr>
          <a:xfrm>
            <a:off x="6730901" y="8203109"/>
            <a:ext cx="5206289" cy="678061"/>
          </a:xfrm>
          <a:prstGeom prst="rect">
            <a:avLst/>
          </a:prstGeom>
          <a:noFill/>
          <a:ln/>
        </p:spPr>
        <p:txBody>
          <a:bodyPr wrap="square" lIns="25400" tIns="25400" rIns="25400" bIns="25400" rtlCol="0" anchor="t">
            <a:normAutofit/>
          </a:bodyPr>
          <a:lstStyle/>
          <a:p>
            <a:pPr marL="0" indent="0" algn="l">
              <a:lnSpc>
                <a:spcPct val="101818"/>
              </a:lnSpc>
              <a:buNone/>
            </a:pPr>
            <a:r>
              <a:rPr lang="en-US" sz="1800" dirty="0">
                <a:solidFill>
                  <a:srgbClr val="2C3A57"/>
                </a:solidFill>
                <a:latin typeface="Open Sans" pitchFamily="34" charset="0"/>
                <a:ea typeface="Open Sans" pitchFamily="34" charset="-122"/>
                <a:cs typeface="Open Sans" pitchFamily="34" charset="-120"/>
              </a:rPr>
              <a:t>First-flush stormwater capture and treatment of up to 1 million litres.</a:t>
            </a:r>
            <a:endParaRPr lang="en-US" sz="1800" dirty="0"/>
          </a:p>
        </p:txBody>
      </p:sp>
      <p:sp>
        <p:nvSpPr>
          <p:cNvPr id="18" name="Shape 13"/>
          <p:cNvSpPr/>
          <p:nvPr/>
        </p:nvSpPr>
        <p:spPr>
          <a:xfrm>
            <a:off x="6502301" y="9071670"/>
            <a:ext cx="95250" cy="95250"/>
          </a:xfrm>
          <a:prstGeom prst="ellipse">
            <a:avLst/>
          </a:prstGeom>
          <a:solidFill>
            <a:srgbClr val="618F6D"/>
          </a:solidFill>
          <a:ln/>
        </p:spPr>
        <p:txBody>
          <a:bodyPr/>
          <a:lstStyle/>
          <a:p>
            <a:endParaRPr lang="en-NZ"/>
          </a:p>
        </p:txBody>
      </p:sp>
      <p:sp>
        <p:nvSpPr>
          <p:cNvPr id="19" name="Text 14"/>
          <p:cNvSpPr/>
          <p:nvPr/>
        </p:nvSpPr>
        <p:spPr>
          <a:xfrm>
            <a:off x="6730901" y="8976420"/>
            <a:ext cx="5322897" cy="358080"/>
          </a:xfrm>
          <a:prstGeom prst="rect">
            <a:avLst/>
          </a:prstGeom>
          <a:noFill/>
          <a:ln/>
        </p:spPr>
        <p:txBody>
          <a:bodyPr wrap="square" lIns="25400" tIns="25400" rIns="25400" bIns="25400" rtlCol="0" anchor="t">
            <a:normAutofit/>
          </a:bodyPr>
          <a:lstStyle/>
          <a:p>
            <a:pPr marL="0" indent="0" algn="l">
              <a:lnSpc>
                <a:spcPct val="101818"/>
              </a:lnSpc>
              <a:buNone/>
            </a:pPr>
            <a:r>
              <a:rPr lang="en-US" sz="1800" b="1" dirty="0">
                <a:solidFill>
                  <a:srgbClr val="0A357C"/>
                </a:solidFill>
                <a:latin typeface="Open Sans" pitchFamily="34" charset="0"/>
                <a:ea typeface="Open Sans" pitchFamily="34" charset="-122"/>
                <a:cs typeface="Open Sans" pitchFamily="34" charset="-120"/>
              </a:rPr>
              <a:t>Pumps can move over 300 litres per second!</a:t>
            </a:r>
            <a:endParaRPr lang="en-US" sz="1800" dirty="0"/>
          </a:p>
        </p:txBody>
      </p:sp>
      <p:sp>
        <p:nvSpPr>
          <p:cNvPr id="20" name="Text 15"/>
          <p:cNvSpPr/>
          <p:nvPr/>
        </p:nvSpPr>
        <p:spPr>
          <a:xfrm>
            <a:off x="12090350" y="2228850"/>
            <a:ext cx="5441747" cy="657225"/>
          </a:xfrm>
          <a:prstGeom prst="rect">
            <a:avLst/>
          </a:prstGeom>
          <a:noFill/>
          <a:ln/>
        </p:spPr>
        <p:txBody>
          <a:bodyPr wrap="square" lIns="25400" tIns="25400" rIns="25400" bIns="25400" rtlCol="0" anchor="t">
            <a:normAutofit/>
          </a:bodyPr>
          <a:lstStyle/>
          <a:p>
            <a:pPr marL="0" indent="0" algn="l">
              <a:lnSpc>
                <a:spcPct val="95588"/>
              </a:lnSpc>
              <a:buNone/>
            </a:pPr>
            <a:r>
              <a:rPr lang="en-US" sz="1875" b="1" dirty="0">
                <a:solidFill>
                  <a:srgbClr val="0A357C"/>
                </a:solidFill>
                <a:latin typeface="Open Sans" pitchFamily="34" charset="0"/>
                <a:ea typeface="Open Sans" pitchFamily="34" charset="-122"/>
                <a:cs typeface="Open Sans" pitchFamily="34" charset="-120"/>
              </a:rPr>
              <a:t>Stormwater settlement ponds and irrigation area – Hewletts Road log yard</a:t>
            </a:r>
            <a:endParaRPr lang="en-US" sz="1875" dirty="0"/>
          </a:p>
        </p:txBody>
      </p:sp>
      <p:pic>
        <p:nvPicPr>
          <p:cNvPr id="21" name="Image 3" descr="preencoded.png"/>
          <p:cNvPicPr>
            <a:picLocks noChangeAspect="1"/>
          </p:cNvPicPr>
          <p:nvPr/>
        </p:nvPicPr>
        <p:blipFill>
          <a:blip r:embed="rId6"/>
          <a:srcRect t="5489" b="5489"/>
          <a:stretch/>
        </p:blipFill>
        <p:spPr>
          <a:xfrm>
            <a:off x="12090350" y="2981325"/>
            <a:ext cx="5283250" cy="3090863"/>
          </a:xfrm>
          <a:prstGeom prst="rect">
            <a:avLst/>
          </a:prstGeom>
        </p:spPr>
      </p:pic>
      <p:pic>
        <p:nvPicPr>
          <p:cNvPr id="22" name="Image 4" descr="preencoded.png"/>
          <p:cNvPicPr>
            <a:picLocks noChangeAspect="1"/>
          </p:cNvPicPr>
          <p:nvPr/>
        </p:nvPicPr>
        <p:blipFill>
          <a:blip r:embed="rId7"/>
          <a:srcRect l="15273" r="15273"/>
          <a:stretch/>
        </p:blipFill>
        <p:spPr>
          <a:xfrm>
            <a:off x="12090350" y="6205538"/>
            <a:ext cx="5283250" cy="3090863"/>
          </a:xfrm>
          <a:prstGeom prst="rect">
            <a:avLst/>
          </a:prstGeom>
        </p:spPr>
      </p:pic>
      <p:pic>
        <p:nvPicPr>
          <p:cNvPr id="23" name="Image 5" descr="preencoded.png"/>
          <p:cNvPicPr>
            <a:picLocks noChangeAspect="1"/>
          </p:cNvPicPr>
          <p:nvPr/>
        </p:nvPicPr>
        <p:blipFill>
          <a:blip r:embed="rId8"/>
          <a:stretch>
            <a:fillRect/>
          </a:stretch>
        </p:blipFill>
        <p:spPr>
          <a:xfrm>
            <a:off x="914400" y="9486900"/>
            <a:ext cx="442615" cy="381000"/>
          </a:xfrm>
          <a:prstGeom prst="rect">
            <a:avLst/>
          </a:prstGeom>
        </p:spPr>
      </p:pic>
      <p:sp>
        <p:nvSpPr>
          <p:cNvPr id="24" name="Text 16"/>
          <p:cNvSpPr/>
          <p:nvPr/>
        </p:nvSpPr>
        <p:spPr>
          <a:xfrm>
            <a:off x="17133838" y="9534525"/>
            <a:ext cx="315962" cy="323850"/>
          </a:xfrm>
          <a:prstGeom prst="rect">
            <a:avLst/>
          </a:prstGeom>
          <a:noFill/>
          <a:ln/>
        </p:spPr>
        <p:txBody>
          <a:bodyPr wrap="square" lIns="25400" tIns="25400" rIns="25400" bIns="25400" rtlCol="0" anchor="t">
            <a:normAutofit/>
          </a:bodyPr>
          <a:lstStyle/>
          <a:p>
            <a:pPr marL="0" indent="0" algn="l">
              <a:buNone/>
            </a:pPr>
            <a:r>
              <a:rPr lang="en-US" sz="1650" b="1" dirty="0">
                <a:solidFill>
                  <a:srgbClr val="8A93A6"/>
                </a:solidFill>
                <a:latin typeface="Open Sans" pitchFamily="34" charset="0"/>
                <a:ea typeface="Open Sans" pitchFamily="34" charset="-122"/>
                <a:cs typeface="Open Sans" pitchFamily="34" charset="-120"/>
              </a:rPr>
              <a:t>45</a:t>
            </a:r>
            <a:endParaRPr lang="en-US" sz="165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914400" y="685800"/>
            <a:ext cx="18105120" cy="361950"/>
          </a:xfrm>
          <a:prstGeom prst="rect">
            <a:avLst/>
          </a:prstGeom>
          <a:noFill/>
          <a:ln/>
        </p:spPr>
        <p:txBody>
          <a:bodyPr wrap="square" lIns="25400" tIns="25400" rIns="25400" bIns="25400" rtlCol="0" anchor="t">
            <a:normAutofit/>
          </a:bodyPr>
          <a:lstStyle/>
          <a:p>
            <a:pPr marL="0" indent="0" algn="l">
              <a:buNone/>
            </a:pPr>
            <a:r>
              <a:rPr lang="en-US" sz="1875" b="1" dirty="0">
                <a:solidFill>
                  <a:srgbClr val="618F6D"/>
                </a:solidFill>
                <a:latin typeface="Open Sans" pitchFamily="34" charset="0"/>
                <a:ea typeface="Open Sans" pitchFamily="34" charset="-122"/>
                <a:cs typeface="Open Sans" pitchFamily="34" charset="-120"/>
              </a:rPr>
              <a:t>A continuous improvement approach</a:t>
            </a:r>
            <a:endParaRPr lang="en-US" sz="1875" dirty="0"/>
          </a:p>
        </p:txBody>
      </p:sp>
      <p:sp>
        <p:nvSpPr>
          <p:cNvPr id="3" name="Text 1"/>
          <p:cNvSpPr/>
          <p:nvPr/>
        </p:nvSpPr>
        <p:spPr>
          <a:xfrm>
            <a:off x="914400" y="1123950"/>
            <a:ext cx="18105120" cy="714375"/>
          </a:xfrm>
          <a:prstGeom prst="rect">
            <a:avLst/>
          </a:prstGeom>
          <a:noFill/>
          <a:ln/>
        </p:spPr>
        <p:txBody>
          <a:bodyPr wrap="square" lIns="25400" tIns="25400" rIns="25400" bIns="25400" rtlCol="0" anchor="t">
            <a:normAutofit/>
          </a:bodyPr>
          <a:lstStyle/>
          <a:p>
            <a:pPr marL="0" indent="0" algn="l">
              <a:buNone/>
            </a:pPr>
            <a:r>
              <a:rPr lang="en-US" sz="3900" b="1" kern="0" spc="-78" dirty="0">
                <a:solidFill>
                  <a:srgbClr val="0A357C"/>
                </a:solidFill>
                <a:latin typeface="Open Sans" pitchFamily="34" charset="0"/>
                <a:ea typeface="Open Sans" pitchFamily="34" charset="-122"/>
                <a:cs typeface="Open Sans" pitchFamily="34" charset="-120"/>
              </a:rPr>
              <a:t>Harbour health – Te Awanui</a:t>
            </a:r>
            <a:endParaRPr lang="en-US" sz="3900" dirty="0"/>
          </a:p>
        </p:txBody>
      </p:sp>
      <p:sp>
        <p:nvSpPr>
          <p:cNvPr id="4" name="Shape 2"/>
          <p:cNvSpPr/>
          <p:nvPr/>
        </p:nvSpPr>
        <p:spPr>
          <a:xfrm>
            <a:off x="914400" y="1914525"/>
            <a:ext cx="16459200" cy="28575"/>
          </a:xfrm>
          <a:prstGeom prst="rect">
            <a:avLst/>
          </a:prstGeom>
          <a:solidFill>
            <a:srgbClr val="DBF0EC"/>
          </a:solidFill>
          <a:ln/>
        </p:spPr>
        <p:txBody>
          <a:bodyPr/>
          <a:lstStyle/>
          <a:p>
            <a:endParaRPr lang="en-NZ"/>
          </a:p>
        </p:txBody>
      </p:sp>
      <p:sp>
        <p:nvSpPr>
          <p:cNvPr id="5" name="Shape 3"/>
          <p:cNvSpPr/>
          <p:nvPr/>
        </p:nvSpPr>
        <p:spPr>
          <a:xfrm>
            <a:off x="914400" y="2228850"/>
            <a:ext cx="6096000" cy="7067550"/>
          </a:xfrm>
          <a:prstGeom prst="roundRect">
            <a:avLst>
              <a:gd name="adj" fmla="val 1875"/>
            </a:avLst>
          </a:prstGeom>
          <a:solidFill>
            <a:srgbClr val="DBF0EC"/>
          </a:solidFill>
          <a:ln/>
        </p:spPr>
        <p:txBody>
          <a:bodyPr/>
          <a:lstStyle/>
          <a:p>
            <a:endParaRPr lang="en-NZ"/>
          </a:p>
        </p:txBody>
      </p:sp>
      <p:sp>
        <p:nvSpPr>
          <p:cNvPr id="6" name="Shape 4"/>
          <p:cNvSpPr/>
          <p:nvPr/>
        </p:nvSpPr>
        <p:spPr>
          <a:xfrm>
            <a:off x="1295400" y="3766840"/>
            <a:ext cx="104775" cy="104775"/>
          </a:xfrm>
          <a:prstGeom prst="ellipse">
            <a:avLst/>
          </a:prstGeom>
          <a:solidFill>
            <a:srgbClr val="618F6D"/>
          </a:solidFill>
          <a:ln/>
        </p:spPr>
        <p:txBody>
          <a:bodyPr/>
          <a:lstStyle/>
          <a:p>
            <a:endParaRPr lang="en-NZ"/>
          </a:p>
        </p:txBody>
      </p:sp>
      <p:sp>
        <p:nvSpPr>
          <p:cNvPr id="7" name="Text 5"/>
          <p:cNvSpPr/>
          <p:nvPr/>
        </p:nvSpPr>
        <p:spPr>
          <a:xfrm>
            <a:off x="1552575" y="3662065"/>
            <a:ext cx="5229130" cy="741164"/>
          </a:xfrm>
          <a:prstGeom prst="rect">
            <a:avLst/>
          </a:prstGeom>
          <a:noFill/>
          <a:ln/>
        </p:spPr>
        <p:txBody>
          <a:bodyPr wrap="square" lIns="25400" tIns="25400" rIns="25400" bIns="25400" rtlCol="0" anchor="t">
            <a:normAutofit/>
          </a:bodyPr>
          <a:lstStyle/>
          <a:p>
            <a:pPr marL="0" indent="0" algn="l">
              <a:lnSpc>
                <a:spcPct val="102556"/>
              </a:lnSpc>
              <a:buNone/>
            </a:pPr>
            <a:r>
              <a:rPr lang="en-US" sz="1950" dirty="0">
                <a:solidFill>
                  <a:srgbClr val="2C3A57"/>
                </a:solidFill>
                <a:latin typeface="Open Sans" pitchFamily="34" charset="0"/>
                <a:ea typeface="Open Sans" pitchFamily="34" charset="-122"/>
                <a:cs typeface="Open Sans" pitchFamily="34" charset="-120"/>
              </a:rPr>
              <a:t>2025 harbour surveys show positive results for condition of harbour.</a:t>
            </a:r>
            <a:endParaRPr lang="en-US" sz="1950" dirty="0"/>
          </a:p>
        </p:txBody>
      </p:sp>
      <p:sp>
        <p:nvSpPr>
          <p:cNvPr id="8" name="Shape 6"/>
          <p:cNvSpPr/>
          <p:nvPr/>
        </p:nvSpPr>
        <p:spPr>
          <a:xfrm>
            <a:off x="1295400" y="4698504"/>
            <a:ext cx="104775" cy="104775"/>
          </a:xfrm>
          <a:prstGeom prst="ellipse">
            <a:avLst/>
          </a:prstGeom>
          <a:solidFill>
            <a:srgbClr val="618F6D"/>
          </a:solidFill>
          <a:ln/>
        </p:spPr>
        <p:txBody>
          <a:bodyPr/>
          <a:lstStyle/>
          <a:p>
            <a:endParaRPr lang="en-NZ"/>
          </a:p>
        </p:txBody>
      </p:sp>
      <p:sp>
        <p:nvSpPr>
          <p:cNvPr id="9" name="Text 7"/>
          <p:cNvSpPr/>
          <p:nvPr/>
        </p:nvSpPr>
        <p:spPr>
          <a:xfrm>
            <a:off x="1552575" y="4593729"/>
            <a:ext cx="5229130" cy="741164"/>
          </a:xfrm>
          <a:prstGeom prst="rect">
            <a:avLst/>
          </a:prstGeom>
          <a:noFill/>
          <a:ln/>
        </p:spPr>
        <p:txBody>
          <a:bodyPr wrap="square" lIns="25400" tIns="25400" rIns="25400" bIns="25400" rtlCol="0" anchor="t">
            <a:normAutofit/>
          </a:bodyPr>
          <a:lstStyle/>
          <a:p>
            <a:pPr marL="0" indent="0" algn="l">
              <a:lnSpc>
                <a:spcPct val="102556"/>
              </a:lnSpc>
              <a:buNone/>
            </a:pPr>
            <a:r>
              <a:rPr lang="en-US" sz="1950" dirty="0">
                <a:solidFill>
                  <a:srgbClr val="2C3A57"/>
                </a:solidFill>
                <a:latin typeface="Open Sans" pitchFamily="34" charset="0"/>
                <a:ea typeface="Open Sans" pitchFamily="34" charset="-122"/>
                <a:cs typeface="Open Sans" pitchFamily="34" charset="-120"/>
              </a:rPr>
              <a:t>Improving levels of marine life and biodiversity.</a:t>
            </a:r>
            <a:endParaRPr lang="en-US" sz="1950" dirty="0"/>
          </a:p>
        </p:txBody>
      </p:sp>
      <p:sp>
        <p:nvSpPr>
          <p:cNvPr id="10" name="Shape 8"/>
          <p:cNvSpPr/>
          <p:nvPr/>
        </p:nvSpPr>
        <p:spPr>
          <a:xfrm>
            <a:off x="1295400" y="5630168"/>
            <a:ext cx="104775" cy="104775"/>
          </a:xfrm>
          <a:prstGeom prst="ellipse">
            <a:avLst/>
          </a:prstGeom>
          <a:solidFill>
            <a:srgbClr val="618F6D"/>
          </a:solidFill>
          <a:ln/>
        </p:spPr>
        <p:txBody>
          <a:bodyPr/>
          <a:lstStyle/>
          <a:p>
            <a:endParaRPr lang="en-NZ"/>
          </a:p>
        </p:txBody>
      </p:sp>
      <p:sp>
        <p:nvSpPr>
          <p:cNvPr id="11" name="Text 9"/>
          <p:cNvSpPr/>
          <p:nvPr/>
        </p:nvSpPr>
        <p:spPr>
          <a:xfrm>
            <a:off x="1552575" y="5525393"/>
            <a:ext cx="5229130" cy="741164"/>
          </a:xfrm>
          <a:prstGeom prst="rect">
            <a:avLst/>
          </a:prstGeom>
          <a:noFill/>
          <a:ln/>
        </p:spPr>
        <p:txBody>
          <a:bodyPr wrap="square" lIns="25400" tIns="25400" rIns="25400" bIns="25400" rtlCol="0" anchor="t">
            <a:normAutofit/>
          </a:bodyPr>
          <a:lstStyle/>
          <a:p>
            <a:pPr marL="0" indent="0" algn="l">
              <a:lnSpc>
                <a:spcPct val="102556"/>
              </a:lnSpc>
              <a:buNone/>
            </a:pPr>
            <a:r>
              <a:rPr lang="en-US" sz="1950" dirty="0">
                <a:solidFill>
                  <a:srgbClr val="2C3A57"/>
                </a:solidFill>
                <a:latin typeface="Open Sans" pitchFamily="34" charset="0"/>
                <a:ea typeface="Open Sans" pitchFamily="34" charset="-122"/>
                <a:cs typeface="Open Sans" pitchFamily="34" charset="-120"/>
              </a:rPr>
              <a:t>Working closely with Waikato University on future projects.</a:t>
            </a:r>
            <a:endParaRPr lang="en-US" sz="1950" dirty="0"/>
          </a:p>
        </p:txBody>
      </p:sp>
      <p:sp>
        <p:nvSpPr>
          <p:cNvPr id="12" name="Shape 10"/>
          <p:cNvSpPr/>
          <p:nvPr/>
        </p:nvSpPr>
        <p:spPr>
          <a:xfrm>
            <a:off x="1295400" y="6561832"/>
            <a:ext cx="104775" cy="104775"/>
          </a:xfrm>
          <a:prstGeom prst="ellipse">
            <a:avLst/>
          </a:prstGeom>
          <a:solidFill>
            <a:srgbClr val="618F6D"/>
          </a:solidFill>
          <a:ln/>
        </p:spPr>
        <p:txBody>
          <a:bodyPr/>
          <a:lstStyle/>
          <a:p>
            <a:endParaRPr lang="en-NZ"/>
          </a:p>
        </p:txBody>
      </p:sp>
      <p:sp>
        <p:nvSpPr>
          <p:cNvPr id="13" name="Text 11"/>
          <p:cNvSpPr/>
          <p:nvPr/>
        </p:nvSpPr>
        <p:spPr>
          <a:xfrm>
            <a:off x="1552575" y="6457057"/>
            <a:ext cx="5229130" cy="1444228"/>
          </a:xfrm>
          <a:prstGeom prst="rect">
            <a:avLst/>
          </a:prstGeom>
          <a:noFill/>
          <a:ln/>
        </p:spPr>
        <p:txBody>
          <a:bodyPr wrap="square" lIns="25400" tIns="25400" rIns="25400" bIns="25400" rtlCol="0" anchor="t">
            <a:normAutofit/>
          </a:bodyPr>
          <a:lstStyle/>
          <a:p>
            <a:pPr marL="0" indent="0" algn="l">
              <a:lnSpc>
                <a:spcPct val="102556"/>
              </a:lnSpc>
              <a:buNone/>
            </a:pPr>
            <a:r>
              <a:rPr lang="en-US" sz="1950" dirty="0">
                <a:solidFill>
                  <a:srgbClr val="2C3A57"/>
                </a:solidFill>
                <a:latin typeface="Open Sans" pitchFamily="34" charset="0"/>
                <a:ea typeface="Open Sans" pitchFamily="34" charset="-122"/>
                <a:cs typeface="Open Sans" pitchFamily="34" charset="-120"/>
              </a:rPr>
              <a:t>Port of Tauranga supports numerous harbour improvement initiatives such as artificial reef development, dune restoration bird protection.</a:t>
            </a:r>
            <a:endParaRPr lang="en-US" sz="1950" dirty="0"/>
          </a:p>
        </p:txBody>
      </p:sp>
      <p:pic>
        <p:nvPicPr>
          <p:cNvPr id="14" name="Image 0" descr="preencoded.png"/>
          <p:cNvPicPr>
            <a:picLocks noChangeAspect="1"/>
          </p:cNvPicPr>
          <p:nvPr/>
        </p:nvPicPr>
        <p:blipFill>
          <a:blip r:embed="rId3"/>
          <a:srcRect l="14118" r="14118"/>
          <a:stretch/>
        </p:blipFill>
        <p:spPr>
          <a:xfrm>
            <a:off x="7353300" y="2228850"/>
            <a:ext cx="3225701" cy="3448050"/>
          </a:xfrm>
          <a:prstGeom prst="rect">
            <a:avLst/>
          </a:prstGeom>
        </p:spPr>
      </p:pic>
      <p:pic>
        <p:nvPicPr>
          <p:cNvPr id="15" name="Image 1" descr="preencoded.png"/>
          <p:cNvPicPr>
            <a:picLocks noChangeAspect="1"/>
          </p:cNvPicPr>
          <p:nvPr/>
        </p:nvPicPr>
        <p:blipFill>
          <a:blip r:embed="rId4"/>
          <a:srcRect l="24200" r="24200"/>
          <a:stretch/>
        </p:blipFill>
        <p:spPr>
          <a:xfrm>
            <a:off x="10750451" y="2228850"/>
            <a:ext cx="3225850" cy="3448050"/>
          </a:xfrm>
          <a:prstGeom prst="rect">
            <a:avLst/>
          </a:prstGeom>
        </p:spPr>
      </p:pic>
      <p:pic>
        <p:nvPicPr>
          <p:cNvPr id="16" name="Image 2" descr="preencoded.png"/>
          <p:cNvPicPr>
            <a:picLocks noChangeAspect="1"/>
          </p:cNvPicPr>
          <p:nvPr/>
        </p:nvPicPr>
        <p:blipFill>
          <a:blip r:embed="rId5"/>
          <a:srcRect t="3920" b="3920"/>
          <a:stretch/>
        </p:blipFill>
        <p:spPr>
          <a:xfrm>
            <a:off x="14147750" y="2228850"/>
            <a:ext cx="3225701" cy="3448050"/>
          </a:xfrm>
          <a:prstGeom prst="rect">
            <a:avLst/>
          </a:prstGeom>
        </p:spPr>
      </p:pic>
      <p:pic>
        <p:nvPicPr>
          <p:cNvPr id="17" name="Image 3" descr="preencoded.png"/>
          <p:cNvPicPr>
            <a:picLocks noChangeAspect="1"/>
          </p:cNvPicPr>
          <p:nvPr/>
        </p:nvPicPr>
        <p:blipFill>
          <a:blip r:embed="rId6"/>
          <a:srcRect t="18693" b="18693"/>
          <a:stretch/>
        </p:blipFill>
        <p:spPr>
          <a:xfrm>
            <a:off x="7353300" y="5848350"/>
            <a:ext cx="3225701" cy="3448050"/>
          </a:xfrm>
          <a:prstGeom prst="rect">
            <a:avLst/>
          </a:prstGeom>
        </p:spPr>
      </p:pic>
      <p:pic>
        <p:nvPicPr>
          <p:cNvPr id="18" name="Image 4" descr="preencoded.png"/>
          <p:cNvPicPr>
            <a:picLocks noChangeAspect="1"/>
          </p:cNvPicPr>
          <p:nvPr/>
        </p:nvPicPr>
        <p:blipFill>
          <a:blip r:embed="rId7"/>
          <a:srcRect l="32062" r="32062"/>
          <a:stretch/>
        </p:blipFill>
        <p:spPr>
          <a:xfrm>
            <a:off x="10750451" y="5848350"/>
            <a:ext cx="3225850" cy="3448050"/>
          </a:xfrm>
          <a:prstGeom prst="rect">
            <a:avLst/>
          </a:prstGeom>
        </p:spPr>
      </p:pic>
      <p:pic>
        <p:nvPicPr>
          <p:cNvPr id="19" name="Image 5" descr="preencoded.png"/>
          <p:cNvPicPr>
            <a:picLocks noChangeAspect="1"/>
          </p:cNvPicPr>
          <p:nvPr/>
        </p:nvPicPr>
        <p:blipFill>
          <a:blip r:embed="rId8"/>
          <a:srcRect t="11722" b="11722"/>
          <a:stretch/>
        </p:blipFill>
        <p:spPr>
          <a:xfrm>
            <a:off x="14147750" y="5848350"/>
            <a:ext cx="3225701" cy="3448050"/>
          </a:xfrm>
          <a:prstGeom prst="rect">
            <a:avLst/>
          </a:prstGeom>
        </p:spPr>
      </p:pic>
      <p:pic>
        <p:nvPicPr>
          <p:cNvPr id="20" name="Image 6" descr="preencoded.png"/>
          <p:cNvPicPr>
            <a:picLocks noChangeAspect="1"/>
          </p:cNvPicPr>
          <p:nvPr/>
        </p:nvPicPr>
        <p:blipFill>
          <a:blip r:embed="rId9"/>
          <a:stretch>
            <a:fillRect/>
          </a:stretch>
        </p:blipFill>
        <p:spPr>
          <a:xfrm>
            <a:off x="914400" y="9486900"/>
            <a:ext cx="442615" cy="381000"/>
          </a:xfrm>
          <a:prstGeom prst="rect">
            <a:avLst/>
          </a:prstGeom>
        </p:spPr>
      </p:pic>
      <p:sp>
        <p:nvSpPr>
          <p:cNvPr id="21" name="Text 12"/>
          <p:cNvSpPr/>
          <p:nvPr/>
        </p:nvSpPr>
        <p:spPr>
          <a:xfrm>
            <a:off x="17133838" y="9534525"/>
            <a:ext cx="315962" cy="323850"/>
          </a:xfrm>
          <a:prstGeom prst="rect">
            <a:avLst/>
          </a:prstGeom>
          <a:noFill/>
          <a:ln/>
        </p:spPr>
        <p:txBody>
          <a:bodyPr wrap="square" lIns="25400" tIns="25400" rIns="25400" bIns="25400" rtlCol="0" anchor="t">
            <a:normAutofit/>
          </a:bodyPr>
          <a:lstStyle/>
          <a:p>
            <a:pPr marL="0" indent="0" algn="l">
              <a:buNone/>
            </a:pPr>
            <a:r>
              <a:rPr lang="en-US" sz="1650" b="1" dirty="0">
                <a:solidFill>
                  <a:srgbClr val="8A93A6"/>
                </a:solidFill>
                <a:latin typeface="Open Sans" pitchFamily="34" charset="0"/>
                <a:ea typeface="Open Sans" pitchFamily="34" charset="-122"/>
                <a:cs typeface="Open Sans" pitchFamily="34" charset="-120"/>
              </a:rPr>
              <a:t>46</a:t>
            </a:r>
            <a:endParaRPr lang="en-US" sz="1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066800" y="762000"/>
            <a:ext cx="17769840" cy="390525"/>
          </a:xfrm>
          <a:prstGeom prst="rect">
            <a:avLst/>
          </a:prstGeom>
          <a:noFill/>
          <a:ln/>
        </p:spPr>
        <p:txBody>
          <a:bodyPr wrap="square" lIns="25400" tIns="25400" rIns="25400" bIns="25400" rtlCol="0" anchor="t">
            <a:normAutofit/>
          </a:bodyPr>
          <a:lstStyle/>
          <a:p>
            <a:pPr marL="0" indent="0" algn="l">
              <a:buNone/>
            </a:pPr>
            <a:r>
              <a:rPr lang="en-US" sz="2025" b="1" dirty="0">
                <a:solidFill>
                  <a:srgbClr val="618F6D"/>
                </a:solidFill>
                <a:latin typeface="Open Sans" pitchFamily="34" charset="0"/>
                <a:ea typeface="Open Sans" pitchFamily="34" charset="-122"/>
                <a:cs typeface="Open Sans" pitchFamily="34" charset="-120"/>
              </a:rPr>
              <a:t>For the year ended 30 June 2026</a:t>
            </a:r>
            <a:endParaRPr lang="en-US" sz="2025" dirty="0"/>
          </a:p>
        </p:txBody>
      </p:sp>
      <p:sp>
        <p:nvSpPr>
          <p:cNvPr id="3" name="Text 1"/>
          <p:cNvSpPr/>
          <p:nvPr/>
        </p:nvSpPr>
        <p:spPr>
          <a:xfrm>
            <a:off x="1066800" y="1247775"/>
            <a:ext cx="17769840" cy="762000"/>
          </a:xfrm>
          <a:prstGeom prst="rect">
            <a:avLst/>
          </a:prstGeom>
          <a:noFill/>
          <a:ln/>
        </p:spPr>
        <p:txBody>
          <a:bodyPr wrap="square" lIns="25400" tIns="25400" rIns="25400" bIns="25400" rtlCol="0" anchor="t">
            <a:normAutofit/>
          </a:bodyPr>
          <a:lstStyle/>
          <a:p>
            <a:pPr marL="0" indent="0" algn="l">
              <a:buNone/>
            </a:pPr>
            <a:r>
              <a:rPr lang="en-US" sz="4200" b="1" kern="0" spc="-84" dirty="0">
                <a:solidFill>
                  <a:srgbClr val="0A357C"/>
                </a:solidFill>
                <a:latin typeface="Open Sans" pitchFamily="34" charset="0"/>
                <a:ea typeface="Open Sans" pitchFamily="34" charset="-122"/>
                <a:cs typeface="Open Sans" pitchFamily="34" charset="-120"/>
              </a:rPr>
              <a:t>Group reported net profit after tax down 10.0%</a:t>
            </a:r>
            <a:endParaRPr lang="en-US" sz="4200" dirty="0"/>
          </a:p>
        </p:txBody>
      </p:sp>
      <p:sp>
        <p:nvSpPr>
          <p:cNvPr id="4" name="Shape 2"/>
          <p:cNvSpPr/>
          <p:nvPr/>
        </p:nvSpPr>
        <p:spPr>
          <a:xfrm>
            <a:off x="1066800" y="2105025"/>
            <a:ext cx="16154400" cy="28575"/>
          </a:xfrm>
          <a:prstGeom prst="rect">
            <a:avLst/>
          </a:prstGeom>
          <a:solidFill>
            <a:srgbClr val="DBF0EC"/>
          </a:solidFill>
          <a:ln/>
        </p:spPr>
        <p:txBody>
          <a:bodyPr/>
          <a:lstStyle/>
          <a:p>
            <a:endParaRPr lang="en-NZ"/>
          </a:p>
        </p:txBody>
      </p:sp>
      <p:sp>
        <p:nvSpPr>
          <p:cNvPr id="5" name="Shape 3"/>
          <p:cNvSpPr/>
          <p:nvPr/>
        </p:nvSpPr>
        <p:spPr>
          <a:xfrm>
            <a:off x="1066800" y="2552700"/>
            <a:ext cx="5791200" cy="6591300"/>
          </a:xfrm>
          <a:prstGeom prst="roundRect">
            <a:avLst>
              <a:gd name="adj" fmla="val 1974"/>
            </a:avLst>
          </a:prstGeom>
          <a:solidFill>
            <a:srgbClr val="DBF0EC"/>
          </a:solidFill>
          <a:ln/>
        </p:spPr>
        <p:txBody>
          <a:bodyPr/>
          <a:lstStyle/>
          <a:p>
            <a:endParaRPr lang="en-NZ"/>
          </a:p>
        </p:txBody>
      </p:sp>
      <p:sp>
        <p:nvSpPr>
          <p:cNvPr id="6" name="Text 4"/>
          <p:cNvSpPr/>
          <p:nvPr/>
        </p:nvSpPr>
        <p:spPr>
          <a:xfrm>
            <a:off x="1485900" y="2971800"/>
            <a:ext cx="5448300" cy="428625"/>
          </a:xfrm>
          <a:prstGeom prst="rect">
            <a:avLst/>
          </a:prstGeom>
          <a:noFill/>
          <a:ln/>
        </p:spPr>
        <p:txBody>
          <a:bodyPr wrap="square" lIns="25400" tIns="25400" rIns="25400" bIns="25400" rtlCol="0" anchor="t">
            <a:normAutofit/>
          </a:bodyPr>
          <a:lstStyle/>
          <a:p>
            <a:pPr marL="0" indent="0" algn="l">
              <a:buNone/>
            </a:pPr>
            <a:r>
              <a:rPr lang="en-US" sz="2250" b="1" dirty="0">
                <a:solidFill>
                  <a:srgbClr val="0A357C"/>
                </a:solidFill>
                <a:latin typeface="Open Sans" pitchFamily="34" charset="0"/>
                <a:ea typeface="Open Sans" pitchFamily="34" charset="-122"/>
                <a:cs typeface="Open Sans" pitchFamily="34" charset="-120"/>
              </a:rPr>
              <a:t>Highlights</a:t>
            </a:r>
            <a:endParaRPr lang="en-US" sz="2250" dirty="0"/>
          </a:p>
        </p:txBody>
      </p:sp>
      <p:sp>
        <p:nvSpPr>
          <p:cNvPr id="7" name="Shape 5"/>
          <p:cNvSpPr/>
          <p:nvPr/>
        </p:nvSpPr>
        <p:spPr>
          <a:xfrm>
            <a:off x="1485900" y="3733800"/>
            <a:ext cx="114300" cy="114300"/>
          </a:xfrm>
          <a:prstGeom prst="ellipse">
            <a:avLst/>
          </a:prstGeom>
          <a:solidFill>
            <a:srgbClr val="618F6D"/>
          </a:solidFill>
          <a:ln/>
        </p:spPr>
        <p:txBody>
          <a:bodyPr/>
          <a:lstStyle/>
          <a:p>
            <a:endParaRPr lang="en-NZ"/>
          </a:p>
        </p:txBody>
      </p:sp>
      <p:sp>
        <p:nvSpPr>
          <p:cNvPr id="8" name="Text 6"/>
          <p:cNvSpPr/>
          <p:nvPr/>
        </p:nvSpPr>
        <p:spPr>
          <a:xfrm>
            <a:off x="1771650" y="3629025"/>
            <a:ext cx="4807268" cy="1156543"/>
          </a:xfrm>
          <a:prstGeom prst="rect">
            <a:avLst/>
          </a:prstGeom>
          <a:noFill/>
          <a:ln/>
        </p:spPr>
        <p:txBody>
          <a:bodyPr wrap="square" lIns="25400" tIns="25400" rIns="25400" bIns="25400" rtlCol="0" anchor="t">
            <a:normAutofit/>
          </a:bodyPr>
          <a:lstStyle/>
          <a:p>
            <a:pPr marL="0" indent="0" algn="l">
              <a:lnSpc>
                <a:spcPct val="105811"/>
              </a:lnSpc>
              <a:buNone/>
            </a:pPr>
            <a:r>
              <a:rPr lang="en-US" sz="2025" dirty="0">
                <a:solidFill>
                  <a:srgbClr val="2C3A57"/>
                </a:solidFill>
                <a:latin typeface="Open Sans" pitchFamily="34" charset="0"/>
                <a:ea typeface="Open Sans" pitchFamily="34" charset="-122"/>
                <a:cs typeface="Open Sans" pitchFamily="34" charset="-120"/>
              </a:rPr>
              <a:t>Group reported profit decreased by $17.3 million compared to the prior year.</a:t>
            </a:r>
            <a:endParaRPr lang="en-US" sz="2025" dirty="0"/>
          </a:p>
        </p:txBody>
      </p:sp>
      <p:sp>
        <p:nvSpPr>
          <p:cNvPr id="9" name="Shape 7"/>
          <p:cNvSpPr/>
          <p:nvPr/>
        </p:nvSpPr>
        <p:spPr>
          <a:xfrm>
            <a:off x="1485900" y="5118943"/>
            <a:ext cx="114300" cy="114300"/>
          </a:xfrm>
          <a:prstGeom prst="ellipse">
            <a:avLst/>
          </a:prstGeom>
          <a:solidFill>
            <a:srgbClr val="618F6D"/>
          </a:solidFill>
          <a:ln/>
        </p:spPr>
        <p:txBody>
          <a:bodyPr/>
          <a:lstStyle/>
          <a:p>
            <a:endParaRPr lang="en-NZ"/>
          </a:p>
        </p:txBody>
      </p:sp>
      <p:sp>
        <p:nvSpPr>
          <p:cNvPr id="10" name="Text 8"/>
          <p:cNvSpPr/>
          <p:nvPr/>
        </p:nvSpPr>
        <p:spPr>
          <a:xfrm>
            <a:off x="1771650" y="5014168"/>
            <a:ext cx="4807268" cy="1156543"/>
          </a:xfrm>
          <a:prstGeom prst="rect">
            <a:avLst/>
          </a:prstGeom>
          <a:noFill/>
          <a:ln/>
        </p:spPr>
        <p:txBody>
          <a:bodyPr wrap="square" lIns="25400" tIns="25400" rIns="25400" bIns="25400" rtlCol="0" anchor="t">
            <a:normAutofit/>
          </a:bodyPr>
          <a:lstStyle/>
          <a:p>
            <a:pPr marL="0" indent="0" algn="l">
              <a:lnSpc>
                <a:spcPct val="105811"/>
              </a:lnSpc>
              <a:buNone/>
            </a:pPr>
            <a:r>
              <a:rPr lang="en-US" sz="2025" dirty="0">
                <a:solidFill>
                  <a:srgbClr val="2C3A57"/>
                </a:solidFill>
                <a:latin typeface="Open Sans" pitchFamily="34" charset="0"/>
                <a:ea typeface="Open Sans" pitchFamily="34" charset="-122"/>
                <a:cs typeface="Open Sans" pitchFamily="34" charset="-120"/>
              </a:rPr>
              <a:t>Prior year reported profit included a one-off gain of $49.2 million from the sale of Northport.</a:t>
            </a:r>
            <a:endParaRPr lang="en-US" sz="2025" dirty="0"/>
          </a:p>
        </p:txBody>
      </p:sp>
      <p:sp>
        <p:nvSpPr>
          <p:cNvPr id="11" name="Text 9"/>
          <p:cNvSpPr/>
          <p:nvPr/>
        </p:nvSpPr>
        <p:spPr>
          <a:xfrm>
            <a:off x="7467600" y="2847975"/>
            <a:ext cx="10046208" cy="352425"/>
          </a:xfrm>
          <a:prstGeom prst="rect">
            <a:avLst/>
          </a:prstGeom>
          <a:noFill/>
          <a:ln/>
        </p:spPr>
        <p:txBody>
          <a:bodyPr wrap="square" lIns="25400" tIns="25400" rIns="25400" bIns="25400" rtlCol="0" anchor="t">
            <a:normAutofit/>
          </a:bodyPr>
          <a:lstStyle/>
          <a:p>
            <a:pPr marL="0" indent="0" algn="l">
              <a:buNone/>
            </a:pPr>
            <a:r>
              <a:rPr lang="en-US" sz="1800" b="1" dirty="0">
                <a:solidFill>
                  <a:srgbClr val="56627A"/>
                </a:solidFill>
                <a:latin typeface="Open Sans" pitchFamily="34" charset="0"/>
                <a:ea typeface="Open Sans" pitchFamily="34" charset="-122"/>
                <a:cs typeface="Open Sans" pitchFamily="34" charset="-120"/>
              </a:rPr>
              <a:t>$000s</a:t>
            </a:r>
            <a:endParaRPr lang="en-US" sz="1800" dirty="0"/>
          </a:p>
        </p:txBody>
      </p:sp>
      <p:sp>
        <p:nvSpPr>
          <p:cNvPr id="12" name="Shape 10"/>
          <p:cNvSpPr/>
          <p:nvPr/>
        </p:nvSpPr>
        <p:spPr>
          <a:xfrm>
            <a:off x="7467600" y="8610600"/>
            <a:ext cx="9753600" cy="19050"/>
          </a:xfrm>
          <a:prstGeom prst="rect">
            <a:avLst/>
          </a:prstGeom>
          <a:solidFill>
            <a:srgbClr val="DCE3E8"/>
          </a:solidFill>
          <a:ln/>
        </p:spPr>
        <p:txBody>
          <a:bodyPr/>
          <a:lstStyle/>
          <a:p>
            <a:endParaRPr lang="en-NZ"/>
          </a:p>
        </p:txBody>
      </p:sp>
      <p:sp>
        <p:nvSpPr>
          <p:cNvPr id="13" name="Text 11"/>
          <p:cNvSpPr/>
          <p:nvPr/>
        </p:nvSpPr>
        <p:spPr>
          <a:xfrm>
            <a:off x="7764363" y="5057775"/>
            <a:ext cx="1219795" cy="400050"/>
          </a:xfrm>
          <a:prstGeom prst="rect">
            <a:avLst/>
          </a:prstGeom>
          <a:noFill/>
          <a:ln/>
        </p:spPr>
        <p:txBody>
          <a:bodyPr wrap="square" lIns="25400" tIns="25400" rIns="25400" bIns="25400" rtlCol="0" anchor="t">
            <a:normAutofit/>
          </a:bodyPr>
          <a:lstStyle/>
          <a:p>
            <a:pPr marL="0" indent="0" algn="l">
              <a:buNone/>
            </a:pPr>
            <a:r>
              <a:rPr lang="en-US" sz="2100" b="1" dirty="0">
                <a:solidFill>
                  <a:srgbClr val="14213D"/>
                </a:solidFill>
                <a:latin typeface="Open Sans" pitchFamily="34" charset="0"/>
                <a:ea typeface="Open Sans" pitchFamily="34" charset="-122"/>
                <a:cs typeface="Open Sans" pitchFamily="34" charset="-120"/>
              </a:rPr>
              <a:t>$111,317</a:t>
            </a:r>
            <a:endParaRPr lang="en-US" sz="2100" dirty="0"/>
          </a:p>
        </p:txBody>
      </p:sp>
      <p:sp>
        <p:nvSpPr>
          <p:cNvPr id="14" name="Shape 12"/>
          <p:cNvSpPr/>
          <p:nvPr/>
        </p:nvSpPr>
        <p:spPr>
          <a:xfrm>
            <a:off x="7543800" y="5553075"/>
            <a:ext cx="1584871" cy="3057525"/>
          </a:xfrm>
          <a:custGeom>
            <a:avLst/>
            <a:gdLst/>
            <a:ahLst/>
            <a:cxnLst/>
            <a:rect l="l" t="t" r="r" b="b"/>
            <a:pathLst>
              <a:path w="1584871" h="3057525">
                <a:moveTo>
                  <a:pt x="95250" y="0"/>
                </a:moveTo>
                <a:lnTo>
                  <a:pt x="1489621" y="0"/>
                </a:lnTo>
                <a:arcTo wR="95250" hR="95250" stAng="16200000" swAng="5400000"/>
                <a:lnTo>
                  <a:pt x="1584871" y="3057525"/>
                </a:lnTo>
                <a:lnTo>
                  <a:pt x="0" y="3057525"/>
                </a:lnTo>
                <a:lnTo>
                  <a:pt x="0" y="95250"/>
                </a:lnTo>
                <a:arcTo wR="95250" hR="95250" stAng="10800000" swAng="5400000"/>
                <a:close/>
              </a:path>
            </a:pathLst>
          </a:custGeom>
          <a:solidFill>
            <a:srgbClr val="0A357C"/>
          </a:solidFill>
          <a:ln/>
        </p:spPr>
        <p:txBody>
          <a:bodyPr/>
          <a:lstStyle/>
          <a:p>
            <a:endParaRPr lang="en-NZ"/>
          </a:p>
        </p:txBody>
      </p:sp>
      <p:sp>
        <p:nvSpPr>
          <p:cNvPr id="15" name="Text 13"/>
          <p:cNvSpPr/>
          <p:nvPr/>
        </p:nvSpPr>
        <p:spPr>
          <a:xfrm>
            <a:off x="9768483" y="4895850"/>
            <a:ext cx="1219795" cy="400050"/>
          </a:xfrm>
          <a:prstGeom prst="rect">
            <a:avLst/>
          </a:prstGeom>
          <a:noFill/>
          <a:ln/>
        </p:spPr>
        <p:txBody>
          <a:bodyPr wrap="square" lIns="25400" tIns="25400" rIns="25400" bIns="25400" rtlCol="0" anchor="t">
            <a:normAutofit/>
          </a:bodyPr>
          <a:lstStyle/>
          <a:p>
            <a:pPr marL="0" indent="0" algn="l">
              <a:buNone/>
            </a:pPr>
            <a:r>
              <a:rPr lang="en-US" sz="2100" b="1" dirty="0">
                <a:solidFill>
                  <a:srgbClr val="14213D"/>
                </a:solidFill>
                <a:latin typeface="Open Sans" pitchFamily="34" charset="0"/>
                <a:ea typeface="Open Sans" pitchFamily="34" charset="-122"/>
                <a:cs typeface="Open Sans" pitchFamily="34" charset="-120"/>
              </a:rPr>
              <a:t>$117,136</a:t>
            </a:r>
            <a:endParaRPr lang="en-US" sz="2100" dirty="0"/>
          </a:p>
        </p:txBody>
      </p:sp>
      <p:sp>
        <p:nvSpPr>
          <p:cNvPr id="16" name="Shape 14"/>
          <p:cNvSpPr/>
          <p:nvPr/>
        </p:nvSpPr>
        <p:spPr>
          <a:xfrm>
            <a:off x="9547771" y="5391150"/>
            <a:ext cx="1585020" cy="3219450"/>
          </a:xfrm>
          <a:custGeom>
            <a:avLst/>
            <a:gdLst/>
            <a:ahLst/>
            <a:cxnLst/>
            <a:rect l="l" t="t" r="r" b="b"/>
            <a:pathLst>
              <a:path w="1585020" h="3219450">
                <a:moveTo>
                  <a:pt x="95250" y="0"/>
                </a:moveTo>
                <a:lnTo>
                  <a:pt x="1489770" y="0"/>
                </a:lnTo>
                <a:arcTo wR="95250" hR="95250" stAng="16200000" swAng="5400000"/>
                <a:lnTo>
                  <a:pt x="1585020" y="3219450"/>
                </a:lnTo>
                <a:lnTo>
                  <a:pt x="0" y="3219450"/>
                </a:lnTo>
                <a:lnTo>
                  <a:pt x="0" y="95250"/>
                </a:lnTo>
                <a:arcTo wR="95250" hR="95250" stAng="10800000" swAng="5400000"/>
                <a:close/>
              </a:path>
            </a:pathLst>
          </a:custGeom>
          <a:solidFill>
            <a:srgbClr val="0A357C"/>
          </a:solidFill>
          <a:ln/>
        </p:spPr>
        <p:txBody>
          <a:bodyPr/>
          <a:lstStyle/>
          <a:p>
            <a:endParaRPr lang="en-NZ"/>
          </a:p>
        </p:txBody>
      </p:sp>
      <p:sp>
        <p:nvSpPr>
          <p:cNvPr id="17" name="Text 15"/>
          <p:cNvSpPr/>
          <p:nvPr/>
        </p:nvSpPr>
        <p:spPr>
          <a:xfrm>
            <a:off x="11848802" y="5619750"/>
            <a:ext cx="1067246" cy="400050"/>
          </a:xfrm>
          <a:prstGeom prst="rect">
            <a:avLst/>
          </a:prstGeom>
          <a:noFill/>
          <a:ln/>
        </p:spPr>
        <p:txBody>
          <a:bodyPr wrap="square" lIns="25400" tIns="25400" rIns="25400" bIns="25400" rtlCol="0" anchor="t">
            <a:normAutofit/>
          </a:bodyPr>
          <a:lstStyle/>
          <a:p>
            <a:pPr marL="0" indent="0" algn="l">
              <a:buNone/>
            </a:pPr>
            <a:r>
              <a:rPr lang="en-US" sz="2100" b="1" dirty="0">
                <a:solidFill>
                  <a:srgbClr val="14213D"/>
                </a:solidFill>
                <a:latin typeface="Open Sans" pitchFamily="34" charset="0"/>
                <a:ea typeface="Open Sans" pitchFamily="34" charset="-122"/>
                <a:cs typeface="Open Sans" pitchFamily="34" charset="-120"/>
              </a:rPr>
              <a:t>$90,849</a:t>
            </a:r>
            <a:endParaRPr lang="en-US" sz="2100" dirty="0"/>
          </a:p>
        </p:txBody>
      </p:sp>
      <p:sp>
        <p:nvSpPr>
          <p:cNvPr id="18" name="Shape 16"/>
          <p:cNvSpPr/>
          <p:nvPr/>
        </p:nvSpPr>
        <p:spPr>
          <a:xfrm>
            <a:off x="11551890" y="6115050"/>
            <a:ext cx="1584871" cy="2495550"/>
          </a:xfrm>
          <a:custGeom>
            <a:avLst/>
            <a:gdLst/>
            <a:ahLst/>
            <a:cxnLst/>
            <a:rect l="l" t="t" r="r" b="b"/>
            <a:pathLst>
              <a:path w="1584871" h="2495550">
                <a:moveTo>
                  <a:pt x="95250" y="0"/>
                </a:moveTo>
                <a:lnTo>
                  <a:pt x="1489621" y="0"/>
                </a:lnTo>
                <a:arcTo wR="95250" hR="95250" stAng="16200000" swAng="5400000"/>
                <a:lnTo>
                  <a:pt x="1584871" y="2495550"/>
                </a:lnTo>
                <a:lnTo>
                  <a:pt x="0" y="2495550"/>
                </a:lnTo>
                <a:lnTo>
                  <a:pt x="0" y="95250"/>
                </a:lnTo>
                <a:arcTo wR="95250" hR="95250" stAng="10800000" swAng="5400000"/>
                <a:close/>
              </a:path>
            </a:pathLst>
          </a:custGeom>
          <a:solidFill>
            <a:srgbClr val="0A357C"/>
          </a:solidFill>
          <a:ln/>
        </p:spPr>
        <p:txBody>
          <a:bodyPr/>
          <a:lstStyle/>
          <a:p>
            <a:endParaRPr lang="en-NZ"/>
          </a:p>
        </p:txBody>
      </p:sp>
      <p:sp>
        <p:nvSpPr>
          <p:cNvPr id="19" name="Text 17"/>
          <p:cNvSpPr/>
          <p:nvPr/>
        </p:nvSpPr>
        <p:spPr>
          <a:xfrm>
            <a:off x="13776573" y="3352800"/>
            <a:ext cx="1219795" cy="400050"/>
          </a:xfrm>
          <a:prstGeom prst="rect">
            <a:avLst/>
          </a:prstGeom>
          <a:noFill/>
          <a:ln/>
        </p:spPr>
        <p:txBody>
          <a:bodyPr wrap="square" lIns="25400" tIns="25400" rIns="25400" bIns="25400" rtlCol="0" anchor="t">
            <a:normAutofit/>
          </a:bodyPr>
          <a:lstStyle/>
          <a:p>
            <a:pPr marL="0" indent="0" algn="l">
              <a:buNone/>
            </a:pPr>
            <a:r>
              <a:rPr lang="en-US" sz="2100" b="1" dirty="0">
                <a:solidFill>
                  <a:srgbClr val="14213D"/>
                </a:solidFill>
                <a:latin typeface="Open Sans" pitchFamily="34" charset="0"/>
                <a:ea typeface="Open Sans" pitchFamily="34" charset="-122"/>
                <a:cs typeface="Open Sans" pitchFamily="34" charset="-120"/>
              </a:rPr>
              <a:t>$173,373</a:t>
            </a:r>
            <a:endParaRPr lang="en-US" sz="2100" dirty="0"/>
          </a:p>
        </p:txBody>
      </p:sp>
      <p:sp>
        <p:nvSpPr>
          <p:cNvPr id="20" name="Shape 18"/>
          <p:cNvSpPr/>
          <p:nvPr/>
        </p:nvSpPr>
        <p:spPr>
          <a:xfrm>
            <a:off x="13555861" y="3848100"/>
            <a:ext cx="1585020" cy="4762500"/>
          </a:xfrm>
          <a:custGeom>
            <a:avLst/>
            <a:gdLst/>
            <a:ahLst/>
            <a:cxnLst/>
            <a:rect l="l" t="t" r="r" b="b"/>
            <a:pathLst>
              <a:path w="1585020" h="4762500">
                <a:moveTo>
                  <a:pt x="95250" y="0"/>
                </a:moveTo>
                <a:lnTo>
                  <a:pt x="1489770" y="0"/>
                </a:lnTo>
                <a:arcTo wR="95250" hR="95250" stAng="16200000" swAng="5400000"/>
                <a:lnTo>
                  <a:pt x="1585020" y="4762500"/>
                </a:lnTo>
                <a:lnTo>
                  <a:pt x="0" y="4762500"/>
                </a:lnTo>
                <a:lnTo>
                  <a:pt x="0" y="95250"/>
                </a:lnTo>
                <a:arcTo wR="95250" hR="95250" stAng="10800000" swAng="5400000"/>
                <a:close/>
              </a:path>
            </a:pathLst>
          </a:custGeom>
          <a:solidFill>
            <a:srgbClr val="0A357C"/>
          </a:solidFill>
          <a:ln/>
        </p:spPr>
        <p:txBody>
          <a:bodyPr/>
          <a:lstStyle/>
          <a:p>
            <a:endParaRPr lang="en-NZ"/>
          </a:p>
        </p:txBody>
      </p:sp>
      <p:sp>
        <p:nvSpPr>
          <p:cNvPr id="21" name="Text 19"/>
          <p:cNvSpPr/>
          <p:nvPr/>
        </p:nvSpPr>
        <p:spPr>
          <a:xfrm>
            <a:off x="15780693" y="3829050"/>
            <a:ext cx="1219795" cy="400050"/>
          </a:xfrm>
          <a:prstGeom prst="rect">
            <a:avLst/>
          </a:prstGeom>
          <a:noFill/>
          <a:ln/>
        </p:spPr>
        <p:txBody>
          <a:bodyPr wrap="square" lIns="25400" tIns="25400" rIns="25400" bIns="25400" rtlCol="0" anchor="t">
            <a:normAutofit/>
          </a:bodyPr>
          <a:lstStyle/>
          <a:p>
            <a:pPr marL="0" indent="0" algn="l">
              <a:buNone/>
            </a:pPr>
            <a:r>
              <a:rPr lang="en-US" sz="2100" b="1" dirty="0">
                <a:solidFill>
                  <a:srgbClr val="14213D"/>
                </a:solidFill>
                <a:latin typeface="Open Sans" pitchFamily="34" charset="0"/>
                <a:ea typeface="Open Sans" pitchFamily="34" charset="-122"/>
                <a:cs typeface="Open Sans" pitchFamily="34" charset="-120"/>
              </a:rPr>
              <a:t>$156,052</a:t>
            </a:r>
            <a:endParaRPr lang="en-US" sz="2100" dirty="0"/>
          </a:p>
        </p:txBody>
      </p:sp>
      <p:sp>
        <p:nvSpPr>
          <p:cNvPr id="22" name="Shape 20"/>
          <p:cNvSpPr/>
          <p:nvPr/>
        </p:nvSpPr>
        <p:spPr>
          <a:xfrm>
            <a:off x="15559980" y="4324350"/>
            <a:ext cx="1585020" cy="4286250"/>
          </a:xfrm>
          <a:custGeom>
            <a:avLst/>
            <a:gdLst/>
            <a:ahLst/>
            <a:cxnLst/>
            <a:rect l="l" t="t" r="r" b="b"/>
            <a:pathLst>
              <a:path w="1585020" h="4286250">
                <a:moveTo>
                  <a:pt x="95250" y="0"/>
                </a:moveTo>
                <a:lnTo>
                  <a:pt x="1489770" y="0"/>
                </a:lnTo>
                <a:arcTo wR="95250" hR="95250" stAng="16200000" swAng="5400000"/>
                <a:lnTo>
                  <a:pt x="1585020" y="4286250"/>
                </a:lnTo>
                <a:lnTo>
                  <a:pt x="0" y="4286250"/>
                </a:lnTo>
                <a:lnTo>
                  <a:pt x="0" y="95250"/>
                </a:lnTo>
                <a:arcTo wR="95250" hR="95250" stAng="10800000" swAng="5400000"/>
                <a:close/>
              </a:path>
            </a:pathLst>
          </a:custGeom>
          <a:solidFill>
            <a:srgbClr val="618F6D"/>
          </a:solidFill>
          <a:ln/>
        </p:spPr>
        <p:txBody>
          <a:bodyPr/>
          <a:lstStyle/>
          <a:p>
            <a:endParaRPr lang="en-NZ"/>
          </a:p>
        </p:txBody>
      </p:sp>
      <p:sp>
        <p:nvSpPr>
          <p:cNvPr id="23" name="Text 21"/>
          <p:cNvSpPr/>
          <p:nvPr/>
        </p:nvSpPr>
        <p:spPr>
          <a:xfrm>
            <a:off x="7464556" y="8801100"/>
            <a:ext cx="1743358" cy="381000"/>
          </a:xfrm>
          <a:prstGeom prst="rect">
            <a:avLst/>
          </a:prstGeom>
          <a:noFill/>
          <a:ln/>
        </p:spPr>
        <p:txBody>
          <a:bodyPr wrap="square" lIns="25400" tIns="25400" rIns="25400" bIns="25400" rtlCol="0" anchor="t">
            <a:normAutofit/>
          </a:bodyPr>
          <a:lstStyle/>
          <a:p>
            <a:pPr marL="0" indent="0" algn="ctr">
              <a:buNone/>
            </a:pPr>
            <a:r>
              <a:rPr lang="en-US" sz="1950" b="1" dirty="0">
                <a:solidFill>
                  <a:srgbClr val="56627A"/>
                </a:solidFill>
                <a:latin typeface="Open Sans" pitchFamily="34" charset="0"/>
                <a:ea typeface="Open Sans" pitchFamily="34" charset="-122"/>
                <a:cs typeface="Open Sans" pitchFamily="34" charset="-120"/>
              </a:rPr>
              <a:t>FY22</a:t>
            </a:r>
            <a:endParaRPr lang="en-US" sz="1950" dirty="0"/>
          </a:p>
        </p:txBody>
      </p:sp>
      <p:sp>
        <p:nvSpPr>
          <p:cNvPr id="24" name="Text 22"/>
          <p:cNvSpPr/>
          <p:nvPr/>
        </p:nvSpPr>
        <p:spPr>
          <a:xfrm>
            <a:off x="9468520" y="8801100"/>
            <a:ext cx="1743521" cy="381000"/>
          </a:xfrm>
          <a:prstGeom prst="rect">
            <a:avLst/>
          </a:prstGeom>
          <a:noFill/>
          <a:ln/>
        </p:spPr>
        <p:txBody>
          <a:bodyPr wrap="square" lIns="25400" tIns="25400" rIns="25400" bIns="25400" rtlCol="0" anchor="t">
            <a:normAutofit/>
          </a:bodyPr>
          <a:lstStyle/>
          <a:p>
            <a:pPr marL="0" indent="0" algn="ctr">
              <a:buNone/>
            </a:pPr>
            <a:r>
              <a:rPr lang="en-US" sz="1950" b="1" dirty="0">
                <a:solidFill>
                  <a:srgbClr val="56627A"/>
                </a:solidFill>
                <a:latin typeface="Open Sans" pitchFamily="34" charset="0"/>
                <a:ea typeface="Open Sans" pitchFamily="34" charset="-122"/>
                <a:cs typeface="Open Sans" pitchFamily="34" charset="-120"/>
              </a:rPr>
              <a:t>FY23</a:t>
            </a:r>
            <a:endParaRPr lang="en-US" sz="1950" dirty="0"/>
          </a:p>
        </p:txBody>
      </p:sp>
      <p:sp>
        <p:nvSpPr>
          <p:cNvPr id="25" name="Text 23"/>
          <p:cNvSpPr/>
          <p:nvPr/>
        </p:nvSpPr>
        <p:spPr>
          <a:xfrm>
            <a:off x="11472647" y="8801100"/>
            <a:ext cx="1743358" cy="381000"/>
          </a:xfrm>
          <a:prstGeom prst="rect">
            <a:avLst/>
          </a:prstGeom>
          <a:noFill/>
          <a:ln/>
        </p:spPr>
        <p:txBody>
          <a:bodyPr wrap="square" lIns="25400" tIns="25400" rIns="25400" bIns="25400" rtlCol="0" anchor="t">
            <a:normAutofit/>
          </a:bodyPr>
          <a:lstStyle/>
          <a:p>
            <a:pPr marL="0" indent="0" algn="ctr">
              <a:buNone/>
            </a:pPr>
            <a:r>
              <a:rPr lang="en-US" sz="1950" b="1" dirty="0">
                <a:solidFill>
                  <a:srgbClr val="56627A"/>
                </a:solidFill>
                <a:latin typeface="Open Sans" pitchFamily="34" charset="0"/>
                <a:ea typeface="Open Sans" pitchFamily="34" charset="-122"/>
                <a:cs typeface="Open Sans" pitchFamily="34" charset="-120"/>
              </a:rPr>
              <a:t>FY24</a:t>
            </a:r>
            <a:endParaRPr lang="en-US" sz="1950" dirty="0"/>
          </a:p>
        </p:txBody>
      </p:sp>
      <p:sp>
        <p:nvSpPr>
          <p:cNvPr id="26" name="Text 24"/>
          <p:cNvSpPr/>
          <p:nvPr/>
        </p:nvSpPr>
        <p:spPr>
          <a:xfrm>
            <a:off x="13476610" y="8801100"/>
            <a:ext cx="1743521" cy="381000"/>
          </a:xfrm>
          <a:prstGeom prst="rect">
            <a:avLst/>
          </a:prstGeom>
          <a:noFill/>
          <a:ln/>
        </p:spPr>
        <p:txBody>
          <a:bodyPr wrap="square" lIns="25400" tIns="25400" rIns="25400" bIns="25400" rtlCol="0" anchor="t">
            <a:normAutofit/>
          </a:bodyPr>
          <a:lstStyle/>
          <a:p>
            <a:pPr marL="0" indent="0" algn="ctr">
              <a:buNone/>
            </a:pPr>
            <a:r>
              <a:rPr lang="en-US" sz="1950" b="1" dirty="0">
                <a:solidFill>
                  <a:srgbClr val="56627A"/>
                </a:solidFill>
                <a:latin typeface="Open Sans" pitchFamily="34" charset="0"/>
                <a:ea typeface="Open Sans" pitchFamily="34" charset="-122"/>
                <a:cs typeface="Open Sans" pitchFamily="34" charset="-120"/>
              </a:rPr>
              <a:t>FY25</a:t>
            </a:r>
            <a:endParaRPr lang="en-US" sz="1950" dirty="0"/>
          </a:p>
        </p:txBody>
      </p:sp>
      <p:sp>
        <p:nvSpPr>
          <p:cNvPr id="27" name="Text 25"/>
          <p:cNvSpPr/>
          <p:nvPr/>
        </p:nvSpPr>
        <p:spPr>
          <a:xfrm>
            <a:off x="15480729" y="8801100"/>
            <a:ext cx="1743521" cy="381000"/>
          </a:xfrm>
          <a:prstGeom prst="rect">
            <a:avLst/>
          </a:prstGeom>
          <a:noFill/>
          <a:ln/>
        </p:spPr>
        <p:txBody>
          <a:bodyPr wrap="square" lIns="25400" tIns="25400" rIns="25400" bIns="25400" rtlCol="0" anchor="t">
            <a:normAutofit/>
          </a:bodyPr>
          <a:lstStyle/>
          <a:p>
            <a:pPr marL="0" indent="0" algn="ctr">
              <a:buNone/>
            </a:pPr>
            <a:r>
              <a:rPr lang="en-US" sz="1950" b="1" dirty="0">
                <a:solidFill>
                  <a:srgbClr val="0A357C"/>
                </a:solidFill>
                <a:latin typeface="Open Sans" pitchFamily="34" charset="0"/>
                <a:ea typeface="Open Sans" pitchFamily="34" charset="-122"/>
                <a:cs typeface="Open Sans" pitchFamily="34" charset="-120"/>
              </a:rPr>
              <a:t>FY26</a:t>
            </a:r>
            <a:endParaRPr lang="en-US" sz="1950" dirty="0"/>
          </a:p>
        </p:txBody>
      </p:sp>
      <p:pic>
        <p:nvPicPr>
          <p:cNvPr id="28" name="Image 0" descr="preencoded.png"/>
          <p:cNvPicPr>
            <a:picLocks noChangeAspect="1"/>
          </p:cNvPicPr>
          <p:nvPr/>
        </p:nvPicPr>
        <p:blipFill>
          <a:blip r:embed="rId3"/>
          <a:stretch>
            <a:fillRect/>
          </a:stretch>
        </p:blipFill>
        <p:spPr>
          <a:xfrm>
            <a:off x="1066800" y="9410700"/>
            <a:ext cx="486966" cy="419100"/>
          </a:xfrm>
          <a:prstGeom prst="rect">
            <a:avLst/>
          </a:prstGeom>
        </p:spPr>
      </p:pic>
      <p:sp>
        <p:nvSpPr>
          <p:cNvPr id="29" name="Text 26"/>
          <p:cNvSpPr/>
          <p:nvPr/>
        </p:nvSpPr>
        <p:spPr>
          <a:xfrm>
            <a:off x="17101245" y="9477375"/>
            <a:ext cx="196155" cy="323850"/>
          </a:xfrm>
          <a:prstGeom prst="rect">
            <a:avLst/>
          </a:prstGeom>
          <a:noFill/>
          <a:ln/>
        </p:spPr>
        <p:txBody>
          <a:bodyPr wrap="square" lIns="25400" tIns="25400" rIns="25400" bIns="25400" rtlCol="0" anchor="t">
            <a:normAutofit/>
          </a:bodyPr>
          <a:lstStyle/>
          <a:p>
            <a:pPr marL="0" indent="0" algn="l">
              <a:buNone/>
            </a:pPr>
            <a:r>
              <a:rPr lang="en-US" sz="1650" b="1" dirty="0">
                <a:solidFill>
                  <a:srgbClr val="8A93A6"/>
                </a:solidFill>
                <a:latin typeface="Open Sans" pitchFamily="34" charset="0"/>
                <a:ea typeface="Open Sans" pitchFamily="34" charset="-122"/>
                <a:cs typeface="Open Sans" pitchFamily="34" charset="-120"/>
              </a:rPr>
              <a:t>4</a:t>
            </a:r>
            <a:endParaRPr lang="en-US" sz="1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066800" y="762000"/>
            <a:ext cx="17769840" cy="390525"/>
          </a:xfrm>
          <a:prstGeom prst="rect">
            <a:avLst/>
          </a:prstGeom>
          <a:noFill/>
          <a:ln/>
        </p:spPr>
        <p:txBody>
          <a:bodyPr wrap="square" lIns="25400" tIns="25400" rIns="25400" bIns="25400" rtlCol="0" anchor="t">
            <a:normAutofit/>
          </a:bodyPr>
          <a:lstStyle/>
          <a:p>
            <a:pPr marL="0" indent="0" algn="l">
              <a:buNone/>
            </a:pPr>
            <a:r>
              <a:rPr lang="en-US" sz="2025" b="1" dirty="0">
                <a:solidFill>
                  <a:srgbClr val="618F6D"/>
                </a:solidFill>
                <a:latin typeface="Open Sans" pitchFamily="34" charset="0"/>
                <a:ea typeface="Open Sans" pitchFamily="34" charset="-122"/>
                <a:cs typeface="Open Sans" pitchFamily="34" charset="-120"/>
              </a:rPr>
              <a:t>For the year ended 30 June 2026</a:t>
            </a:r>
            <a:endParaRPr lang="en-US" sz="2025" dirty="0"/>
          </a:p>
        </p:txBody>
      </p:sp>
      <p:sp>
        <p:nvSpPr>
          <p:cNvPr id="3" name="Text 1"/>
          <p:cNvSpPr/>
          <p:nvPr/>
        </p:nvSpPr>
        <p:spPr>
          <a:xfrm>
            <a:off x="1066800" y="1247775"/>
            <a:ext cx="17769840" cy="762000"/>
          </a:xfrm>
          <a:prstGeom prst="rect">
            <a:avLst/>
          </a:prstGeom>
          <a:noFill/>
          <a:ln/>
        </p:spPr>
        <p:txBody>
          <a:bodyPr wrap="square" lIns="25400" tIns="25400" rIns="25400" bIns="25400" rtlCol="0" anchor="t">
            <a:normAutofit/>
          </a:bodyPr>
          <a:lstStyle/>
          <a:p>
            <a:pPr marL="0" indent="0" algn="l">
              <a:buNone/>
            </a:pPr>
            <a:r>
              <a:rPr lang="en-US" sz="4200" b="1" kern="0" spc="-84" dirty="0">
                <a:solidFill>
                  <a:srgbClr val="0A357C"/>
                </a:solidFill>
                <a:latin typeface="Open Sans" pitchFamily="34" charset="0"/>
                <a:ea typeface="Open Sans" pitchFamily="34" charset="-122"/>
                <a:cs typeface="Open Sans" pitchFamily="34" charset="-120"/>
              </a:rPr>
              <a:t>Group underlying earnings bridge</a:t>
            </a:r>
            <a:endParaRPr lang="en-US" sz="4200" dirty="0"/>
          </a:p>
        </p:txBody>
      </p:sp>
      <p:sp>
        <p:nvSpPr>
          <p:cNvPr id="4" name="Shape 2"/>
          <p:cNvSpPr/>
          <p:nvPr/>
        </p:nvSpPr>
        <p:spPr>
          <a:xfrm>
            <a:off x="1066800" y="2105025"/>
            <a:ext cx="16154400" cy="28575"/>
          </a:xfrm>
          <a:prstGeom prst="rect">
            <a:avLst/>
          </a:prstGeom>
          <a:solidFill>
            <a:srgbClr val="DBF0EC"/>
          </a:solidFill>
          <a:ln/>
        </p:spPr>
        <p:txBody>
          <a:bodyPr/>
          <a:lstStyle/>
          <a:p>
            <a:endParaRPr lang="en-NZ"/>
          </a:p>
        </p:txBody>
      </p:sp>
      <p:sp>
        <p:nvSpPr>
          <p:cNvPr id="5" name="Shape 3"/>
          <p:cNvSpPr/>
          <p:nvPr/>
        </p:nvSpPr>
        <p:spPr>
          <a:xfrm>
            <a:off x="1066800" y="2552700"/>
            <a:ext cx="5791200" cy="6591300"/>
          </a:xfrm>
          <a:prstGeom prst="roundRect">
            <a:avLst>
              <a:gd name="adj" fmla="val 1974"/>
            </a:avLst>
          </a:prstGeom>
          <a:solidFill>
            <a:srgbClr val="DBF0EC"/>
          </a:solidFill>
          <a:ln/>
        </p:spPr>
        <p:txBody>
          <a:bodyPr/>
          <a:lstStyle/>
          <a:p>
            <a:endParaRPr lang="en-NZ"/>
          </a:p>
        </p:txBody>
      </p:sp>
      <p:sp>
        <p:nvSpPr>
          <p:cNvPr id="6" name="Text 4"/>
          <p:cNvSpPr/>
          <p:nvPr/>
        </p:nvSpPr>
        <p:spPr>
          <a:xfrm>
            <a:off x="1485900" y="2971800"/>
            <a:ext cx="5448300" cy="428625"/>
          </a:xfrm>
          <a:prstGeom prst="rect">
            <a:avLst/>
          </a:prstGeom>
          <a:noFill/>
          <a:ln/>
        </p:spPr>
        <p:txBody>
          <a:bodyPr wrap="square" lIns="25400" tIns="25400" rIns="25400" bIns="25400" rtlCol="0" anchor="t">
            <a:normAutofit/>
          </a:bodyPr>
          <a:lstStyle/>
          <a:p>
            <a:pPr marL="0" indent="0" algn="l">
              <a:buNone/>
            </a:pPr>
            <a:r>
              <a:rPr lang="en-US" sz="2250" b="1" dirty="0">
                <a:solidFill>
                  <a:srgbClr val="0A357C"/>
                </a:solidFill>
                <a:latin typeface="Open Sans" pitchFamily="34" charset="0"/>
                <a:ea typeface="Open Sans" pitchFamily="34" charset="-122"/>
                <a:cs typeface="Open Sans" pitchFamily="34" charset="-120"/>
              </a:rPr>
              <a:t>One-off items</a:t>
            </a:r>
            <a:endParaRPr lang="en-US" sz="2250" dirty="0"/>
          </a:p>
        </p:txBody>
      </p:sp>
      <p:sp>
        <p:nvSpPr>
          <p:cNvPr id="7" name="Shape 5"/>
          <p:cNvSpPr/>
          <p:nvPr/>
        </p:nvSpPr>
        <p:spPr>
          <a:xfrm>
            <a:off x="1485900" y="3705225"/>
            <a:ext cx="114300" cy="114300"/>
          </a:xfrm>
          <a:prstGeom prst="ellipse">
            <a:avLst/>
          </a:prstGeom>
          <a:solidFill>
            <a:srgbClr val="618F6D"/>
          </a:solidFill>
          <a:ln/>
        </p:spPr>
        <p:txBody>
          <a:bodyPr/>
          <a:lstStyle/>
          <a:p>
            <a:endParaRPr lang="en-NZ"/>
          </a:p>
        </p:txBody>
      </p:sp>
      <p:sp>
        <p:nvSpPr>
          <p:cNvPr id="8" name="Text 6"/>
          <p:cNvSpPr/>
          <p:nvPr/>
        </p:nvSpPr>
        <p:spPr>
          <a:xfrm>
            <a:off x="1771650" y="3609975"/>
            <a:ext cx="4807268" cy="2191941"/>
          </a:xfrm>
          <a:prstGeom prst="rect">
            <a:avLst/>
          </a:prstGeom>
          <a:noFill/>
          <a:ln/>
        </p:spPr>
        <p:txBody>
          <a:bodyPr wrap="square" lIns="25400" tIns="25400" rIns="25400" bIns="25400" rtlCol="0" anchor="t">
            <a:normAutofit/>
          </a:bodyPr>
          <a:lstStyle/>
          <a:p>
            <a:pPr marL="0" indent="0" algn="l">
              <a:lnSpc>
                <a:spcPct val="104722"/>
              </a:lnSpc>
              <a:buNone/>
            </a:pPr>
            <a:r>
              <a:rPr lang="en-US" sz="1950" dirty="0">
                <a:solidFill>
                  <a:srgbClr val="2C3A57"/>
                </a:solidFill>
                <a:latin typeface="Open Sans" pitchFamily="34" charset="0"/>
                <a:ea typeface="Open Sans" pitchFamily="34" charset="-122"/>
                <a:cs typeface="Open Sans" pitchFamily="34" charset="-120"/>
              </a:rPr>
              <a:t>A one-off deferred tax benefit of $1.5 million was recognised following the reclassification of the Gateside and Rolleston properties as Assets Held for Sale and the resulting reassessment of deferred tax.</a:t>
            </a:r>
            <a:endParaRPr lang="en-US" sz="1950" dirty="0"/>
          </a:p>
        </p:txBody>
      </p:sp>
      <p:sp>
        <p:nvSpPr>
          <p:cNvPr id="9" name="Shape 7"/>
          <p:cNvSpPr/>
          <p:nvPr/>
        </p:nvSpPr>
        <p:spPr>
          <a:xfrm>
            <a:off x="1485900" y="6106716"/>
            <a:ext cx="114300" cy="114300"/>
          </a:xfrm>
          <a:prstGeom prst="ellipse">
            <a:avLst/>
          </a:prstGeom>
          <a:solidFill>
            <a:srgbClr val="618F6D"/>
          </a:solidFill>
          <a:ln/>
        </p:spPr>
        <p:txBody>
          <a:bodyPr/>
          <a:lstStyle/>
          <a:p>
            <a:endParaRPr lang="en-NZ"/>
          </a:p>
        </p:txBody>
      </p:sp>
      <p:sp>
        <p:nvSpPr>
          <p:cNvPr id="10" name="Text 8"/>
          <p:cNvSpPr/>
          <p:nvPr/>
        </p:nvSpPr>
        <p:spPr>
          <a:xfrm>
            <a:off x="1771650" y="6011466"/>
            <a:ext cx="4807268" cy="1473994"/>
          </a:xfrm>
          <a:prstGeom prst="rect">
            <a:avLst/>
          </a:prstGeom>
          <a:noFill/>
          <a:ln/>
        </p:spPr>
        <p:txBody>
          <a:bodyPr wrap="square" lIns="25400" tIns="25400" rIns="25400" bIns="25400" rtlCol="0" anchor="t">
            <a:normAutofit/>
          </a:bodyPr>
          <a:lstStyle/>
          <a:p>
            <a:pPr marL="0" indent="0" algn="l">
              <a:lnSpc>
                <a:spcPct val="104722"/>
              </a:lnSpc>
              <a:buNone/>
            </a:pPr>
            <a:r>
              <a:rPr lang="en-US" sz="1950" dirty="0">
                <a:solidFill>
                  <a:srgbClr val="2C3A57"/>
                </a:solidFill>
                <a:latin typeface="Open Sans" pitchFamily="34" charset="0"/>
                <a:ea typeface="Open Sans" pitchFamily="34" charset="-122"/>
                <a:cs typeface="Open Sans" pitchFamily="34" charset="-120"/>
              </a:rPr>
              <a:t>Estimated costs to sell of $0.8 million, including legal and agency fees, were recognised through profit or loss in accordance with IFRS 5.</a:t>
            </a:r>
            <a:endParaRPr lang="en-US" sz="1950" dirty="0"/>
          </a:p>
        </p:txBody>
      </p:sp>
      <p:sp>
        <p:nvSpPr>
          <p:cNvPr id="11" name="Text 9"/>
          <p:cNvSpPr/>
          <p:nvPr/>
        </p:nvSpPr>
        <p:spPr>
          <a:xfrm>
            <a:off x="7467600" y="2566392"/>
            <a:ext cx="710357" cy="352425"/>
          </a:xfrm>
          <a:prstGeom prst="rect">
            <a:avLst/>
          </a:prstGeom>
          <a:noFill/>
          <a:ln/>
        </p:spPr>
        <p:txBody>
          <a:bodyPr wrap="square" lIns="25400" tIns="25400" rIns="25400" bIns="25400" rtlCol="0" anchor="t">
            <a:normAutofit/>
          </a:bodyPr>
          <a:lstStyle/>
          <a:p>
            <a:pPr marL="0" indent="0" algn="l">
              <a:buNone/>
            </a:pPr>
            <a:r>
              <a:rPr lang="en-US" sz="1800" b="1" dirty="0">
                <a:solidFill>
                  <a:srgbClr val="56627A"/>
                </a:solidFill>
                <a:latin typeface="Open Sans" pitchFamily="34" charset="0"/>
                <a:ea typeface="Open Sans" pitchFamily="34" charset="-122"/>
                <a:cs typeface="Open Sans" pitchFamily="34" charset="-120"/>
              </a:rPr>
              <a:t>$000s</a:t>
            </a:r>
            <a:endParaRPr lang="en-US" sz="1800" dirty="0"/>
          </a:p>
        </p:txBody>
      </p:sp>
      <p:sp>
        <p:nvSpPr>
          <p:cNvPr id="12" name="Shape 10"/>
          <p:cNvSpPr/>
          <p:nvPr/>
        </p:nvSpPr>
        <p:spPr>
          <a:xfrm>
            <a:off x="13278445" y="2618780"/>
            <a:ext cx="209550" cy="209550"/>
          </a:xfrm>
          <a:prstGeom prst="roundRect">
            <a:avLst>
              <a:gd name="adj" fmla="val 18182"/>
            </a:avLst>
          </a:prstGeom>
          <a:solidFill>
            <a:srgbClr val="0A357C"/>
          </a:solidFill>
          <a:ln/>
        </p:spPr>
        <p:txBody>
          <a:bodyPr/>
          <a:lstStyle/>
          <a:p>
            <a:endParaRPr lang="en-NZ"/>
          </a:p>
        </p:txBody>
      </p:sp>
      <p:sp>
        <p:nvSpPr>
          <p:cNvPr id="13" name="Text 11"/>
          <p:cNvSpPr/>
          <p:nvPr/>
        </p:nvSpPr>
        <p:spPr>
          <a:xfrm>
            <a:off x="13602295" y="2571155"/>
            <a:ext cx="596205" cy="342900"/>
          </a:xfrm>
          <a:prstGeom prst="rect">
            <a:avLst/>
          </a:prstGeom>
          <a:noFill/>
          <a:ln/>
        </p:spPr>
        <p:txBody>
          <a:bodyPr wrap="square" lIns="25400" tIns="25400" rIns="25400" bIns="25400" rtlCol="0" anchor="t">
            <a:normAutofit/>
          </a:bodyPr>
          <a:lstStyle/>
          <a:p>
            <a:pPr marL="0" indent="0" algn="l">
              <a:buNone/>
            </a:pPr>
            <a:r>
              <a:rPr lang="en-US" sz="1725" dirty="0">
                <a:solidFill>
                  <a:srgbClr val="56627A"/>
                </a:solidFill>
                <a:latin typeface="Open Sans" pitchFamily="34" charset="0"/>
                <a:ea typeface="Open Sans" pitchFamily="34" charset="-122"/>
                <a:cs typeface="Open Sans" pitchFamily="34" charset="-120"/>
              </a:rPr>
              <a:t>Total</a:t>
            </a:r>
            <a:endParaRPr lang="en-US" sz="1725" dirty="0"/>
          </a:p>
        </p:txBody>
      </p:sp>
      <p:sp>
        <p:nvSpPr>
          <p:cNvPr id="14" name="Shape 12"/>
          <p:cNvSpPr/>
          <p:nvPr/>
        </p:nvSpPr>
        <p:spPr>
          <a:xfrm>
            <a:off x="14427101" y="2618780"/>
            <a:ext cx="209550" cy="209550"/>
          </a:xfrm>
          <a:prstGeom prst="roundRect">
            <a:avLst>
              <a:gd name="adj" fmla="val 18182"/>
            </a:avLst>
          </a:prstGeom>
          <a:solidFill>
            <a:srgbClr val="618F6D"/>
          </a:solidFill>
          <a:ln/>
        </p:spPr>
        <p:txBody>
          <a:bodyPr/>
          <a:lstStyle/>
          <a:p>
            <a:endParaRPr lang="en-NZ"/>
          </a:p>
        </p:txBody>
      </p:sp>
      <p:sp>
        <p:nvSpPr>
          <p:cNvPr id="15" name="Text 13"/>
          <p:cNvSpPr/>
          <p:nvPr/>
        </p:nvSpPr>
        <p:spPr>
          <a:xfrm>
            <a:off x="14750951" y="2571155"/>
            <a:ext cx="955179" cy="342900"/>
          </a:xfrm>
          <a:prstGeom prst="rect">
            <a:avLst/>
          </a:prstGeom>
          <a:noFill/>
          <a:ln/>
        </p:spPr>
        <p:txBody>
          <a:bodyPr wrap="square" lIns="25400" tIns="25400" rIns="25400" bIns="25400" rtlCol="0" anchor="t">
            <a:normAutofit/>
          </a:bodyPr>
          <a:lstStyle/>
          <a:p>
            <a:pPr marL="0" indent="0" algn="l">
              <a:buNone/>
            </a:pPr>
            <a:r>
              <a:rPr lang="en-US" sz="1725" dirty="0">
                <a:solidFill>
                  <a:srgbClr val="56627A"/>
                </a:solidFill>
                <a:latin typeface="Open Sans" pitchFamily="34" charset="0"/>
                <a:ea typeface="Open Sans" pitchFamily="34" charset="-122"/>
                <a:cs typeface="Open Sans" pitchFamily="34" charset="-120"/>
              </a:rPr>
              <a:t>Increase</a:t>
            </a:r>
            <a:endParaRPr lang="en-US" sz="1725" dirty="0"/>
          </a:p>
        </p:txBody>
      </p:sp>
      <p:sp>
        <p:nvSpPr>
          <p:cNvPr id="16" name="Shape 14"/>
          <p:cNvSpPr/>
          <p:nvPr/>
        </p:nvSpPr>
        <p:spPr>
          <a:xfrm>
            <a:off x="15934730" y="2618780"/>
            <a:ext cx="209550" cy="209550"/>
          </a:xfrm>
          <a:prstGeom prst="roundRect">
            <a:avLst>
              <a:gd name="adj" fmla="val 18182"/>
            </a:avLst>
          </a:prstGeom>
          <a:solidFill>
            <a:srgbClr val="E07325"/>
          </a:solidFill>
          <a:ln/>
        </p:spPr>
        <p:txBody>
          <a:bodyPr/>
          <a:lstStyle/>
          <a:p>
            <a:endParaRPr lang="en-NZ"/>
          </a:p>
        </p:txBody>
      </p:sp>
      <p:sp>
        <p:nvSpPr>
          <p:cNvPr id="17" name="Text 15"/>
          <p:cNvSpPr/>
          <p:nvPr/>
        </p:nvSpPr>
        <p:spPr>
          <a:xfrm>
            <a:off x="16258580" y="2571155"/>
            <a:ext cx="1038820" cy="342900"/>
          </a:xfrm>
          <a:prstGeom prst="rect">
            <a:avLst/>
          </a:prstGeom>
          <a:noFill/>
          <a:ln/>
        </p:spPr>
        <p:txBody>
          <a:bodyPr wrap="square" lIns="25400" tIns="25400" rIns="25400" bIns="25400" rtlCol="0" anchor="t">
            <a:normAutofit/>
          </a:bodyPr>
          <a:lstStyle/>
          <a:p>
            <a:pPr marL="0" indent="0" algn="l">
              <a:buNone/>
            </a:pPr>
            <a:r>
              <a:rPr lang="en-US" sz="1725" dirty="0">
                <a:solidFill>
                  <a:srgbClr val="56627A"/>
                </a:solidFill>
                <a:latin typeface="Open Sans" pitchFamily="34" charset="0"/>
                <a:ea typeface="Open Sans" pitchFamily="34" charset="-122"/>
                <a:cs typeface="Open Sans" pitchFamily="34" charset="-120"/>
              </a:rPr>
              <a:t>Decrease</a:t>
            </a:r>
            <a:endParaRPr lang="en-US" sz="1725" dirty="0"/>
          </a:p>
        </p:txBody>
      </p:sp>
      <p:sp>
        <p:nvSpPr>
          <p:cNvPr id="18" name="Shape 16"/>
          <p:cNvSpPr/>
          <p:nvPr/>
        </p:nvSpPr>
        <p:spPr>
          <a:xfrm>
            <a:off x="7467600" y="7814667"/>
            <a:ext cx="9753600" cy="19050"/>
          </a:xfrm>
          <a:prstGeom prst="rect">
            <a:avLst/>
          </a:prstGeom>
          <a:solidFill>
            <a:srgbClr val="DCE3E8"/>
          </a:solidFill>
          <a:ln/>
        </p:spPr>
        <p:txBody>
          <a:bodyPr/>
          <a:lstStyle/>
          <a:p>
            <a:endParaRPr lang="en-NZ"/>
          </a:p>
        </p:txBody>
      </p:sp>
      <p:sp>
        <p:nvSpPr>
          <p:cNvPr id="19" name="Text 17"/>
          <p:cNvSpPr/>
          <p:nvPr/>
        </p:nvSpPr>
        <p:spPr>
          <a:xfrm>
            <a:off x="7505700" y="4033242"/>
            <a:ext cx="2105025" cy="390525"/>
          </a:xfrm>
          <a:prstGeom prst="rect">
            <a:avLst/>
          </a:prstGeom>
          <a:noFill/>
          <a:ln/>
        </p:spPr>
        <p:txBody>
          <a:bodyPr wrap="square" lIns="25400" tIns="25400" rIns="25400" bIns="25400" rtlCol="0" anchor="t">
            <a:normAutofit/>
          </a:bodyPr>
          <a:lstStyle/>
          <a:p>
            <a:pPr marL="0" indent="0" algn="ctr">
              <a:buNone/>
            </a:pPr>
            <a:r>
              <a:rPr lang="en-US" sz="2025" b="1" dirty="0">
                <a:solidFill>
                  <a:srgbClr val="14213D"/>
                </a:solidFill>
                <a:latin typeface="Open Sans" pitchFamily="34" charset="0"/>
                <a:ea typeface="Open Sans" pitchFamily="34" charset="-122"/>
                <a:cs typeface="Open Sans" pitchFamily="34" charset="-120"/>
              </a:rPr>
              <a:t>156,052</a:t>
            </a:r>
            <a:endParaRPr lang="en-US" sz="2025" dirty="0"/>
          </a:p>
        </p:txBody>
      </p:sp>
      <p:sp>
        <p:nvSpPr>
          <p:cNvPr id="20" name="Shape 18"/>
          <p:cNvSpPr/>
          <p:nvPr/>
        </p:nvSpPr>
        <p:spPr>
          <a:xfrm>
            <a:off x="7543800" y="4519017"/>
            <a:ext cx="2028825" cy="3295650"/>
          </a:xfrm>
          <a:custGeom>
            <a:avLst/>
            <a:gdLst/>
            <a:ahLst/>
            <a:cxnLst/>
            <a:rect l="l" t="t" r="r" b="b"/>
            <a:pathLst>
              <a:path w="2028825" h="3295650">
                <a:moveTo>
                  <a:pt x="95250" y="0"/>
                </a:moveTo>
                <a:lnTo>
                  <a:pt x="1933575" y="0"/>
                </a:lnTo>
                <a:arcTo wR="95250" hR="95250" stAng="16200000" swAng="5400000"/>
                <a:lnTo>
                  <a:pt x="2028825" y="3295650"/>
                </a:lnTo>
                <a:lnTo>
                  <a:pt x="0" y="3295650"/>
                </a:lnTo>
                <a:lnTo>
                  <a:pt x="0" y="95250"/>
                </a:lnTo>
                <a:arcTo wR="95250" hR="95250" stAng="10800000" swAng="5400000"/>
                <a:close/>
              </a:path>
            </a:pathLst>
          </a:custGeom>
          <a:solidFill>
            <a:srgbClr val="0A357C"/>
          </a:solidFill>
          <a:ln/>
        </p:spPr>
        <p:txBody>
          <a:bodyPr/>
          <a:lstStyle/>
          <a:p>
            <a:endParaRPr lang="en-NZ"/>
          </a:p>
        </p:txBody>
      </p:sp>
      <p:sp>
        <p:nvSpPr>
          <p:cNvPr id="21" name="Text 19"/>
          <p:cNvSpPr/>
          <p:nvPr/>
        </p:nvSpPr>
        <p:spPr>
          <a:xfrm>
            <a:off x="10029825" y="4023717"/>
            <a:ext cx="2105025" cy="390525"/>
          </a:xfrm>
          <a:prstGeom prst="rect">
            <a:avLst/>
          </a:prstGeom>
          <a:noFill/>
          <a:ln/>
        </p:spPr>
        <p:txBody>
          <a:bodyPr wrap="square" lIns="25400" tIns="25400" rIns="25400" bIns="25400" rtlCol="0" anchor="t">
            <a:normAutofit/>
          </a:bodyPr>
          <a:lstStyle/>
          <a:p>
            <a:pPr marL="0" indent="0" algn="ctr">
              <a:buNone/>
            </a:pPr>
            <a:r>
              <a:rPr lang="en-US" sz="2025" b="1" dirty="0">
                <a:solidFill>
                  <a:srgbClr val="E07325"/>
                </a:solidFill>
                <a:latin typeface="Open Sans" pitchFamily="34" charset="0"/>
                <a:ea typeface="Open Sans" pitchFamily="34" charset="-122"/>
                <a:cs typeface="Open Sans" pitchFamily="34" charset="-120"/>
              </a:rPr>
              <a:t>(1,534)</a:t>
            </a:r>
            <a:endParaRPr lang="en-US" sz="2025" dirty="0"/>
          </a:p>
        </p:txBody>
      </p:sp>
      <p:sp>
        <p:nvSpPr>
          <p:cNvPr id="22" name="Shape 20"/>
          <p:cNvSpPr/>
          <p:nvPr/>
        </p:nvSpPr>
        <p:spPr>
          <a:xfrm>
            <a:off x="10067925" y="4509492"/>
            <a:ext cx="2028825" cy="152400"/>
          </a:xfrm>
          <a:prstGeom prst="roundRect">
            <a:avLst>
              <a:gd name="adj" fmla="val 25000"/>
            </a:avLst>
          </a:prstGeom>
          <a:solidFill>
            <a:srgbClr val="E07325"/>
          </a:solidFill>
          <a:ln/>
        </p:spPr>
        <p:txBody>
          <a:bodyPr/>
          <a:lstStyle/>
          <a:p>
            <a:endParaRPr lang="en-NZ"/>
          </a:p>
        </p:txBody>
      </p:sp>
      <p:sp>
        <p:nvSpPr>
          <p:cNvPr id="23" name="Text 21"/>
          <p:cNvSpPr/>
          <p:nvPr/>
        </p:nvSpPr>
        <p:spPr>
          <a:xfrm>
            <a:off x="12553950" y="4080867"/>
            <a:ext cx="2105025" cy="390525"/>
          </a:xfrm>
          <a:prstGeom prst="rect">
            <a:avLst/>
          </a:prstGeom>
          <a:noFill/>
          <a:ln/>
        </p:spPr>
        <p:txBody>
          <a:bodyPr wrap="square" lIns="25400" tIns="25400" rIns="25400" bIns="25400" rtlCol="0" anchor="t">
            <a:normAutofit/>
          </a:bodyPr>
          <a:lstStyle/>
          <a:p>
            <a:pPr marL="0" indent="0" algn="ctr">
              <a:buNone/>
            </a:pPr>
            <a:r>
              <a:rPr lang="en-US" sz="2025" b="1" dirty="0">
                <a:solidFill>
                  <a:srgbClr val="618F6D"/>
                </a:solidFill>
                <a:latin typeface="Open Sans" pitchFamily="34" charset="0"/>
                <a:ea typeface="Open Sans" pitchFamily="34" charset="-122"/>
                <a:cs typeface="Open Sans" pitchFamily="34" charset="-120"/>
              </a:rPr>
              <a:t>796</a:t>
            </a:r>
            <a:endParaRPr lang="en-US" sz="2025" dirty="0"/>
          </a:p>
        </p:txBody>
      </p:sp>
      <p:sp>
        <p:nvSpPr>
          <p:cNvPr id="24" name="Shape 22"/>
          <p:cNvSpPr/>
          <p:nvPr/>
        </p:nvSpPr>
        <p:spPr>
          <a:xfrm>
            <a:off x="12592050" y="4566642"/>
            <a:ext cx="2028825" cy="95250"/>
          </a:xfrm>
          <a:prstGeom prst="roundRect">
            <a:avLst>
              <a:gd name="adj" fmla="val 40000"/>
            </a:avLst>
          </a:prstGeom>
          <a:solidFill>
            <a:srgbClr val="618F6D"/>
          </a:solidFill>
          <a:ln/>
        </p:spPr>
        <p:txBody>
          <a:bodyPr/>
          <a:lstStyle/>
          <a:p>
            <a:endParaRPr lang="en-NZ"/>
          </a:p>
        </p:txBody>
      </p:sp>
      <p:sp>
        <p:nvSpPr>
          <p:cNvPr id="25" name="Text 23"/>
          <p:cNvSpPr/>
          <p:nvPr/>
        </p:nvSpPr>
        <p:spPr>
          <a:xfrm>
            <a:off x="15078075" y="4099917"/>
            <a:ext cx="2105025" cy="390525"/>
          </a:xfrm>
          <a:prstGeom prst="rect">
            <a:avLst/>
          </a:prstGeom>
          <a:noFill/>
          <a:ln/>
        </p:spPr>
        <p:txBody>
          <a:bodyPr wrap="square" lIns="25400" tIns="25400" rIns="25400" bIns="25400" rtlCol="0" anchor="t">
            <a:normAutofit/>
          </a:bodyPr>
          <a:lstStyle/>
          <a:p>
            <a:pPr marL="0" indent="0" algn="ctr">
              <a:buNone/>
            </a:pPr>
            <a:r>
              <a:rPr lang="en-US" sz="2025" b="1" dirty="0">
                <a:solidFill>
                  <a:srgbClr val="14213D"/>
                </a:solidFill>
                <a:latin typeface="Open Sans" pitchFamily="34" charset="0"/>
                <a:ea typeface="Open Sans" pitchFamily="34" charset="-122"/>
                <a:cs typeface="Open Sans" pitchFamily="34" charset="-120"/>
              </a:rPr>
              <a:t>155,314</a:t>
            </a:r>
            <a:endParaRPr lang="en-US" sz="2025" dirty="0"/>
          </a:p>
        </p:txBody>
      </p:sp>
      <p:sp>
        <p:nvSpPr>
          <p:cNvPr id="26" name="Shape 24"/>
          <p:cNvSpPr/>
          <p:nvPr/>
        </p:nvSpPr>
        <p:spPr>
          <a:xfrm>
            <a:off x="15116175" y="4585692"/>
            <a:ext cx="2028825" cy="3228975"/>
          </a:xfrm>
          <a:custGeom>
            <a:avLst/>
            <a:gdLst/>
            <a:ahLst/>
            <a:cxnLst/>
            <a:rect l="l" t="t" r="r" b="b"/>
            <a:pathLst>
              <a:path w="2028825" h="3228975">
                <a:moveTo>
                  <a:pt x="95250" y="0"/>
                </a:moveTo>
                <a:lnTo>
                  <a:pt x="1933575" y="0"/>
                </a:lnTo>
                <a:arcTo wR="95250" hR="95250" stAng="16200000" swAng="5400000"/>
                <a:lnTo>
                  <a:pt x="2028825" y="3228975"/>
                </a:lnTo>
                <a:lnTo>
                  <a:pt x="0" y="3228975"/>
                </a:lnTo>
                <a:lnTo>
                  <a:pt x="0" y="95250"/>
                </a:lnTo>
                <a:arcTo wR="95250" hR="95250" stAng="10800000" swAng="5400000"/>
                <a:close/>
              </a:path>
            </a:pathLst>
          </a:custGeom>
          <a:solidFill>
            <a:srgbClr val="0A357C"/>
          </a:solidFill>
          <a:ln/>
        </p:spPr>
        <p:txBody>
          <a:bodyPr/>
          <a:lstStyle/>
          <a:p>
            <a:endParaRPr lang="en-NZ"/>
          </a:p>
        </p:txBody>
      </p:sp>
      <p:sp>
        <p:nvSpPr>
          <p:cNvPr id="27" name="Text 25"/>
          <p:cNvSpPr/>
          <p:nvPr/>
        </p:nvSpPr>
        <p:spPr>
          <a:xfrm>
            <a:off x="7505700" y="8005167"/>
            <a:ext cx="2105025" cy="1176933"/>
          </a:xfrm>
          <a:prstGeom prst="rect">
            <a:avLst/>
          </a:prstGeom>
          <a:noFill/>
          <a:ln/>
        </p:spPr>
        <p:txBody>
          <a:bodyPr wrap="square" lIns="25400" tIns="25400" rIns="25400" bIns="25400" rtlCol="0" anchor="t">
            <a:normAutofit/>
          </a:bodyPr>
          <a:lstStyle/>
          <a:p>
            <a:pPr marL="0" indent="0" algn="ctr">
              <a:lnSpc>
                <a:spcPct val="93438"/>
              </a:lnSpc>
              <a:buNone/>
            </a:pPr>
            <a:r>
              <a:rPr lang="en-US" sz="1725" b="1" dirty="0">
                <a:solidFill>
                  <a:srgbClr val="56627A"/>
                </a:solidFill>
                <a:latin typeface="Open Sans" pitchFamily="34" charset="0"/>
                <a:ea typeface="Open Sans" pitchFamily="34" charset="-122"/>
                <a:cs typeface="Open Sans" pitchFamily="34" charset="-120"/>
              </a:rPr>
              <a:t>Group reported NPAT</a:t>
            </a:r>
            <a:endParaRPr lang="en-US" sz="1725" dirty="0"/>
          </a:p>
        </p:txBody>
      </p:sp>
      <p:sp>
        <p:nvSpPr>
          <p:cNvPr id="28" name="Text 26"/>
          <p:cNvSpPr/>
          <p:nvPr/>
        </p:nvSpPr>
        <p:spPr>
          <a:xfrm>
            <a:off x="10029825" y="8005167"/>
            <a:ext cx="2105025" cy="1176933"/>
          </a:xfrm>
          <a:prstGeom prst="rect">
            <a:avLst/>
          </a:prstGeom>
          <a:noFill/>
          <a:ln/>
        </p:spPr>
        <p:txBody>
          <a:bodyPr wrap="square" lIns="25400" tIns="25400" rIns="25400" bIns="25400" rtlCol="0" anchor="t">
            <a:normAutofit/>
          </a:bodyPr>
          <a:lstStyle/>
          <a:p>
            <a:pPr marL="0" indent="0" algn="ctr">
              <a:lnSpc>
                <a:spcPct val="93438"/>
              </a:lnSpc>
              <a:buNone/>
            </a:pPr>
            <a:r>
              <a:rPr lang="en-US" sz="1725" b="1" dirty="0">
                <a:solidFill>
                  <a:srgbClr val="56627A"/>
                </a:solidFill>
                <a:latin typeface="Open Sans" pitchFamily="34" charset="0"/>
                <a:ea typeface="Open Sans" pitchFamily="34" charset="-122"/>
                <a:cs typeface="Open Sans" pitchFamily="34" charset="-120"/>
              </a:rPr>
              <a:t>Deferred tax adjustment on properties held for sale</a:t>
            </a:r>
            <a:endParaRPr lang="en-US" sz="1725" dirty="0"/>
          </a:p>
        </p:txBody>
      </p:sp>
      <p:sp>
        <p:nvSpPr>
          <p:cNvPr id="29" name="Text 27"/>
          <p:cNvSpPr/>
          <p:nvPr/>
        </p:nvSpPr>
        <p:spPr>
          <a:xfrm>
            <a:off x="12553950" y="8005167"/>
            <a:ext cx="2105025" cy="1176933"/>
          </a:xfrm>
          <a:prstGeom prst="rect">
            <a:avLst/>
          </a:prstGeom>
          <a:noFill/>
          <a:ln/>
        </p:spPr>
        <p:txBody>
          <a:bodyPr wrap="square" lIns="25400" tIns="25400" rIns="25400" bIns="25400" rtlCol="0" anchor="t">
            <a:normAutofit/>
          </a:bodyPr>
          <a:lstStyle/>
          <a:p>
            <a:pPr marL="0" indent="0" algn="ctr">
              <a:lnSpc>
                <a:spcPct val="93438"/>
              </a:lnSpc>
              <a:buNone/>
            </a:pPr>
            <a:r>
              <a:rPr lang="en-US" sz="1725" b="1" dirty="0">
                <a:solidFill>
                  <a:srgbClr val="56627A"/>
                </a:solidFill>
                <a:latin typeface="Open Sans" pitchFamily="34" charset="0"/>
                <a:ea typeface="Open Sans" pitchFamily="34" charset="-122"/>
                <a:cs typeface="Open Sans" pitchFamily="34" charset="-120"/>
              </a:rPr>
              <a:t>Impairment of held for sale assets (net of tax)</a:t>
            </a:r>
            <a:endParaRPr lang="en-US" sz="1725" dirty="0"/>
          </a:p>
        </p:txBody>
      </p:sp>
      <p:sp>
        <p:nvSpPr>
          <p:cNvPr id="30" name="Text 28"/>
          <p:cNvSpPr/>
          <p:nvPr/>
        </p:nvSpPr>
        <p:spPr>
          <a:xfrm>
            <a:off x="15078075" y="8005167"/>
            <a:ext cx="2105025" cy="1176933"/>
          </a:xfrm>
          <a:prstGeom prst="rect">
            <a:avLst/>
          </a:prstGeom>
          <a:noFill/>
          <a:ln/>
        </p:spPr>
        <p:txBody>
          <a:bodyPr wrap="square" lIns="25400" tIns="25400" rIns="25400" bIns="25400" rtlCol="0" anchor="t">
            <a:normAutofit/>
          </a:bodyPr>
          <a:lstStyle/>
          <a:p>
            <a:pPr marL="0" indent="0" algn="ctr">
              <a:lnSpc>
                <a:spcPct val="93438"/>
              </a:lnSpc>
              <a:buNone/>
            </a:pPr>
            <a:r>
              <a:rPr lang="en-US" sz="1725" b="1" dirty="0">
                <a:solidFill>
                  <a:srgbClr val="0A357C"/>
                </a:solidFill>
                <a:latin typeface="Open Sans" pitchFamily="34" charset="0"/>
                <a:ea typeface="Open Sans" pitchFamily="34" charset="-122"/>
                <a:cs typeface="Open Sans" pitchFamily="34" charset="-120"/>
              </a:rPr>
              <a:t>Group underlying earnings</a:t>
            </a:r>
            <a:endParaRPr lang="en-US" sz="1725" dirty="0"/>
          </a:p>
        </p:txBody>
      </p:sp>
      <p:pic>
        <p:nvPicPr>
          <p:cNvPr id="31" name="Image 0" descr="preencoded.png"/>
          <p:cNvPicPr>
            <a:picLocks noChangeAspect="1"/>
          </p:cNvPicPr>
          <p:nvPr/>
        </p:nvPicPr>
        <p:blipFill>
          <a:blip r:embed="rId3"/>
          <a:stretch>
            <a:fillRect/>
          </a:stretch>
        </p:blipFill>
        <p:spPr>
          <a:xfrm>
            <a:off x="1066800" y="9410700"/>
            <a:ext cx="486966" cy="419100"/>
          </a:xfrm>
          <a:prstGeom prst="rect">
            <a:avLst/>
          </a:prstGeom>
        </p:spPr>
      </p:pic>
      <p:sp>
        <p:nvSpPr>
          <p:cNvPr id="32" name="Text 29"/>
          <p:cNvSpPr/>
          <p:nvPr/>
        </p:nvSpPr>
        <p:spPr>
          <a:xfrm>
            <a:off x="17101245" y="9477375"/>
            <a:ext cx="196155" cy="323850"/>
          </a:xfrm>
          <a:prstGeom prst="rect">
            <a:avLst/>
          </a:prstGeom>
          <a:noFill/>
          <a:ln/>
        </p:spPr>
        <p:txBody>
          <a:bodyPr wrap="square" lIns="25400" tIns="25400" rIns="25400" bIns="25400" rtlCol="0" anchor="t">
            <a:normAutofit/>
          </a:bodyPr>
          <a:lstStyle/>
          <a:p>
            <a:pPr marL="0" indent="0" algn="l">
              <a:buNone/>
            </a:pPr>
            <a:r>
              <a:rPr lang="en-US" sz="1650" b="1" dirty="0">
                <a:solidFill>
                  <a:srgbClr val="8A93A6"/>
                </a:solidFill>
                <a:latin typeface="Open Sans" pitchFamily="34" charset="0"/>
                <a:ea typeface="Open Sans" pitchFamily="34" charset="-122"/>
                <a:cs typeface="Open Sans" pitchFamily="34" charset="-120"/>
              </a:rPr>
              <a:t>5</a:t>
            </a:r>
            <a:endParaRPr lang="en-US" sz="1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066800" y="762000"/>
            <a:ext cx="17769840" cy="390525"/>
          </a:xfrm>
          <a:prstGeom prst="rect">
            <a:avLst/>
          </a:prstGeom>
          <a:noFill/>
          <a:ln/>
        </p:spPr>
        <p:txBody>
          <a:bodyPr wrap="square" lIns="25400" tIns="25400" rIns="25400" bIns="25400" rtlCol="0" anchor="t">
            <a:normAutofit/>
          </a:bodyPr>
          <a:lstStyle/>
          <a:p>
            <a:pPr marL="0" indent="0" algn="l">
              <a:buNone/>
            </a:pPr>
            <a:r>
              <a:rPr lang="en-US" sz="2025" b="1" dirty="0">
                <a:solidFill>
                  <a:srgbClr val="618F6D"/>
                </a:solidFill>
                <a:latin typeface="Open Sans" pitchFamily="34" charset="0"/>
                <a:ea typeface="Open Sans" pitchFamily="34" charset="-122"/>
                <a:cs typeface="Open Sans" pitchFamily="34" charset="-120"/>
              </a:rPr>
              <a:t>Stronger earnings underpins dividend growth</a:t>
            </a:r>
            <a:endParaRPr lang="en-US" sz="2025" dirty="0"/>
          </a:p>
        </p:txBody>
      </p:sp>
      <p:sp>
        <p:nvSpPr>
          <p:cNvPr id="3" name="Text 1"/>
          <p:cNvSpPr/>
          <p:nvPr/>
        </p:nvSpPr>
        <p:spPr>
          <a:xfrm>
            <a:off x="1066800" y="1247775"/>
            <a:ext cx="17769840" cy="762000"/>
          </a:xfrm>
          <a:prstGeom prst="rect">
            <a:avLst/>
          </a:prstGeom>
          <a:noFill/>
          <a:ln/>
        </p:spPr>
        <p:txBody>
          <a:bodyPr wrap="square" lIns="25400" tIns="25400" rIns="25400" bIns="25400" rtlCol="0" anchor="t">
            <a:normAutofit/>
          </a:bodyPr>
          <a:lstStyle/>
          <a:p>
            <a:pPr marL="0" indent="0" algn="l">
              <a:buNone/>
            </a:pPr>
            <a:r>
              <a:rPr lang="en-US" sz="4200" b="1" kern="0" spc="-84" dirty="0">
                <a:solidFill>
                  <a:srgbClr val="0A357C"/>
                </a:solidFill>
                <a:latin typeface="Open Sans" pitchFamily="34" charset="0"/>
                <a:ea typeface="Open Sans" pitchFamily="34" charset="-122"/>
                <a:cs typeface="Open Sans" pitchFamily="34" charset="-120"/>
              </a:rPr>
              <a:t>Full year dividend increased 22.8%</a:t>
            </a:r>
            <a:endParaRPr lang="en-US" sz="4200" dirty="0"/>
          </a:p>
        </p:txBody>
      </p:sp>
      <p:sp>
        <p:nvSpPr>
          <p:cNvPr id="4" name="Shape 2"/>
          <p:cNvSpPr/>
          <p:nvPr/>
        </p:nvSpPr>
        <p:spPr>
          <a:xfrm>
            <a:off x="1066800" y="2105025"/>
            <a:ext cx="16154400" cy="28575"/>
          </a:xfrm>
          <a:prstGeom prst="rect">
            <a:avLst/>
          </a:prstGeom>
          <a:solidFill>
            <a:srgbClr val="DBF0EC"/>
          </a:solidFill>
          <a:ln/>
        </p:spPr>
        <p:txBody>
          <a:bodyPr/>
          <a:lstStyle/>
          <a:p>
            <a:endParaRPr lang="en-NZ"/>
          </a:p>
        </p:txBody>
      </p:sp>
      <p:sp>
        <p:nvSpPr>
          <p:cNvPr id="5" name="Shape 3"/>
          <p:cNvSpPr/>
          <p:nvPr/>
        </p:nvSpPr>
        <p:spPr>
          <a:xfrm>
            <a:off x="1066800" y="2552700"/>
            <a:ext cx="5791200" cy="6591300"/>
          </a:xfrm>
          <a:prstGeom prst="roundRect">
            <a:avLst>
              <a:gd name="adj" fmla="val 1974"/>
            </a:avLst>
          </a:prstGeom>
          <a:solidFill>
            <a:srgbClr val="DBF0EC"/>
          </a:solidFill>
          <a:ln/>
        </p:spPr>
        <p:txBody>
          <a:bodyPr/>
          <a:lstStyle/>
          <a:p>
            <a:endParaRPr lang="en-NZ"/>
          </a:p>
        </p:txBody>
      </p:sp>
      <p:sp>
        <p:nvSpPr>
          <p:cNvPr id="6" name="Text 4"/>
          <p:cNvSpPr/>
          <p:nvPr/>
        </p:nvSpPr>
        <p:spPr>
          <a:xfrm>
            <a:off x="1485900" y="2971800"/>
            <a:ext cx="5448300" cy="428625"/>
          </a:xfrm>
          <a:prstGeom prst="rect">
            <a:avLst/>
          </a:prstGeom>
          <a:noFill/>
          <a:ln/>
        </p:spPr>
        <p:txBody>
          <a:bodyPr wrap="square" lIns="25400" tIns="25400" rIns="25400" bIns="25400" rtlCol="0" anchor="t">
            <a:normAutofit/>
          </a:bodyPr>
          <a:lstStyle/>
          <a:p>
            <a:pPr marL="0" indent="0" algn="l">
              <a:buNone/>
            </a:pPr>
            <a:r>
              <a:rPr lang="en-US" sz="2250" b="1" dirty="0">
                <a:solidFill>
                  <a:srgbClr val="0A357C"/>
                </a:solidFill>
                <a:latin typeface="Open Sans" pitchFamily="34" charset="0"/>
                <a:ea typeface="Open Sans" pitchFamily="34" charset="-122"/>
                <a:cs typeface="Open Sans" pitchFamily="34" charset="-120"/>
              </a:rPr>
              <a:t>Final dividend</a:t>
            </a:r>
            <a:endParaRPr lang="en-US" sz="2250" dirty="0"/>
          </a:p>
        </p:txBody>
      </p:sp>
      <p:sp>
        <p:nvSpPr>
          <p:cNvPr id="7" name="Shape 5"/>
          <p:cNvSpPr/>
          <p:nvPr/>
        </p:nvSpPr>
        <p:spPr>
          <a:xfrm>
            <a:off x="1485900" y="3695700"/>
            <a:ext cx="114300" cy="114300"/>
          </a:xfrm>
          <a:prstGeom prst="ellipse">
            <a:avLst/>
          </a:prstGeom>
          <a:solidFill>
            <a:srgbClr val="618F6D"/>
          </a:solidFill>
          <a:ln/>
        </p:spPr>
        <p:txBody>
          <a:bodyPr/>
          <a:lstStyle/>
          <a:p>
            <a:endParaRPr lang="en-NZ"/>
          </a:p>
        </p:txBody>
      </p:sp>
      <p:sp>
        <p:nvSpPr>
          <p:cNvPr id="8" name="Text 6"/>
          <p:cNvSpPr/>
          <p:nvPr/>
        </p:nvSpPr>
        <p:spPr>
          <a:xfrm>
            <a:off x="1771650" y="3590925"/>
            <a:ext cx="4558204" cy="410914"/>
          </a:xfrm>
          <a:prstGeom prst="rect">
            <a:avLst/>
          </a:prstGeom>
          <a:noFill/>
          <a:ln/>
        </p:spPr>
        <p:txBody>
          <a:bodyPr wrap="square" lIns="25400" tIns="25400" rIns="25400" bIns="25400" rtlCol="0" anchor="t">
            <a:normAutofit/>
          </a:bodyPr>
          <a:lstStyle/>
          <a:p>
            <a:pPr marL="0" indent="0" algn="l">
              <a:lnSpc>
                <a:spcPct val="105811"/>
              </a:lnSpc>
              <a:buNone/>
            </a:pPr>
            <a:r>
              <a:rPr lang="en-US" sz="2025" dirty="0">
                <a:solidFill>
                  <a:srgbClr val="2C3A57"/>
                </a:solidFill>
                <a:latin typeface="Open Sans" pitchFamily="34" charset="0"/>
                <a:ea typeface="Open Sans" pitchFamily="34" charset="-122"/>
                <a:cs typeface="Open Sans" pitchFamily="34" charset="-120"/>
              </a:rPr>
              <a:t>12.5 cents per share fully imputed.</a:t>
            </a:r>
            <a:endParaRPr lang="en-US" sz="2025" dirty="0"/>
          </a:p>
        </p:txBody>
      </p:sp>
      <p:sp>
        <p:nvSpPr>
          <p:cNvPr id="9" name="Shape 7"/>
          <p:cNvSpPr/>
          <p:nvPr/>
        </p:nvSpPr>
        <p:spPr>
          <a:xfrm>
            <a:off x="1485900" y="4297114"/>
            <a:ext cx="114300" cy="114300"/>
          </a:xfrm>
          <a:prstGeom prst="ellipse">
            <a:avLst/>
          </a:prstGeom>
          <a:solidFill>
            <a:srgbClr val="618F6D"/>
          </a:solidFill>
          <a:ln/>
        </p:spPr>
        <p:txBody>
          <a:bodyPr/>
          <a:lstStyle/>
          <a:p>
            <a:endParaRPr lang="en-NZ"/>
          </a:p>
        </p:txBody>
      </p:sp>
      <p:sp>
        <p:nvSpPr>
          <p:cNvPr id="10" name="Text 8"/>
          <p:cNvSpPr/>
          <p:nvPr/>
        </p:nvSpPr>
        <p:spPr>
          <a:xfrm>
            <a:off x="1771650" y="4192339"/>
            <a:ext cx="4387126" cy="410914"/>
          </a:xfrm>
          <a:prstGeom prst="rect">
            <a:avLst/>
          </a:prstGeom>
          <a:noFill/>
          <a:ln/>
        </p:spPr>
        <p:txBody>
          <a:bodyPr wrap="square" lIns="25400" tIns="25400" rIns="25400" bIns="25400" rtlCol="0" anchor="t">
            <a:normAutofit/>
          </a:bodyPr>
          <a:lstStyle/>
          <a:p>
            <a:pPr marL="0" indent="0" algn="l">
              <a:lnSpc>
                <a:spcPct val="105811"/>
              </a:lnSpc>
              <a:buNone/>
            </a:pPr>
            <a:r>
              <a:rPr lang="en-US" sz="2025" dirty="0">
                <a:solidFill>
                  <a:srgbClr val="2C3A57"/>
                </a:solidFill>
                <a:latin typeface="Open Sans" pitchFamily="34" charset="0"/>
                <a:ea typeface="Open Sans" pitchFamily="34" charset="-122"/>
                <a:cs typeface="Open Sans" pitchFamily="34" charset="-120"/>
              </a:rPr>
              <a:t>Record date: 18 September 2026.</a:t>
            </a:r>
            <a:endParaRPr lang="en-US" sz="2025" dirty="0"/>
          </a:p>
        </p:txBody>
      </p:sp>
      <p:sp>
        <p:nvSpPr>
          <p:cNvPr id="11" name="Shape 9"/>
          <p:cNvSpPr/>
          <p:nvPr/>
        </p:nvSpPr>
        <p:spPr>
          <a:xfrm>
            <a:off x="1485900" y="4898529"/>
            <a:ext cx="114300" cy="114300"/>
          </a:xfrm>
          <a:prstGeom prst="ellipse">
            <a:avLst/>
          </a:prstGeom>
          <a:solidFill>
            <a:srgbClr val="618F6D"/>
          </a:solidFill>
          <a:ln/>
        </p:spPr>
        <p:txBody>
          <a:bodyPr/>
          <a:lstStyle/>
          <a:p>
            <a:endParaRPr lang="en-NZ"/>
          </a:p>
        </p:txBody>
      </p:sp>
      <p:sp>
        <p:nvSpPr>
          <p:cNvPr id="12" name="Text 10"/>
          <p:cNvSpPr/>
          <p:nvPr/>
        </p:nvSpPr>
        <p:spPr>
          <a:xfrm>
            <a:off x="1771650" y="4793754"/>
            <a:ext cx="4241423" cy="410914"/>
          </a:xfrm>
          <a:prstGeom prst="rect">
            <a:avLst/>
          </a:prstGeom>
          <a:noFill/>
          <a:ln/>
        </p:spPr>
        <p:txBody>
          <a:bodyPr wrap="square" lIns="25400" tIns="25400" rIns="25400" bIns="25400" rtlCol="0" anchor="t">
            <a:normAutofit/>
          </a:bodyPr>
          <a:lstStyle/>
          <a:p>
            <a:pPr marL="0" indent="0" algn="l">
              <a:lnSpc>
                <a:spcPct val="105811"/>
              </a:lnSpc>
              <a:buNone/>
            </a:pPr>
            <a:r>
              <a:rPr lang="en-US" sz="2025" dirty="0">
                <a:solidFill>
                  <a:srgbClr val="2C3A57"/>
                </a:solidFill>
                <a:latin typeface="Open Sans" pitchFamily="34" charset="0"/>
                <a:ea typeface="Open Sans" pitchFamily="34" charset="-122"/>
                <a:cs typeface="Open Sans" pitchFamily="34" charset="-120"/>
              </a:rPr>
              <a:t>Payment date: 2 October 2026.</a:t>
            </a:r>
            <a:endParaRPr lang="en-US" sz="2025" dirty="0"/>
          </a:p>
        </p:txBody>
      </p:sp>
      <p:sp>
        <p:nvSpPr>
          <p:cNvPr id="13" name="Shape 11"/>
          <p:cNvSpPr/>
          <p:nvPr/>
        </p:nvSpPr>
        <p:spPr>
          <a:xfrm>
            <a:off x="1485900" y="5499943"/>
            <a:ext cx="114300" cy="114300"/>
          </a:xfrm>
          <a:prstGeom prst="ellipse">
            <a:avLst/>
          </a:prstGeom>
          <a:solidFill>
            <a:srgbClr val="618F6D"/>
          </a:solidFill>
          <a:ln/>
        </p:spPr>
        <p:txBody>
          <a:bodyPr/>
          <a:lstStyle/>
          <a:p>
            <a:endParaRPr lang="en-NZ"/>
          </a:p>
        </p:txBody>
      </p:sp>
      <p:sp>
        <p:nvSpPr>
          <p:cNvPr id="14" name="Text 12"/>
          <p:cNvSpPr/>
          <p:nvPr/>
        </p:nvSpPr>
        <p:spPr>
          <a:xfrm>
            <a:off x="1771650" y="5395168"/>
            <a:ext cx="4807268" cy="1156543"/>
          </a:xfrm>
          <a:prstGeom prst="rect">
            <a:avLst/>
          </a:prstGeom>
          <a:noFill/>
          <a:ln/>
        </p:spPr>
        <p:txBody>
          <a:bodyPr wrap="square" lIns="25400" tIns="25400" rIns="25400" bIns="25400" rtlCol="0" anchor="t">
            <a:normAutofit/>
          </a:bodyPr>
          <a:lstStyle/>
          <a:p>
            <a:pPr marL="0" indent="0" algn="l">
              <a:lnSpc>
                <a:spcPct val="105811"/>
              </a:lnSpc>
              <a:buNone/>
            </a:pPr>
            <a:r>
              <a:rPr lang="en-US" sz="2025" dirty="0">
                <a:solidFill>
                  <a:srgbClr val="2C3A57"/>
                </a:solidFill>
                <a:latin typeface="Open Sans" pitchFamily="34" charset="0"/>
                <a:ea typeface="Open Sans" pitchFamily="34" charset="-122"/>
                <a:cs typeface="Open Sans" pitchFamily="34" charset="-120"/>
              </a:rPr>
              <a:t>Port of Tauranga (POTL) full year ordinary dividend payout ratio at 90% of full year underlying earnings.</a:t>
            </a:r>
            <a:endParaRPr lang="en-US" sz="2025" dirty="0"/>
          </a:p>
        </p:txBody>
      </p:sp>
      <p:sp>
        <p:nvSpPr>
          <p:cNvPr id="15" name="Text 13"/>
          <p:cNvSpPr/>
          <p:nvPr/>
        </p:nvSpPr>
        <p:spPr>
          <a:xfrm>
            <a:off x="7467600" y="3343275"/>
            <a:ext cx="1908051" cy="352425"/>
          </a:xfrm>
          <a:prstGeom prst="rect">
            <a:avLst/>
          </a:prstGeom>
          <a:noFill/>
          <a:ln/>
        </p:spPr>
        <p:txBody>
          <a:bodyPr wrap="square" lIns="25400" tIns="25400" rIns="25400" bIns="25400" rtlCol="0" anchor="t">
            <a:normAutofit/>
          </a:bodyPr>
          <a:lstStyle/>
          <a:p>
            <a:pPr marL="0" indent="0" algn="l">
              <a:buNone/>
            </a:pPr>
            <a:r>
              <a:rPr lang="en-US" sz="1800" b="1" dirty="0">
                <a:solidFill>
                  <a:srgbClr val="56627A"/>
                </a:solidFill>
                <a:latin typeface="Open Sans" pitchFamily="34" charset="0"/>
                <a:ea typeface="Open Sans" pitchFamily="34" charset="-122"/>
                <a:cs typeface="Open Sans" pitchFamily="34" charset="-120"/>
              </a:rPr>
              <a:t>Cents per share</a:t>
            </a:r>
            <a:endParaRPr lang="en-US" sz="1800" dirty="0"/>
          </a:p>
        </p:txBody>
      </p:sp>
      <p:sp>
        <p:nvSpPr>
          <p:cNvPr id="16" name="Shape 14"/>
          <p:cNvSpPr/>
          <p:nvPr/>
        </p:nvSpPr>
        <p:spPr>
          <a:xfrm>
            <a:off x="13104912" y="3395663"/>
            <a:ext cx="209550" cy="209550"/>
          </a:xfrm>
          <a:prstGeom prst="roundRect">
            <a:avLst>
              <a:gd name="adj" fmla="val 18182"/>
            </a:avLst>
          </a:prstGeom>
          <a:solidFill>
            <a:srgbClr val="0A357C"/>
          </a:solidFill>
          <a:ln/>
        </p:spPr>
        <p:txBody>
          <a:bodyPr/>
          <a:lstStyle/>
          <a:p>
            <a:endParaRPr lang="en-NZ"/>
          </a:p>
        </p:txBody>
      </p:sp>
      <p:sp>
        <p:nvSpPr>
          <p:cNvPr id="17" name="Text 15"/>
          <p:cNvSpPr/>
          <p:nvPr/>
        </p:nvSpPr>
        <p:spPr>
          <a:xfrm>
            <a:off x="13428762" y="3348038"/>
            <a:ext cx="1889388" cy="342900"/>
          </a:xfrm>
          <a:prstGeom prst="rect">
            <a:avLst/>
          </a:prstGeom>
          <a:noFill/>
          <a:ln/>
        </p:spPr>
        <p:txBody>
          <a:bodyPr wrap="square" lIns="25400" tIns="25400" rIns="25400" bIns="25400" rtlCol="0" anchor="t">
            <a:normAutofit/>
          </a:bodyPr>
          <a:lstStyle/>
          <a:p>
            <a:pPr marL="0" indent="0" algn="l">
              <a:buNone/>
            </a:pPr>
            <a:r>
              <a:rPr lang="en-US" sz="1725" dirty="0">
                <a:solidFill>
                  <a:srgbClr val="56627A"/>
                </a:solidFill>
                <a:latin typeface="Open Sans" pitchFamily="34" charset="0"/>
                <a:ea typeface="Open Sans" pitchFamily="34" charset="-122"/>
                <a:cs typeface="Open Sans" pitchFamily="34" charset="-120"/>
              </a:rPr>
              <a:t>Interim dividend</a:t>
            </a:r>
            <a:endParaRPr lang="en-US" sz="1725" dirty="0"/>
          </a:p>
        </p:txBody>
      </p:sp>
      <p:sp>
        <p:nvSpPr>
          <p:cNvPr id="18" name="Shape 16"/>
          <p:cNvSpPr/>
          <p:nvPr/>
        </p:nvSpPr>
        <p:spPr>
          <a:xfrm>
            <a:off x="15451187" y="3395663"/>
            <a:ext cx="209550" cy="209550"/>
          </a:xfrm>
          <a:prstGeom prst="roundRect">
            <a:avLst>
              <a:gd name="adj" fmla="val 18182"/>
            </a:avLst>
          </a:prstGeom>
          <a:solidFill>
            <a:srgbClr val="618F6D"/>
          </a:solidFill>
          <a:ln/>
        </p:spPr>
        <p:txBody>
          <a:bodyPr/>
          <a:lstStyle/>
          <a:p>
            <a:endParaRPr lang="en-NZ"/>
          </a:p>
        </p:txBody>
      </p:sp>
      <p:sp>
        <p:nvSpPr>
          <p:cNvPr id="19" name="Text 17"/>
          <p:cNvSpPr/>
          <p:nvPr/>
        </p:nvSpPr>
        <p:spPr>
          <a:xfrm>
            <a:off x="15775037" y="3348038"/>
            <a:ext cx="1590779" cy="342900"/>
          </a:xfrm>
          <a:prstGeom prst="rect">
            <a:avLst/>
          </a:prstGeom>
          <a:noFill/>
          <a:ln/>
        </p:spPr>
        <p:txBody>
          <a:bodyPr wrap="square" lIns="25400" tIns="25400" rIns="25400" bIns="25400" rtlCol="0" anchor="t">
            <a:normAutofit/>
          </a:bodyPr>
          <a:lstStyle/>
          <a:p>
            <a:pPr marL="0" indent="0" algn="l">
              <a:buNone/>
            </a:pPr>
            <a:r>
              <a:rPr lang="en-US" sz="1725" dirty="0">
                <a:solidFill>
                  <a:srgbClr val="56627A"/>
                </a:solidFill>
                <a:latin typeface="Open Sans" pitchFamily="34" charset="0"/>
                <a:ea typeface="Open Sans" pitchFamily="34" charset="-122"/>
                <a:cs typeface="Open Sans" pitchFamily="34" charset="-120"/>
              </a:rPr>
              <a:t>Final dividend</a:t>
            </a:r>
            <a:endParaRPr lang="en-US" sz="1725" dirty="0"/>
          </a:p>
        </p:txBody>
      </p:sp>
      <p:sp>
        <p:nvSpPr>
          <p:cNvPr id="20" name="Shape 18"/>
          <p:cNvSpPr/>
          <p:nvPr/>
        </p:nvSpPr>
        <p:spPr>
          <a:xfrm>
            <a:off x="7467600" y="8610600"/>
            <a:ext cx="9753600" cy="19050"/>
          </a:xfrm>
          <a:prstGeom prst="rect">
            <a:avLst/>
          </a:prstGeom>
          <a:solidFill>
            <a:srgbClr val="DCE3E8"/>
          </a:solidFill>
          <a:ln/>
        </p:spPr>
        <p:txBody>
          <a:bodyPr/>
          <a:lstStyle/>
          <a:p>
            <a:endParaRPr lang="en-NZ"/>
          </a:p>
        </p:txBody>
      </p:sp>
      <p:sp>
        <p:nvSpPr>
          <p:cNvPr id="21" name="Text 19"/>
          <p:cNvSpPr/>
          <p:nvPr/>
        </p:nvSpPr>
        <p:spPr>
          <a:xfrm>
            <a:off x="7466082" y="5038725"/>
            <a:ext cx="1709797" cy="381000"/>
          </a:xfrm>
          <a:prstGeom prst="rect">
            <a:avLst/>
          </a:prstGeom>
          <a:noFill/>
          <a:ln/>
        </p:spPr>
        <p:txBody>
          <a:bodyPr wrap="square" lIns="25400" tIns="25400" rIns="25400" bIns="25400" rtlCol="0" anchor="t">
            <a:normAutofit/>
          </a:bodyPr>
          <a:lstStyle/>
          <a:p>
            <a:pPr marL="0" indent="0" algn="ctr">
              <a:buNone/>
            </a:pPr>
            <a:r>
              <a:rPr lang="en-US" sz="1950" b="1" dirty="0">
                <a:solidFill>
                  <a:srgbClr val="14213D"/>
                </a:solidFill>
                <a:latin typeface="Open Sans" pitchFamily="34" charset="0"/>
                <a:ea typeface="Open Sans" pitchFamily="34" charset="-122"/>
                <a:cs typeface="Open Sans" pitchFamily="34" charset="-120"/>
              </a:rPr>
              <a:t>14.7</a:t>
            </a:r>
            <a:endParaRPr lang="en-US" sz="1950" dirty="0"/>
          </a:p>
        </p:txBody>
      </p:sp>
      <p:sp>
        <p:nvSpPr>
          <p:cNvPr id="22" name="Shape 20"/>
          <p:cNvSpPr/>
          <p:nvPr/>
        </p:nvSpPr>
        <p:spPr>
          <a:xfrm>
            <a:off x="7543800" y="5495925"/>
            <a:ext cx="1554361" cy="1676400"/>
          </a:xfrm>
          <a:custGeom>
            <a:avLst/>
            <a:gdLst/>
            <a:ahLst/>
            <a:cxnLst/>
            <a:rect l="l" t="t" r="r" b="b"/>
            <a:pathLst>
              <a:path w="1554361" h="1676400">
                <a:moveTo>
                  <a:pt x="76200" y="0"/>
                </a:moveTo>
                <a:lnTo>
                  <a:pt x="1478161" y="0"/>
                </a:lnTo>
                <a:arcTo wR="76200" hR="76200" stAng="16200000" swAng="5400000"/>
                <a:lnTo>
                  <a:pt x="1554361" y="1676400"/>
                </a:lnTo>
                <a:lnTo>
                  <a:pt x="0" y="1676400"/>
                </a:lnTo>
                <a:lnTo>
                  <a:pt x="0" y="76200"/>
                </a:lnTo>
                <a:arcTo wR="76200" hR="76200" stAng="10800000" swAng="5400000"/>
                <a:close/>
              </a:path>
            </a:pathLst>
          </a:custGeom>
          <a:solidFill>
            <a:srgbClr val="618F6D"/>
          </a:solidFill>
          <a:ln/>
        </p:spPr>
        <p:txBody>
          <a:bodyPr/>
          <a:lstStyle/>
          <a:p>
            <a:endParaRPr lang="en-NZ"/>
          </a:p>
        </p:txBody>
      </p:sp>
      <p:sp>
        <p:nvSpPr>
          <p:cNvPr id="23" name="Text 21"/>
          <p:cNvSpPr/>
          <p:nvPr/>
        </p:nvSpPr>
        <p:spPr>
          <a:xfrm>
            <a:off x="7505700" y="5495925"/>
            <a:ext cx="1630561" cy="1714500"/>
          </a:xfrm>
          <a:prstGeom prst="rect">
            <a:avLst/>
          </a:prstGeom>
          <a:noFill/>
          <a:ln/>
        </p:spPr>
        <p:txBody>
          <a:bodyPr wrap="square" lIns="25400" tIns="25400" rIns="25400" bIns="25400" rtlCol="0" anchor="ctr">
            <a:normAutofit/>
          </a:bodyPr>
          <a:lstStyle/>
          <a:p>
            <a:pPr marL="0" indent="0" algn="ctr">
              <a:buNone/>
            </a:pPr>
            <a:r>
              <a:rPr lang="en-US" sz="1800" b="1" dirty="0">
                <a:solidFill>
                  <a:srgbClr val="FFFFFF"/>
                </a:solidFill>
                <a:latin typeface="Open Sans" pitchFamily="34" charset="0"/>
                <a:ea typeface="Open Sans" pitchFamily="34" charset="-122"/>
                <a:cs typeface="Open Sans" pitchFamily="34" charset="-120"/>
              </a:rPr>
              <a:t>8.2</a:t>
            </a:r>
            <a:endParaRPr lang="en-US" sz="1800" dirty="0"/>
          </a:p>
        </p:txBody>
      </p:sp>
      <p:sp>
        <p:nvSpPr>
          <p:cNvPr id="24" name="Shape 22"/>
          <p:cNvSpPr/>
          <p:nvPr/>
        </p:nvSpPr>
        <p:spPr>
          <a:xfrm>
            <a:off x="7543800" y="7286625"/>
            <a:ext cx="1554361" cy="1323975"/>
          </a:xfrm>
          <a:prstGeom prst="rect">
            <a:avLst/>
          </a:prstGeom>
          <a:solidFill>
            <a:srgbClr val="0A357C"/>
          </a:solidFill>
          <a:ln/>
        </p:spPr>
        <p:txBody>
          <a:bodyPr/>
          <a:lstStyle/>
          <a:p>
            <a:endParaRPr lang="en-NZ"/>
          </a:p>
        </p:txBody>
      </p:sp>
      <p:sp>
        <p:nvSpPr>
          <p:cNvPr id="25" name="Text 23"/>
          <p:cNvSpPr/>
          <p:nvPr/>
        </p:nvSpPr>
        <p:spPr>
          <a:xfrm>
            <a:off x="7505700" y="7286625"/>
            <a:ext cx="1630561" cy="1362075"/>
          </a:xfrm>
          <a:prstGeom prst="rect">
            <a:avLst/>
          </a:prstGeom>
          <a:noFill/>
          <a:ln/>
        </p:spPr>
        <p:txBody>
          <a:bodyPr wrap="square" lIns="25400" tIns="25400" rIns="25400" bIns="25400" rtlCol="0" anchor="ctr">
            <a:normAutofit/>
          </a:bodyPr>
          <a:lstStyle/>
          <a:p>
            <a:pPr marL="0" indent="0" algn="ctr">
              <a:buNone/>
            </a:pPr>
            <a:r>
              <a:rPr lang="en-US" sz="1800" b="1" dirty="0">
                <a:solidFill>
                  <a:srgbClr val="FFFFFF"/>
                </a:solidFill>
                <a:latin typeface="Open Sans" pitchFamily="34" charset="0"/>
                <a:ea typeface="Open Sans" pitchFamily="34" charset="-122"/>
                <a:cs typeface="Open Sans" pitchFamily="34" charset="-120"/>
              </a:rPr>
              <a:t>6.5</a:t>
            </a:r>
            <a:endParaRPr lang="en-US" sz="1800" dirty="0"/>
          </a:p>
        </p:txBody>
      </p:sp>
      <p:sp>
        <p:nvSpPr>
          <p:cNvPr id="26" name="Text 24"/>
          <p:cNvSpPr/>
          <p:nvPr/>
        </p:nvSpPr>
        <p:spPr>
          <a:xfrm>
            <a:off x="9477635" y="4848225"/>
            <a:ext cx="1709961" cy="381000"/>
          </a:xfrm>
          <a:prstGeom prst="rect">
            <a:avLst/>
          </a:prstGeom>
          <a:noFill/>
          <a:ln/>
        </p:spPr>
        <p:txBody>
          <a:bodyPr wrap="square" lIns="25400" tIns="25400" rIns="25400" bIns="25400" rtlCol="0" anchor="t">
            <a:normAutofit/>
          </a:bodyPr>
          <a:lstStyle/>
          <a:p>
            <a:pPr marL="0" indent="0" algn="ctr">
              <a:buNone/>
            </a:pPr>
            <a:r>
              <a:rPr lang="en-US" sz="1950" b="1" dirty="0">
                <a:solidFill>
                  <a:srgbClr val="14213D"/>
                </a:solidFill>
                <a:latin typeface="Open Sans" pitchFamily="34" charset="0"/>
                <a:ea typeface="Open Sans" pitchFamily="34" charset="-122"/>
                <a:cs typeface="Open Sans" pitchFamily="34" charset="-120"/>
              </a:rPr>
              <a:t>15.6</a:t>
            </a:r>
            <a:endParaRPr lang="en-US" sz="1950" dirty="0"/>
          </a:p>
        </p:txBody>
      </p:sp>
      <p:sp>
        <p:nvSpPr>
          <p:cNvPr id="27" name="Shape 25"/>
          <p:cNvSpPr/>
          <p:nvPr/>
        </p:nvSpPr>
        <p:spPr>
          <a:xfrm>
            <a:off x="9555361" y="5305425"/>
            <a:ext cx="1554510" cy="1800225"/>
          </a:xfrm>
          <a:custGeom>
            <a:avLst/>
            <a:gdLst/>
            <a:ahLst/>
            <a:cxnLst/>
            <a:rect l="l" t="t" r="r" b="b"/>
            <a:pathLst>
              <a:path w="1554510" h="1800225">
                <a:moveTo>
                  <a:pt x="76200" y="0"/>
                </a:moveTo>
                <a:lnTo>
                  <a:pt x="1478310" y="0"/>
                </a:lnTo>
                <a:arcTo wR="76200" hR="76200" stAng="16200000" swAng="5400000"/>
                <a:lnTo>
                  <a:pt x="1554510" y="1800225"/>
                </a:lnTo>
                <a:lnTo>
                  <a:pt x="0" y="1800225"/>
                </a:lnTo>
                <a:lnTo>
                  <a:pt x="0" y="76200"/>
                </a:lnTo>
                <a:arcTo wR="76200" hR="76200" stAng="10800000" swAng="5400000"/>
                <a:close/>
              </a:path>
            </a:pathLst>
          </a:custGeom>
          <a:solidFill>
            <a:srgbClr val="618F6D"/>
          </a:solidFill>
          <a:ln/>
        </p:spPr>
        <p:txBody>
          <a:bodyPr/>
          <a:lstStyle/>
          <a:p>
            <a:endParaRPr lang="en-NZ"/>
          </a:p>
        </p:txBody>
      </p:sp>
      <p:sp>
        <p:nvSpPr>
          <p:cNvPr id="28" name="Text 26"/>
          <p:cNvSpPr/>
          <p:nvPr/>
        </p:nvSpPr>
        <p:spPr>
          <a:xfrm>
            <a:off x="9517261" y="5305425"/>
            <a:ext cx="1630710" cy="1838325"/>
          </a:xfrm>
          <a:prstGeom prst="rect">
            <a:avLst/>
          </a:prstGeom>
          <a:noFill/>
          <a:ln/>
        </p:spPr>
        <p:txBody>
          <a:bodyPr wrap="square" lIns="25400" tIns="25400" rIns="25400" bIns="25400" rtlCol="0" anchor="ctr">
            <a:normAutofit/>
          </a:bodyPr>
          <a:lstStyle/>
          <a:p>
            <a:pPr marL="0" indent="0" algn="ctr">
              <a:buNone/>
            </a:pPr>
            <a:r>
              <a:rPr lang="en-US" sz="1800" b="1" dirty="0">
                <a:solidFill>
                  <a:srgbClr val="FFFFFF"/>
                </a:solidFill>
                <a:latin typeface="Open Sans" pitchFamily="34" charset="0"/>
                <a:ea typeface="Open Sans" pitchFamily="34" charset="-122"/>
                <a:cs typeface="Open Sans" pitchFamily="34" charset="-120"/>
              </a:rPr>
              <a:t>8.8</a:t>
            </a:r>
            <a:endParaRPr lang="en-US" sz="1800" dirty="0"/>
          </a:p>
        </p:txBody>
      </p:sp>
      <p:sp>
        <p:nvSpPr>
          <p:cNvPr id="29" name="Shape 27"/>
          <p:cNvSpPr/>
          <p:nvPr/>
        </p:nvSpPr>
        <p:spPr>
          <a:xfrm>
            <a:off x="9555361" y="7219950"/>
            <a:ext cx="1554510" cy="1390650"/>
          </a:xfrm>
          <a:prstGeom prst="rect">
            <a:avLst/>
          </a:prstGeom>
          <a:solidFill>
            <a:srgbClr val="0A357C"/>
          </a:solidFill>
          <a:ln/>
        </p:spPr>
        <p:txBody>
          <a:bodyPr/>
          <a:lstStyle/>
          <a:p>
            <a:endParaRPr lang="en-NZ"/>
          </a:p>
        </p:txBody>
      </p:sp>
      <p:sp>
        <p:nvSpPr>
          <p:cNvPr id="30" name="Text 28"/>
          <p:cNvSpPr/>
          <p:nvPr/>
        </p:nvSpPr>
        <p:spPr>
          <a:xfrm>
            <a:off x="9517261" y="7219950"/>
            <a:ext cx="1630710" cy="1428750"/>
          </a:xfrm>
          <a:prstGeom prst="rect">
            <a:avLst/>
          </a:prstGeom>
          <a:noFill/>
          <a:ln/>
        </p:spPr>
        <p:txBody>
          <a:bodyPr wrap="square" lIns="25400" tIns="25400" rIns="25400" bIns="25400" rtlCol="0" anchor="ctr">
            <a:normAutofit/>
          </a:bodyPr>
          <a:lstStyle/>
          <a:p>
            <a:pPr marL="0" indent="0" algn="ctr">
              <a:buNone/>
            </a:pPr>
            <a:r>
              <a:rPr lang="en-US" sz="1800" b="1" dirty="0">
                <a:solidFill>
                  <a:srgbClr val="FFFFFF"/>
                </a:solidFill>
                <a:latin typeface="Open Sans" pitchFamily="34" charset="0"/>
                <a:ea typeface="Open Sans" pitchFamily="34" charset="-122"/>
                <a:cs typeface="Open Sans" pitchFamily="34" charset="-120"/>
              </a:rPr>
              <a:t>6.8</a:t>
            </a:r>
            <a:endParaRPr lang="en-US" sz="1800" dirty="0"/>
          </a:p>
        </p:txBody>
      </p:sp>
      <p:sp>
        <p:nvSpPr>
          <p:cNvPr id="31" name="Text 29"/>
          <p:cNvSpPr/>
          <p:nvPr/>
        </p:nvSpPr>
        <p:spPr>
          <a:xfrm>
            <a:off x="11489345" y="5029200"/>
            <a:ext cx="1709961" cy="381000"/>
          </a:xfrm>
          <a:prstGeom prst="rect">
            <a:avLst/>
          </a:prstGeom>
          <a:noFill/>
          <a:ln/>
        </p:spPr>
        <p:txBody>
          <a:bodyPr wrap="square" lIns="25400" tIns="25400" rIns="25400" bIns="25400" rtlCol="0" anchor="t">
            <a:normAutofit/>
          </a:bodyPr>
          <a:lstStyle/>
          <a:p>
            <a:pPr marL="0" indent="0" algn="ctr">
              <a:buNone/>
            </a:pPr>
            <a:r>
              <a:rPr lang="en-US" sz="1950" b="1" dirty="0">
                <a:solidFill>
                  <a:srgbClr val="14213D"/>
                </a:solidFill>
                <a:latin typeface="Open Sans" pitchFamily="34" charset="0"/>
                <a:ea typeface="Open Sans" pitchFamily="34" charset="-122"/>
                <a:cs typeface="Open Sans" pitchFamily="34" charset="-120"/>
              </a:rPr>
              <a:t>14.7</a:t>
            </a:r>
            <a:endParaRPr lang="en-US" sz="1950" dirty="0"/>
          </a:p>
        </p:txBody>
      </p:sp>
      <p:sp>
        <p:nvSpPr>
          <p:cNvPr id="32" name="Shape 30"/>
          <p:cNvSpPr/>
          <p:nvPr/>
        </p:nvSpPr>
        <p:spPr>
          <a:xfrm>
            <a:off x="11567071" y="5486400"/>
            <a:ext cx="1554510" cy="1781175"/>
          </a:xfrm>
          <a:custGeom>
            <a:avLst/>
            <a:gdLst/>
            <a:ahLst/>
            <a:cxnLst/>
            <a:rect l="l" t="t" r="r" b="b"/>
            <a:pathLst>
              <a:path w="1554510" h="1781175">
                <a:moveTo>
                  <a:pt x="76200" y="0"/>
                </a:moveTo>
                <a:lnTo>
                  <a:pt x="1478310" y="0"/>
                </a:lnTo>
                <a:arcTo wR="76200" hR="76200" stAng="16200000" swAng="5400000"/>
                <a:lnTo>
                  <a:pt x="1554510" y="1781175"/>
                </a:lnTo>
                <a:lnTo>
                  <a:pt x="0" y="1781175"/>
                </a:lnTo>
                <a:lnTo>
                  <a:pt x="0" y="76200"/>
                </a:lnTo>
                <a:arcTo wR="76200" hR="76200" stAng="10800000" swAng="5400000"/>
                <a:close/>
              </a:path>
            </a:pathLst>
          </a:custGeom>
          <a:solidFill>
            <a:srgbClr val="618F6D"/>
          </a:solidFill>
          <a:ln/>
        </p:spPr>
        <p:txBody>
          <a:bodyPr/>
          <a:lstStyle/>
          <a:p>
            <a:endParaRPr lang="en-NZ"/>
          </a:p>
        </p:txBody>
      </p:sp>
      <p:sp>
        <p:nvSpPr>
          <p:cNvPr id="33" name="Text 31"/>
          <p:cNvSpPr/>
          <p:nvPr/>
        </p:nvSpPr>
        <p:spPr>
          <a:xfrm>
            <a:off x="11528971" y="5486400"/>
            <a:ext cx="1630710" cy="1819275"/>
          </a:xfrm>
          <a:prstGeom prst="rect">
            <a:avLst/>
          </a:prstGeom>
          <a:noFill/>
          <a:ln/>
        </p:spPr>
        <p:txBody>
          <a:bodyPr wrap="square" lIns="25400" tIns="25400" rIns="25400" bIns="25400" rtlCol="0" anchor="ctr">
            <a:normAutofit/>
          </a:bodyPr>
          <a:lstStyle/>
          <a:p>
            <a:pPr marL="0" indent="0" algn="ctr">
              <a:buNone/>
            </a:pPr>
            <a:r>
              <a:rPr lang="en-US" sz="1800" b="1" dirty="0">
                <a:solidFill>
                  <a:srgbClr val="FFFFFF"/>
                </a:solidFill>
                <a:latin typeface="Open Sans" pitchFamily="34" charset="0"/>
                <a:ea typeface="Open Sans" pitchFamily="34" charset="-122"/>
                <a:cs typeface="Open Sans" pitchFamily="34" charset="-120"/>
              </a:rPr>
              <a:t>8.7</a:t>
            </a:r>
            <a:endParaRPr lang="en-US" sz="1800" dirty="0"/>
          </a:p>
        </p:txBody>
      </p:sp>
      <p:sp>
        <p:nvSpPr>
          <p:cNvPr id="34" name="Shape 32"/>
          <p:cNvSpPr/>
          <p:nvPr/>
        </p:nvSpPr>
        <p:spPr>
          <a:xfrm>
            <a:off x="11567071" y="7381875"/>
            <a:ext cx="1554510" cy="1228725"/>
          </a:xfrm>
          <a:prstGeom prst="rect">
            <a:avLst/>
          </a:prstGeom>
          <a:solidFill>
            <a:srgbClr val="0A357C"/>
          </a:solidFill>
          <a:ln/>
        </p:spPr>
        <p:txBody>
          <a:bodyPr/>
          <a:lstStyle/>
          <a:p>
            <a:endParaRPr lang="en-NZ"/>
          </a:p>
        </p:txBody>
      </p:sp>
      <p:sp>
        <p:nvSpPr>
          <p:cNvPr id="35" name="Text 33"/>
          <p:cNvSpPr/>
          <p:nvPr/>
        </p:nvSpPr>
        <p:spPr>
          <a:xfrm>
            <a:off x="11528971" y="7381875"/>
            <a:ext cx="1630710" cy="1266825"/>
          </a:xfrm>
          <a:prstGeom prst="rect">
            <a:avLst/>
          </a:prstGeom>
          <a:noFill/>
          <a:ln/>
        </p:spPr>
        <p:txBody>
          <a:bodyPr wrap="square" lIns="25400" tIns="25400" rIns="25400" bIns="25400" rtlCol="0" anchor="ctr">
            <a:normAutofit/>
          </a:bodyPr>
          <a:lstStyle/>
          <a:p>
            <a:pPr marL="0" indent="0" algn="ctr">
              <a:buNone/>
            </a:pPr>
            <a:r>
              <a:rPr lang="en-US" sz="1800" b="1" dirty="0">
                <a:solidFill>
                  <a:srgbClr val="FFFFFF"/>
                </a:solidFill>
                <a:latin typeface="Open Sans" pitchFamily="34" charset="0"/>
                <a:ea typeface="Open Sans" pitchFamily="34" charset="-122"/>
                <a:cs typeface="Open Sans" pitchFamily="34" charset="-120"/>
              </a:rPr>
              <a:t>6.0</a:t>
            </a:r>
            <a:endParaRPr lang="en-US" sz="1800" dirty="0"/>
          </a:p>
        </p:txBody>
      </p:sp>
      <p:sp>
        <p:nvSpPr>
          <p:cNvPr id="36" name="Text 34"/>
          <p:cNvSpPr/>
          <p:nvPr/>
        </p:nvSpPr>
        <p:spPr>
          <a:xfrm>
            <a:off x="13501055" y="4629150"/>
            <a:ext cx="1709961" cy="381000"/>
          </a:xfrm>
          <a:prstGeom prst="rect">
            <a:avLst/>
          </a:prstGeom>
          <a:noFill/>
          <a:ln/>
        </p:spPr>
        <p:txBody>
          <a:bodyPr wrap="square" lIns="25400" tIns="25400" rIns="25400" bIns="25400" rtlCol="0" anchor="t">
            <a:normAutofit/>
          </a:bodyPr>
          <a:lstStyle/>
          <a:p>
            <a:pPr marL="0" indent="0" algn="ctr">
              <a:buNone/>
            </a:pPr>
            <a:r>
              <a:rPr lang="en-US" sz="1950" b="1" dirty="0">
                <a:solidFill>
                  <a:srgbClr val="14213D"/>
                </a:solidFill>
                <a:latin typeface="Open Sans" pitchFamily="34" charset="0"/>
                <a:ea typeface="Open Sans" pitchFamily="34" charset="-122"/>
                <a:cs typeface="Open Sans" pitchFamily="34" charset="-120"/>
              </a:rPr>
              <a:t>16.7</a:t>
            </a:r>
            <a:endParaRPr lang="en-US" sz="1950" dirty="0"/>
          </a:p>
        </p:txBody>
      </p:sp>
      <p:sp>
        <p:nvSpPr>
          <p:cNvPr id="37" name="Shape 35"/>
          <p:cNvSpPr/>
          <p:nvPr/>
        </p:nvSpPr>
        <p:spPr>
          <a:xfrm>
            <a:off x="13578780" y="5086350"/>
            <a:ext cx="1554510" cy="1981200"/>
          </a:xfrm>
          <a:custGeom>
            <a:avLst/>
            <a:gdLst/>
            <a:ahLst/>
            <a:cxnLst/>
            <a:rect l="l" t="t" r="r" b="b"/>
            <a:pathLst>
              <a:path w="1554510" h="1981200">
                <a:moveTo>
                  <a:pt x="76200" y="0"/>
                </a:moveTo>
                <a:lnTo>
                  <a:pt x="1478310" y="0"/>
                </a:lnTo>
                <a:arcTo wR="76200" hR="76200" stAng="16200000" swAng="5400000"/>
                <a:lnTo>
                  <a:pt x="1554510" y="1981200"/>
                </a:lnTo>
                <a:lnTo>
                  <a:pt x="0" y="1981200"/>
                </a:lnTo>
                <a:lnTo>
                  <a:pt x="0" y="76200"/>
                </a:lnTo>
                <a:arcTo wR="76200" hR="76200" stAng="10800000" swAng="5400000"/>
                <a:close/>
              </a:path>
            </a:pathLst>
          </a:custGeom>
          <a:solidFill>
            <a:srgbClr val="618F6D"/>
          </a:solidFill>
          <a:ln/>
        </p:spPr>
        <p:txBody>
          <a:bodyPr/>
          <a:lstStyle/>
          <a:p>
            <a:endParaRPr lang="en-NZ"/>
          </a:p>
        </p:txBody>
      </p:sp>
      <p:sp>
        <p:nvSpPr>
          <p:cNvPr id="38" name="Text 36"/>
          <p:cNvSpPr/>
          <p:nvPr/>
        </p:nvSpPr>
        <p:spPr>
          <a:xfrm>
            <a:off x="13540680" y="5086350"/>
            <a:ext cx="1630710" cy="2019300"/>
          </a:xfrm>
          <a:prstGeom prst="rect">
            <a:avLst/>
          </a:prstGeom>
          <a:noFill/>
          <a:ln/>
        </p:spPr>
        <p:txBody>
          <a:bodyPr wrap="square" lIns="25400" tIns="25400" rIns="25400" bIns="25400" rtlCol="0" anchor="ctr">
            <a:normAutofit/>
          </a:bodyPr>
          <a:lstStyle/>
          <a:p>
            <a:pPr marL="0" indent="0" algn="ctr">
              <a:buNone/>
            </a:pPr>
            <a:r>
              <a:rPr lang="en-US" sz="1800" b="1" dirty="0">
                <a:solidFill>
                  <a:srgbClr val="FFFFFF"/>
                </a:solidFill>
                <a:latin typeface="Open Sans" pitchFamily="34" charset="0"/>
                <a:ea typeface="Open Sans" pitchFamily="34" charset="-122"/>
                <a:cs typeface="Open Sans" pitchFamily="34" charset="-120"/>
              </a:rPr>
              <a:t>9.7</a:t>
            </a:r>
            <a:endParaRPr lang="en-US" sz="1800" dirty="0"/>
          </a:p>
        </p:txBody>
      </p:sp>
      <p:sp>
        <p:nvSpPr>
          <p:cNvPr id="39" name="Shape 37"/>
          <p:cNvSpPr/>
          <p:nvPr/>
        </p:nvSpPr>
        <p:spPr>
          <a:xfrm>
            <a:off x="13578780" y="7181850"/>
            <a:ext cx="1554510" cy="1428750"/>
          </a:xfrm>
          <a:prstGeom prst="rect">
            <a:avLst/>
          </a:prstGeom>
          <a:solidFill>
            <a:srgbClr val="0A357C"/>
          </a:solidFill>
          <a:ln/>
        </p:spPr>
        <p:txBody>
          <a:bodyPr/>
          <a:lstStyle/>
          <a:p>
            <a:endParaRPr lang="en-NZ"/>
          </a:p>
        </p:txBody>
      </p:sp>
      <p:sp>
        <p:nvSpPr>
          <p:cNvPr id="40" name="Text 38"/>
          <p:cNvSpPr/>
          <p:nvPr/>
        </p:nvSpPr>
        <p:spPr>
          <a:xfrm>
            <a:off x="13540680" y="7181850"/>
            <a:ext cx="1630710" cy="1466850"/>
          </a:xfrm>
          <a:prstGeom prst="rect">
            <a:avLst/>
          </a:prstGeom>
          <a:noFill/>
          <a:ln/>
        </p:spPr>
        <p:txBody>
          <a:bodyPr wrap="square" lIns="25400" tIns="25400" rIns="25400" bIns="25400" rtlCol="0" anchor="ctr">
            <a:normAutofit/>
          </a:bodyPr>
          <a:lstStyle/>
          <a:p>
            <a:pPr marL="0" indent="0" algn="ctr">
              <a:buNone/>
            </a:pPr>
            <a:r>
              <a:rPr lang="en-US" sz="1800" b="1" dirty="0">
                <a:solidFill>
                  <a:srgbClr val="FFFFFF"/>
                </a:solidFill>
                <a:latin typeface="Open Sans" pitchFamily="34" charset="0"/>
                <a:ea typeface="Open Sans" pitchFamily="34" charset="-122"/>
                <a:cs typeface="Open Sans" pitchFamily="34" charset="-120"/>
              </a:rPr>
              <a:t>7.0</a:t>
            </a:r>
            <a:endParaRPr lang="en-US" sz="1800" dirty="0"/>
          </a:p>
        </p:txBody>
      </p:sp>
      <p:sp>
        <p:nvSpPr>
          <p:cNvPr id="41" name="Text 39"/>
          <p:cNvSpPr/>
          <p:nvPr/>
        </p:nvSpPr>
        <p:spPr>
          <a:xfrm>
            <a:off x="15512765" y="3848100"/>
            <a:ext cx="1709961" cy="381000"/>
          </a:xfrm>
          <a:prstGeom prst="rect">
            <a:avLst/>
          </a:prstGeom>
          <a:noFill/>
          <a:ln/>
        </p:spPr>
        <p:txBody>
          <a:bodyPr wrap="square" lIns="25400" tIns="25400" rIns="25400" bIns="25400" rtlCol="0" anchor="t">
            <a:normAutofit/>
          </a:bodyPr>
          <a:lstStyle/>
          <a:p>
            <a:pPr marL="0" indent="0" algn="ctr">
              <a:buNone/>
            </a:pPr>
            <a:r>
              <a:rPr lang="en-US" sz="1950" b="1" dirty="0">
                <a:solidFill>
                  <a:srgbClr val="0A357C"/>
                </a:solidFill>
                <a:latin typeface="Open Sans" pitchFamily="34" charset="0"/>
                <a:ea typeface="Open Sans" pitchFamily="34" charset="-122"/>
                <a:cs typeface="Open Sans" pitchFamily="34" charset="-120"/>
              </a:rPr>
              <a:t>20.5</a:t>
            </a:r>
            <a:endParaRPr lang="en-US" sz="1950" dirty="0"/>
          </a:p>
        </p:txBody>
      </p:sp>
      <p:sp>
        <p:nvSpPr>
          <p:cNvPr id="42" name="Shape 40"/>
          <p:cNvSpPr/>
          <p:nvPr/>
        </p:nvSpPr>
        <p:spPr>
          <a:xfrm>
            <a:off x="15590490" y="4305300"/>
            <a:ext cx="1554510" cy="2552700"/>
          </a:xfrm>
          <a:custGeom>
            <a:avLst/>
            <a:gdLst/>
            <a:ahLst/>
            <a:cxnLst/>
            <a:rect l="l" t="t" r="r" b="b"/>
            <a:pathLst>
              <a:path w="1554510" h="2552700">
                <a:moveTo>
                  <a:pt x="76200" y="0"/>
                </a:moveTo>
                <a:lnTo>
                  <a:pt x="1478310" y="0"/>
                </a:lnTo>
                <a:arcTo wR="76200" hR="76200" stAng="16200000" swAng="5400000"/>
                <a:lnTo>
                  <a:pt x="1554510" y="2552700"/>
                </a:lnTo>
                <a:lnTo>
                  <a:pt x="0" y="2552700"/>
                </a:lnTo>
                <a:lnTo>
                  <a:pt x="0" y="76200"/>
                </a:lnTo>
                <a:arcTo wR="76200" hR="76200" stAng="10800000" swAng="5400000"/>
                <a:close/>
              </a:path>
            </a:pathLst>
          </a:custGeom>
          <a:solidFill>
            <a:srgbClr val="618F6D"/>
          </a:solidFill>
          <a:ln/>
        </p:spPr>
        <p:txBody>
          <a:bodyPr/>
          <a:lstStyle/>
          <a:p>
            <a:endParaRPr lang="en-NZ"/>
          </a:p>
        </p:txBody>
      </p:sp>
      <p:sp>
        <p:nvSpPr>
          <p:cNvPr id="43" name="Text 41"/>
          <p:cNvSpPr/>
          <p:nvPr/>
        </p:nvSpPr>
        <p:spPr>
          <a:xfrm>
            <a:off x="15552390" y="4305300"/>
            <a:ext cx="1630710" cy="2590800"/>
          </a:xfrm>
          <a:prstGeom prst="rect">
            <a:avLst/>
          </a:prstGeom>
          <a:noFill/>
          <a:ln/>
        </p:spPr>
        <p:txBody>
          <a:bodyPr wrap="square" lIns="25400" tIns="25400" rIns="25400" bIns="25400" rtlCol="0" anchor="ctr">
            <a:normAutofit/>
          </a:bodyPr>
          <a:lstStyle/>
          <a:p>
            <a:pPr marL="0" indent="0" algn="ctr">
              <a:buNone/>
            </a:pPr>
            <a:r>
              <a:rPr lang="en-US" sz="1800" b="1" dirty="0">
                <a:solidFill>
                  <a:srgbClr val="FFFFFF"/>
                </a:solidFill>
                <a:latin typeface="Open Sans" pitchFamily="34" charset="0"/>
                <a:ea typeface="Open Sans" pitchFamily="34" charset="-122"/>
                <a:cs typeface="Open Sans" pitchFamily="34" charset="-120"/>
              </a:rPr>
              <a:t>12.5</a:t>
            </a:r>
            <a:endParaRPr lang="en-US" sz="1800" dirty="0"/>
          </a:p>
        </p:txBody>
      </p:sp>
      <p:sp>
        <p:nvSpPr>
          <p:cNvPr id="44" name="Shape 42"/>
          <p:cNvSpPr/>
          <p:nvPr/>
        </p:nvSpPr>
        <p:spPr>
          <a:xfrm>
            <a:off x="15590490" y="6972300"/>
            <a:ext cx="1554510" cy="1638300"/>
          </a:xfrm>
          <a:prstGeom prst="rect">
            <a:avLst/>
          </a:prstGeom>
          <a:solidFill>
            <a:srgbClr val="0A357C"/>
          </a:solidFill>
          <a:ln/>
        </p:spPr>
        <p:txBody>
          <a:bodyPr/>
          <a:lstStyle/>
          <a:p>
            <a:endParaRPr lang="en-NZ"/>
          </a:p>
        </p:txBody>
      </p:sp>
      <p:sp>
        <p:nvSpPr>
          <p:cNvPr id="45" name="Text 43"/>
          <p:cNvSpPr/>
          <p:nvPr/>
        </p:nvSpPr>
        <p:spPr>
          <a:xfrm>
            <a:off x="15552390" y="6972300"/>
            <a:ext cx="1630710" cy="1676400"/>
          </a:xfrm>
          <a:prstGeom prst="rect">
            <a:avLst/>
          </a:prstGeom>
          <a:noFill/>
          <a:ln/>
        </p:spPr>
        <p:txBody>
          <a:bodyPr wrap="square" lIns="25400" tIns="25400" rIns="25400" bIns="25400" rtlCol="0" anchor="ctr">
            <a:normAutofit/>
          </a:bodyPr>
          <a:lstStyle/>
          <a:p>
            <a:pPr marL="0" indent="0" algn="ctr">
              <a:buNone/>
            </a:pPr>
            <a:r>
              <a:rPr lang="en-US" sz="1800" b="1" dirty="0">
                <a:solidFill>
                  <a:srgbClr val="FFFFFF"/>
                </a:solidFill>
                <a:latin typeface="Open Sans" pitchFamily="34" charset="0"/>
                <a:ea typeface="Open Sans" pitchFamily="34" charset="-122"/>
                <a:cs typeface="Open Sans" pitchFamily="34" charset="-120"/>
              </a:rPr>
              <a:t>8.0</a:t>
            </a:r>
            <a:endParaRPr lang="en-US" sz="1800" dirty="0"/>
          </a:p>
        </p:txBody>
      </p:sp>
      <p:sp>
        <p:nvSpPr>
          <p:cNvPr id="46" name="Text 44"/>
          <p:cNvSpPr/>
          <p:nvPr/>
        </p:nvSpPr>
        <p:spPr>
          <a:xfrm>
            <a:off x="7466082" y="8801100"/>
            <a:ext cx="1709797" cy="381000"/>
          </a:xfrm>
          <a:prstGeom prst="rect">
            <a:avLst/>
          </a:prstGeom>
          <a:noFill/>
          <a:ln/>
        </p:spPr>
        <p:txBody>
          <a:bodyPr wrap="square" lIns="25400" tIns="25400" rIns="25400" bIns="25400" rtlCol="0" anchor="t">
            <a:normAutofit/>
          </a:bodyPr>
          <a:lstStyle/>
          <a:p>
            <a:pPr marL="0" indent="0" algn="ctr">
              <a:buNone/>
            </a:pPr>
            <a:r>
              <a:rPr lang="en-US" sz="1950" b="1" dirty="0">
                <a:solidFill>
                  <a:srgbClr val="56627A"/>
                </a:solidFill>
                <a:latin typeface="Open Sans" pitchFamily="34" charset="0"/>
                <a:ea typeface="Open Sans" pitchFamily="34" charset="-122"/>
                <a:cs typeface="Open Sans" pitchFamily="34" charset="-120"/>
              </a:rPr>
              <a:t>FY22</a:t>
            </a:r>
            <a:endParaRPr lang="en-US" sz="1950" dirty="0"/>
          </a:p>
        </p:txBody>
      </p:sp>
      <p:sp>
        <p:nvSpPr>
          <p:cNvPr id="47" name="Text 45"/>
          <p:cNvSpPr/>
          <p:nvPr/>
        </p:nvSpPr>
        <p:spPr>
          <a:xfrm>
            <a:off x="9477635" y="8801100"/>
            <a:ext cx="1709961" cy="381000"/>
          </a:xfrm>
          <a:prstGeom prst="rect">
            <a:avLst/>
          </a:prstGeom>
          <a:noFill/>
          <a:ln/>
        </p:spPr>
        <p:txBody>
          <a:bodyPr wrap="square" lIns="25400" tIns="25400" rIns="25400" bIns="25400" rtlCol="0" anchor="t">
            <a:normAutofit/>
          </a:bodyPr>
          <a:lstStyle/>
          <a:p>
            <a:pPr marL="0" indent="0" algn="ctr">
              <a:buNone/>
            </a:pPr>
            <a:r>
              <a:rPr lang="en-US" sz="1950" b="1" dirty="0">
                <a:solidFill>
                  <a:srgbClr val="56627A"/>
                </a:solidFill>
                <a:latin typeface="Open Sans" pitchFamily="34" charset="0"/>
                <a:ea typeface="Open Sans" pitchFamily="34" charset="-122"/>
                <a:cs typeface="Open Sans" pitchFamily="34" charset="-120"/>
              </a:rPr>
              <a:t>FY23</a:t>
            </a:r>
            <a:endParaRPr lang="en-US" sz="1950" dirty="0"/>
          </a:p>
        </p:txBody>
      </p:sp>
      <p:sp>
        <p:nvSpPr>
          <p:cNvPr id="48" name="Text 46"/>
          <p:cNvSpPr/>
          <p:nvPr/>
        </p:nvSpPr>
        <p:spPr>
          <a:xfrm>
            <a:off x="11489345" y="8801100"/>
            <a:ext cx="1709961" cy="381000"/>
          </a:xfrm>
          <a:prstGeom prst="rect">
            <a:avLst/>
          </a:prstGeom>
          <a:noFill/>
          <a:ln/>
        </p:spPr>
        <p:txBody>
          <a:bodyPr wrap="square" lIns="25400" tIns="25400" rIns="25400" bIns="25400" rtlCol="0" anchor="t">
            <a:normAutofit/>
          </a:bodyPr>
          <a:lstStyle/>
          <a:p>
            <a:pPr marL="0" indent="0" algn="ctr">
              <a:buNone/>
            </a:pPr>
            <a:r>
              <a:rPr lang="en-US" sz="1950" b="1" dirty="0">
                <a:solidFill>
                  <a:srgbClr val="56627A"/>
                </a:solidFill>
                <a:latin typeface="Open Sans" pitchFamily="34" charset="0"/>
                <a:ea typeface="Open Sans" pitchFamily="34" charset="-122"/>
                <a:cs typeface="Open Sans" pitchFamily="34" charset="-120"/>
              </a:rPr>
              <a:t>FY24</a:t>
            </a:r>
            <a:endParaRPr lang="en-US" sz="1950" dirty="0"/>
          </a:p>
        </p:txBody>
      </p:sp>
      <p:sp>
        <p:nvSpPr>
          <p:cNvPr id="49" name="Text 47"/>
          <p:cNvSpPr/>
          <p:nvPr/>
        </p:nvSpPr>
        <p:spPr>
          <a:xfrm>
            <a:off x="13501055" y="8801100"/>
            <a:ext cx="1709961" cy="381000"/>
          </a:xfrm>
          <a:prstGeom prst="rect">
            <a:avLst/>
          </a:prstGeom>
          <a:noFill/>
          <a:ln/>
        </p:spPr>
        <p:txBody>
          <a:bodyPr wrap="square" lIns="25400" tIns="25400" rIns="25400" bIns="25400" rtlCol="0" anchor="t">
            <a:normAutofit/>
          </a:bodyPr>
          <a:lstStyle/>
          <a:p>
            <a:pPr marL="0" indent="0" algn="ctr">
              <a:buNone/>
            </a:pPr>
            <a:r>
              <a:rPr lang="en-US" sz="1950" b="1" dirty="0">
                <a:solidFill>
                  <a:srgbClr val="56627A"/>
                </a:solidFill>
                <a:latin typeface="Open Sans" pitchFamily="34" charset="0"/>
                <a:ea typeface="Open Sans" pitchFamily="34" charset="-122"/>
                <a:cs typeface="Open Sans" pitchFamily="34" charset="-120"/>
              </a:rPr>
              <a:t>FY25</a:t>
            </a:r>
            <a:endParaRPr lang="en-US" sz="1950" dirty="0"/>
          </a:p>
        </p:txBody>
      </p:sp>
      <p:sp>
        <p:nvSpPr>
          <p:cNvPr id="50" name="Text 48"/>
          <p:cNvSpPr/>
          <p:nvPr/>
        </p:nvSpPr>
        <p:spPr>
          <a:xfrm>
            <a:off x="15512765" y="8801100"/>
            <a:ext cx="1709961" cy="381000"/>
          </a:xfrm>
          <a:prstGeom prst="rect">
            <a:avLst/>
          </a:prstGeom>
          <a:noFill/>
          <a:ln/>
        </p:spPr>
        <p:txBody>
          <a:bodyPr wrap="square" lIns="25400" tIns="25400" rIns="25400" bIns="25400" rtlCol="0" anchor="t">
            <a:normAutofit/>
          </a:bodyPr>
          <a:lstStyle/>
          <a:p>
            <a:pPr marL="0" indent="0" algn="ctr">
              <a:buNone/>
            </a:pPr>
            <a:r>
              <a:rPr lang="en-US" sz="1950" b="1" dirty="0">
                <a:solidFill>
                  <a:srgbClr val="0A357C"/>
                </a:solidFill>
                <a:latin typeface="Open Sans" pitchFamily="34" charset="0"/>
                <a:ea typeface="Open Sans" pitchFamily="34" charset="-122"/>
                <a:cs typeface="Open Sans" pitchFamily="34" charset="-120"/>
              </a:rPr>
              <a:t>FY26</a:t>
            </a:r>
            <a:endParaRPr lang="en-US" sz="1950" dirty="0"/>
          </a:p>
        </p:txBody>
      </p:sp>
      <p:pic>
        <p:nvPicPr>
          <p:cNvPr id="51" name="Image 0" descr="preencoded.png"/>
          <p:cNvPicPr>
            <a:picLocks noChangeAspect="1"/>
          </p:cNvPicPr>
          <p:nvPr/>
        </p:nvPicPr>
        <p:blipFill>
          <a:blip r:embed="rId3"/>
          <a:stretch>
            <a:fillRect/>
          </a:stretch>
        </p:blipFill>
        <p:spPr>
          <a:xfrm>
            <a:off x="1066800" y="9410700"/>
            <a:ext cx="486966" cy="419100"/>
          </a:xfrm>
          <a:prstGeom prst="rect">
            <a:avLst/>
          </a:prstGeom>
        </p:spPr>
      </p:pic>
      <p:sp>
        <p:nvSpPr>
          <p:cNvPr id="52" name="Text 49"/>
          <p:cNvSpPr/>
          <p:nvPr/>
        </p:nvSpPr>
        <p:spPr>
          <a:xfrm>
            <a:off x="17101245" y="9477375"/>
            <a:ext cx="196155" cy="323850"/>
          </a:xfrm>
          <a:prstGeom prst="rect">
            <a:avLst/>
          </a:prstGeom>
          <a:noFill/>
          <a:ln/>
        </p:spPr>
        <p:txBody>
          <a:bodyPr wrap="square" lIns="25400" tIns="25400" rIns="25400" bIns="25400" rtlCol="0" anchor="t">
            <a:normAutofit/>
          </a:bodyPr>
          <a:lstStyle/>
          <a:p>
            <a:pPr marL="0" indent="0" algn="l">
              <a:buNone/>
            </a:pPr>
            <a:r>
              <a:rPr lang="en-US" sz="1650" b="1" dirty="0">
                <a:solidFill>
                  <a:srgbClr val="8A93A6"/>
                </a:solidFill>
                <a:latin typeface="Open Sans" pitchFamily="34" charset="0"/>
                <a:ea typeface="Open Sans" pitchFamily="34" charset="-122"/>
                <a:cs typeface="Open Sans" pitchFamily="34" charset="-120"/>
              </a:rPr>
              <a:t>7</a:t>
            </a:r>
            <a:endParaRPr lang="en-US" sz="16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9">
    <p:bg>
      <p:bgPr>
        <a:solidFill>
          <a:srgbClr val="0A357C"/>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t="10645" b="10645"/>
          <a:stretch/>
        </p:blipFill>
        <p:spPr>
          <a:xfrm>
            <a:off x="0" y="0"/>
            <a:ext cx="18288000" cy="10287000"/>
          </a:xfrm>
          <a:prstGeom prst="rect">
            <a:avLst/>
          </a:prstGeom>
        </p:spPr>
      </p:pic>
      <p:sp>
        <p:nvSpPr>
          <p:cNvPr id="3" name="Shape 0"/>
          <p:cNvSpPr/>
          <p:nvPr/>
        </p:nvSpPr>
        <p:spPr>
          <a:xfrm>
            <a:off x="0" y="0"/>
            <a:ext cx="18288000" cy="10287000"/>
          </a:xfrm>
          <a:prstGeom prst="rect">
            <a:avLst/>
          </a:prstGeom>
          <a:gradFill rotWithShape="1">
            <a:gsLst>
              <a:gs pos="0">
                <a:srgbClr val="0A357C">
                  <a:alpha val="95000"/>
                </a:srgbClr>
              </a:gs>
              <a:gs pos="44000">
                <a:srgbClr val="0A357C">
                  <a:alpha val="88000"/>
                </a:srgbClr>
              </a:gs>
              <a:gs pos="84000">
                <a:srgbClr val="0A357C">
                  <a:alpha val="24000"/>
                </a:srgbClr>
              </a:gs>
            </a:gsLst>
            <a:lin ang="0" scaled="0"/>
          </a:gradFill>
          <a:ln/>
        </p:spPr>
        <p:txBody>
          <a:bodyPr/>
          <a:lstStyle/>
          <a:p>
            <a:endParaRPr lang="en-NZ"/>
          </a:p>
        </p:txBody>
      </p:sp>
      <p:sp>
        <p:nvSpPr>
          <p:cNvPr id="4" name="Shape 1"/>
          <p:cNvSpPr/>
          <p:nvPr/>
        </p:nvSpPr>
        <p:spPr>
          <a:xfrm>
            <a:off x="1066800" y="3272730"/>
            <a:ext cx="1257300" cy="57150"/>
          </a:xfrm>
          <a:prstGeom prst="rect">
            <a:avLst/>
          </a:prstGeom>
          <a:solidFill>
            <a:srgbClr val="AFDBBB"/>
          </a:solidFill>
          <a:ln/>
        </p:spPr>
        <p:txBody>
          <a:bodyPr/>
          <a:lstStyle/>
          <a:p>
            <a:endParaRPr lang="en-NZ"/>
          </a:p>
        </p:txBody>
      </p:sp>
      <p:sp>
        <p:nvSpPr>
          <p:cNvPr id="5" name="Text 2"/>
          <p:cNvSpPr/>
          <p:nvPr/>
        </p:nvSpPr>
        <p:spPr>
          <a:xfrm>
            <a:off x="1066800" y="3710879"/>
            <a:ext cx="12577011" cy="2208015"/>
          </a:xfrm>
          <a:prstGeom prst="rect">
            <a:avLst/>
          </a:prstGeom>
          <a:noFill/>
          <a:ln/>
        </p:spPr>
        <p:txBody>
          <a:bodyPr wrap="square" lIns="25400" tIns="25400" rIns="25400" bIns="25400" rtlCol="0" anchor="t">
            <a:normAutofit/>
          </a:bodyPr>
          <a:lstStyle/>
          <a:p>
            <a:pPr marL="0" indent="0" algn="l">
              <a:lnSpc>
                <a:spcPct val="74748"/>
              </a:lnSpc>
              <a:buNone/>
            </a:pPr>
            <a:r>
              <a:rPr lang="en-US" sz="8800" b="1" kern="0" spc="-180" dirty="0">
                <a:solidFill>
                  <a:srgbClr val="FFFFFF"/>
                </a:solidFill>
                <a:latin typeface="Open Sans" pitchFamily="34" charset="0"/>
                <a:ea typeface="Open Sans" pitchFamily="34" charset="-122"/>
                <a:cs typeface="Open Sans" pitchFamily="34" charset="-120"/>
              </a:rPr>
              <a:t>Full year overview &amp; trade commentary</a:t>
            </a:r>
            <a:endParaRPr lang="en-US" sz="8800" dirty="0"/>
          </a:p>
        </p:txBody>
      </p:sp>
      <p:sp>
        <p:nvSpPr>
          <p:cNvPr id="6" name="Text 3"/>
          <p:cNvSpPr/>
          <p:nvPr/>
        </p:nvSpPr>
        <p:spPr>
          <a:xfrm>
            <a:off x="1066800" y="5956995"/>
            <a:ext cx="12363450" cy="581025"/>
          </a:xfrm>
          <a:prstGeom prst="rect">
            <a:avLst/>
          </a:prstGeom>
          <a:noFill/>
          <a:ln/>
        </p:spPr>
        <p:txBody>
          <a:bodyPr wrap="square" lIns="25400" tIns="25400" rIns="25400" bIns="25400" rtlCol="0" anchor="t">
            <a:normAutofit/>
          </a:bodyPr>
          <a:lstStyle/>
          <a:p>
            <a:pPr marL="0" indent="0" algn="l">
              <a:buNone/>
            </a:pPr>
            <a:r>
              <a:rPr lang="en-US" sz="3150" b="1" dirty="0">
                <a:solidFill>
                  <a:srgbClr val="AFDBBB"/>
                </a:solidFill>
                <a:latin typeface="Open Sans" pitchFamily="34" charset="0"/>
                <a:ea typeface="Open Sans" pitchFamily="34" charset="-122"/>
                <a:cs typeface="Open Sans" pitchFamily="34" charset="-120"/>
              </a:rPr>
              <a:t>Leonard Sampson</a:t>
            </a:r>
            <a:endParaRPr lang="en-US" sz="3150" dirty="0"/>
          </a:p>
        </p:txBody>
      </p:sp>
      <p:sp>
        <p:nvSpPr>
          <p:cNvPr id="7" name="Text 4"/>
          <p:cNvSpPr/>
          <p:nvPr/>
        </p:nvSpPr>
        <p:spPr>
          <a:xfrm>
            <a:off x="1066800" y="6576120"/>
            <a:ext cx="12363450" cy="476250"/>
          </a:xfrm>
          <a:prstGeom prst="rect">
            <a:avLst/>
          </a:prstGeom>
          <a:noFill/>
          <a:ln/>
        </p:spPr>
        <p:txBody>
          <a:bodyPr wrap="square" lIns="25400" tIns="25400" rIns="25400" bIns="25400" rtlCol="0" anchor="t">
            <a:normAutofit/>
          </a:bodyPr>
          <a:lstStyle/>
          <a:p>
            <a:pPr marL="0" indent="0" algn="l">
              <a:buNone/>
            </a:pPr>
            <a:r>
              <a:rPr lang="en-US" sz="2550" dirty="0">
                <a:solidFill>
                  <a:srgbClr val="FFFFFF">
                    <a:alpha val="78000"/>
                  </a:srgbClr>
                </a:solidFill>
                <a:latin typeface="Open Sans" pitchFamily="34" charset="0"/>
                <a:ea typeface="Open Sans" pitchFamily="34" charset="-122"/>
                <a:cs typeface="Open Sans" pitchFamily="34" charset="-120"/>
              </a:rPr>
              <a:t>CEO</a:t>
            </a:r>
            <a:endParaRPr lang="en-US" sz="2550" dirty="0"/>
          </a:p>
        </p:txBody>
      </p:sp>
      <p:pic>
        <p:nvPicPr>
          <p:cNvPr id="8" name="Image 1" descr="preencoded.png"/>
          <p:cNvPicPr>
            <a:picLocks noChangeAspect="1"/>
          </p:cNvPicPr>
          <p:nvPr/>
        </p:nvPicPr>
        <p:blipFill>
          <a:blip r:embed="rId4"/>
          <a:stretch>
            <a:fillRect/>
          </a:stretch>
        </p:blipFill>
        <p:spPr>
          <a:xfrm>
            <a:off x="1066800" y="9410700"/>
            <a:ext cx="486966" cy="419100"/>
          </a:xfrm>
          <a:prstGeom prst="rect">
            <a:avLst/>
          </a:prstGeom>
        </p:spPr>
      </p:pic>
      <p:sp>
        <p:nvSpPr>
          <p:cNvPr id="9" name="Text 5"/>
          <p:cNvSpPr/>
          <p:nvPr/>
        </p:nvSpPr>
        <p:spPr>
          <a:xfrm>
            <a:off x="17101245" y="9477375"/>
            <a:ext cx="196155" cy="323850"/>
          </a:xfrm>
          <a:prstGeom prst="rect">
            <a:avLst/>
          </a:prstGeom>
          <a:noFill/>
          <a:ln/>
        </p:spPr>
        <p:txBody>
          <a:bodyPr wrap="square" lIns="25400" tIns="25400" rIns="25400" bIns="25400" rtlCol="0" anchor="t">
            <a:normAutofit/>
          </a:bodyPr>
          <a:lstStyle/>
          <a:p>
            <a:pPr marL="0" indent="0" algn="l">
              <a:buNone/>
            </a:pPr>
            <a:r>
              <a:rPr lang="en-US" sz="1650" b="1" dirty="0">
                <a:solidFill>
                  <a:srgbClr val="FFFFFF">
                    <a:alpha val="60000"/>
                  </a:srgbClr>
                </a:solidFill>
                <a:latin typeface="Open Sans" pitchFamily="34" charset="0"/>
                <a:ea typeface="Open Sans" pitchFamily="34" charset="-122"/>
                <a:cs typeface="Open Sans" pitchFamily="34" charset="-120"/>
              </a:rPr>
              <a:t>8</a:t>
            </a:r>
            <a:endParaRPr lang="en-US" sz="16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066800" y="762000"/>
            <a:ext cx="17769840" cy="390525"/>
          </a:xfrm>
          <a:prstGeom prst="rect">
            <a:avLst/>
          </a:prstGeom>
          <a:noFill/>
          <a:ln/>
        </p:spPr>
        <p:txBody>
          <a:bodyPr wrap="square" lIns="25400" tIns="25400" rIns="25400" bIns="25400" rtlCol="0" anchor="t">
            <a:normAutofit/>
          </a:bodyPr>
          <a:lstStyle/>
          <a:p>
            <a:pPr marL="0" indent="0" algn="l">
              <a:buNone/>
            </a:pPr>
            <a:r>
              <a:rPr lang="en-US" sz="2025" b="1" dirty="0">
                <a:solidFill>
                  <a:srgbClr val="618F6D"/>
                </a:solidFill>
                <a:latin typeface="Open Sans" pitchFamily="34" charset="0"/>
                <a:ea typeface="Open Sans" pitchFamily="34" charset="-122"/>
                <a:cs typeface="Open Sans" pitchFamily="34" charset="-120"/>
              </a:rPr>
              <a:t>FY 2026 overview</a:t>
            </a:r>
            <a:endParaRPr lang="en-US" sz="2025" dirty="0"/>
          </a:p>
        </p:txBody>
      </p:sp>
      <p:sp>
        <p:nvSpPr>
          <p:cNvPr id="3" name="Text 1"/>
          <p:cNvSpPr/>
          <p:nvPr/>
        </p:nvSpPr>
        <p:spPr>
          <a:xfrm>
            <a:off x="1066800" y="1247775"/>
            <a:ext cx="17769840" cy="762000"/>
          </a:xfrm>
          <a:prstGeom prst="rect">
            <a:avLst/>
          </a:prstGeom>
          <a:noFill/>
          <a:ln/>
        </p:spPr>
        <p:txBody>
          <a:bodyPr wrap="square" lIns="25400" tIns="25400" rIns="25400" bIns="25400" rtlCol="0" anchor="t">
            <a:normAutofit/>
          </a:bodyPr>
          <a:lstStyle/>
          <a:p>
            <a:pPr marL="0" indent="0" algn="l">
              <a:buNone/>
            </a:pPr>
            <a:r>
              <a:rPr lang="en-US" sz="4200" b="1" kern="0" spc="-84" dirty="0">
                <a:solidFill>
                  <a:srgbClr val="0A357C"/>
                </a:solidFill>
                <a:latin typeface="Open Sans" pitchFamily="34" charset="0"/>
                <a:ea typeface="Open Sans" pitchFamily="34" charset="-122"/>
                <a:cs typeface="Open Sans" pitchFamily="34" charset="-120"/>
              </a:rPr>
              <a:t>Strategic milestones</a:t>
            </a:r>
            <a:endParaRPr lang="en-US" sz="4200" dirty="0"/>
          </a:p>
        </p:txBody>
      </p:sp>
      <p:sp>
        <p:nvSpPr>
          <p:cNvPr id="4" name="Shape 2"/>
          <p:cNvSpPr/>
          <p:nvPr/>
        </p:nvSpPr>
        <p:spPr>
          <a:xfrm>
            <a:off x="1066800" y="2105025"/>
            <a:ext cx="16154400" cy="28575"/>
          </a:xfrm>
          <a:prstGeom prst="rect">
            <a:avLst/>
          </a:prstGeom>
          <a:solidFill>
            <a:srgbClr val="DBF0EC"/>
          </a:solidFill>
          <a:ln/>
        </p:spPr>
        <p:txBody>
          <a:bodyPr/>
          <a:lstStyle/>
          <a:p>
            <a:endParaRPr lang="en-NZ"/>
          </a:p>
        </p:txBody>
      </p:sp>
      <p:sp>
        <p:nvSpPr>
          <p:cNvPr id="5" name="Shape 3"/>
          <p:cNvSpPr/>
          <p:nvPr/>
        </p:nvSpPr>
        <p:spPr>
          <a:xfrm>
            <a:off x="1066800" y="2609850"/>
            <a:ext cx="104775" cy="104775"/>
          </a:xfrm>
          <a:prstGeom prst="ellipse">
            <a:avLst/>
          </a:prstGeom>
          <a:solidFill>
            <a:srgbClr val="618F6D"/>
          </a:solidFill>
          <a:ln/>
        </p:spPr>
        <p:txBody>
          <a:bodyPr/>
          <a:lstStyle/>
          <a:p>
            <a:endParaRPr lang="en-NZ"/>
          </a:p>
        </p:txBody>
      </p:sp>
      <p:sp>
        <p:nvSpPr>
          <p:cNvPr id="6" name="Text 4"/>
          <p:cNvSpPr/>
          <p:nvPr/>
        </p:nvSpPr>
        <p:spPr>
          <a:xfrm>
            <a:off x="1323975" y="2514600"/>
            <a:ext cx="5170265" cy="1038225"/>
          </a:xfrm>
          <a:prstGeom prst="rect">
            <a:avLst/>
          </a:prstGeom>
          <a:noFill/>
          <a:ln/>
        </p:spPr>
        <p:txBody>
          <a:bodyPr wrap="square" lIns="25400" tIns="25400" rIns="25400" bIns="25400" rtlCol="0" anchor="t">
            <a:normAutofit/>
          </a:bodyPr>
          <a:lstStyle/>
          <a:p>
            <a:pPr marL="0" indent="0" algn="l">
              <a:lnSpc>
                <a:spcPct val="102941"/>
              </a:lnSpc>
              <a:buNone/>
            </a:pPr>
            <a:r>
              <a:rPr lang="en-US" sz="1875" b="1" dirty="0">
                <a:solidFill>
                  <a:srgbClr val="0A357C"/>
                </a:solidFill>
                <a:latin typeface="Open Sans" pitchFamily="34" charset="0"/>
                <a:ea typeface="Open Sans" pitchFamily="34" charset="-122"/>
                <a:cs typeface="Open Sans" pitchFamily="34" charset="-120"/>
              </a:rPr>
              <a:t>Stage 2 capital dredging </a:t>
            </a:r>
            <a:r>
              <a:rPr lang="en-US" sz="1875" dirty="0">
                <a:solidFill>
                  <a:srgbClr val="2C3A57"/>
                </a:solidFill>
                <a:latin typeface="Open Sans" pitchFamily="34" charset="0"/>
                <a:ea typeface="Open Sans" pitchFamily="34" charset="-122"/>
                <a:cs typeface="Open Sans" pitchFamily="34" charset="-120"/>
              </a:rPr>
              <a:t>– commenced and running to plan with completion expected in March 2027.</a:t>
            </a:r>
            <a:endParaRPr lang="en-US" sz="1875" dirty="0"/>
          </a:p>
        </p:txBody>
      </p:sp>
      <p:sp>
        <p:nvSpPr>
          <p:cNvPr id="7" name="Shape 5"/>
          <p:cNvSpPr/>
          <p:nvPr/>
        </p:nvSpPr>
        <p:spPr>
          <a:xfrm>
            <a:off x="6762750" y="2609850"/>
            <a:ext cx="104775" cy="104775"/>
          </a:xfrm>
          <a:prstGeom prst="ellipse">
            <a:avLst/>
          </a:prstGeom>
          <a:solidFill>
            <a:srgbClr val="618F6D"/>
          </a:solidFill>
          <a:ln/>
        </p:spPr>
        <p:txBody>
          <a:bodyPr/>
          <a:lstStyle/>
          <a:p>
            <a:endParaRPr lang="en-NZ"/>
          </a:p>
        </p:txBody>
      </p:sp>
      <p:sp>
        <p:nvSpPr>
          <p:cNvPr id="8" name="Text 6"/>
          <p:cNvSpPr/>
          <p:nvPr/>
        </p:nvSpPr>
        <p:spPr>
          <a:xfrm>
            <a:off x="7019925" y="2514600"/>
            <a:ext cx="5170265" cy="1038225"/>
          </a:xfrm>
          <a:prstGeom prst="rect">
            <a:avLst/>
          </a:prstGeom>
          <a:noFill/>
          <a:ln/>
        </p:spPr>
        <p:txBody>
          <a:bodyPr wrap="square" lIns="25400" tIns="25400" rIns="25400" bIns="25400" rtlCol="0" anchor="t">
            <a:normAutofit/>
          </a:bodyPr>
          <a:lstStyle/>
          <a:p>
            <a:pPr marL="0" indent="0" algn="l">
              <a:lnSpc>
                <a:spcPct val="102941"/>
              </a:lnSpc>
              <a:buNone/>
            </a:pPr>
            <a:r>
              <a:rPr lang="en-US" sz="1875" b="1" dirty="0">
                <a:solidFill>
                  <a:srgbClr val="0A357C"/>
                </a:solidFill>
                <a:latin typeface="Open Sans" pitchFamily="34" charset="0"/>
                <a:ea typeface="Open Sans" pitchFamily="34" charset="-122"/>
                <a:cs typeface="Open Sans" pitchFamily="34" charset="-120"/>
              </a:rPr>
              <a:t>Fast-track draft decision </a:t>
            </a:r>
            <a:r>
              <a:rPr lang="en-US" sz="1875" dirty="0">
                <a:solidFill>
                  <a:srgbClr val="2C3A57"/>
                </a:solidFill>
                <a:latin typeface="Open Sans" pitchFamily="34" charset="0"/>
                <a:ea typeface="Open Sans" pitchFamily="34" charset="-122"/>
                <a:cs typeface="Open Sans" pitchFamily="34" charset="-120"/>
              </a:rPr>
              <a:t>– received August 2026 recommending award of consent.</a:t>
            </a:r>
            <a:endParaRPr lang="en-US" sz="1875" dirty="0"/>
          </a:p>
        </p:txBody>
      </p:sp>
      <p:sp>
        <p:nvSpPr>
          <p:cNvPr id="9" name="Shape 7"/>
          <p:cNvSpPr/>
          <p:nvPr/>
        </p:nvSpPr>
        <p:spPr>
          <a:xfrm>
            <a:off x="1066800" y="3876675"/>
            <a:ext cx="104775" cy="104775"/>
          </a:xfrm>
          <a:prstGeom prst="ellipse">
            <a:avLst/>
          </a:prstGeom>
          <a:solidFill>
            <a:srgbClr val="618F6D"/>
          </a:solidFill>
          <a:ln/>
        </p:spPr>
        <p:txBody>
          <a:bodyPr/>
          <a:lstStyle/>
          <a:p>
            <a:endParaRPr lang="en-NZ"/>
          </a:p>
        </p:txBody>
      </p:sp>
      <p:sp>
        <p:nvSpPr>
          <p:cNvPr id="10" name="Text 8"/>
          <p:cNvSpPr/>
          <p:nvPr/>
        </p:nvSpPr>
        <p:spPr>
          <a:xfrm>
            <a:off x="1323975" y="3781425"/>
            <a:ext cx="5170265" cy="1038225"/>
          </a:xfrm>
          <a:prstGeom prst="rect">
            <a:avLst/>
          </a:prstGeom>
          <a:noFill/>
          <a:ln/>
        </p:spPr>
        <p:txBody>
          <a:bodyPr wrap="square" lIns="25400" tIns="25400" rIns="25400" bIns="25400" rtlCol="0" anchor="t">
            <a:normAutofit/>
          </a:bodyPr>
          <a:lstStyle/>
          <a:p>
            <a:pPr marL="0" indent="0" algn="l">
              <a:lnSpc>
                <a:spcPct val="102941"/>
              </a:lnSpc>
              <a:buNone/>
            </a:pPr>
            <a:r>
              <a:rPr lang="en-US" sz="1875" b="1" dirty="0">
                <a:solidFill>
                  <a:srgbClr val="0A357C"/>
                </a:solidFill>
                <a:latin typeface="Open Sans" pitchFamily="34" charset="0"/>
                <a:ea typeface="Open Sans" pitchFamily="34" charset="-122"/>
                <a:cs typeface="Open Sans" pitchFamily="34" charset="-120"/>
              </a:rPr>
              <a:t>Service delivery improvement </a:t>
            </a:r>
            <a:r>
              <a:rPr lang="en-US" sz="1875" dirty="0">
                <a:solidFill>
                  <a:srgbClr val="2C3A57"/>
                </a:solidFill>
                <a:latin typeface="Open Sans" pitchFamily="34" charset="0"/>
                <a:ea typeface="Open Sans" pitchFamily="34" charset="-122"/>
                <a:cs typeface="Open Sans" pitchFamily="34" charset="-120"/>
              </a:rPr>
              <a:t>– crane and ship productivity increased 9.9% and 13% respectively.</a:t>
            </a:r>
            <a:endParaRPr lang="en-US" sz="1875" dirty="0"/>
          </a:p>
        </p:txBody>
      </p:sp>
      <p:sp>
        <p:nvSpPr>
          <p:cNvPr id="11" name="Shape 9"/>
          <p:cNvSpPr/>
          <p:nvPr/>
        </p:nvSpPr>
        <p:spPr>
          <a:xfrm>
            <a:off x="6762750" y="3876675"/>
            <a:ext cx="104775" cy="104775"/>
          </a:xfrm>
          <a:prstGeom prst="ellipse">
            <a:avLst/>
          </a:prstGeom>
          <a:solidFill>
            <a:srgbClr val="618F6D"/>
          </a:solidFill>
          <a:ln/>
        </p:spPr>
        <p:txBody>
          <a:bodyPr/>
          <a:lstStyle/>
          <a:p>
            <a:endParaRPr lang="en-NZ"/>
          </a:p>
        </p:txBody>
      </p:sp>
      <p:sp>
        <p:nvSpPr>
          <p:cNvPr id="12" name="Text 10"/>
          <p:cNvSpPr/>
          <p:nvPr/>
        </p:nvSpPr>
        <p:spPr>
          <a:xfrm>
            <a:off x="7019925" y="3781425"/>
            <a:ext cx="5170265" cy="1038225"/>
          </a:xfrm>
          <a:prstGeom prst="rect">
            <a:avLst/>
          </a:prstGeom>
          <a:noFill/>
          <a:ln/>
        </p:spPr>
        <p:txBody>
          <a:bodyPr wrap="square" lIns="25400" tIns="25400" rIns="25400" bIns="25400" rtlCol="0" anchor="t">
            <a:normAutofit/>
          </a:bodyPr>
          <a:lstStyle/>
          <a:p>
            <a:pPr>
              <a:lnSpc>
                <a:spcPct val="102941"/>
              </a:lnSpc>
            </a:pPr>
            <a:r>
              <a:rPr lang="en-US" sz="1875" b="1" dirty="0">
                <a:solidFill>
                  <a:srgbClr val="0A357C"/>
                </a:solidFill>
                <a:latin typeface="Open Sans" pitchFamily="34" charset="0"/>
                <a:ea typeface="Open Sans" pitchFamily="34" charset="-122"/>
                <a:cs typeface="Open Sans" pitchFamily="34" charset="-120"/>
              </a:rPr>
              <a:t>Yield and cost recovery initiatives </a:t>
            </a:r>
            <a:r>
              <a:rPr lang="en-US" sz="1875" dirty="0">
                <a:solidFill>
                  <a:srgbClr val="2C3A57"/>
                </a:solidFill>
                <a:latin typeface="Open Sans" pitchFamily="34" charset="0"/>
                <a:ea typeface="Open Sans" pitchFamily="34" charset="-122"/>
                <a:cs typeface="Open Sans" pitchFamily="34" charset="-120"/>
              </a:rPr>
              <a:t>–</a:t>
            </a:r>
            <a:r>
              <a:rPr lang="en-US" sz="1875" b="1" dirty="0">
                <a:solidFill>
                  <a:srgbClr val="2C3A57"/>
                </a:solidFill>
                <a:latin typeface="Open Sans" pitchFamily="34" charset="0"/>
                <a:ea typeface="Open Sans" pitchFamily="34" charset="-122"/>
                <a:cs typeface="Open Sans" pitchFamily="34" charset="-120"/>
              </a:rPr>
              <a:t> </a:t>
            </a:r>
            <a:r>
              <a:rPr lang="en-US" sz="1875" dirty="0">
                <a:solidFill>
                  <a:srgbClr val="2C3A57"/>
                </a:solidFill>
                <a:latin typeface="Open Sans" pitchFamily="34" charset="0"/>
                <a:ea typeface="Open Sans" pitchFamily="34" charset="-122"/>
                <a:cs typeface="Open Sans" pitchFamily="34" charset="-120"/>
              </a:rPr>
              <a:t>successfully implemented enhancing efficiency and improving return.</a:t>
            </a:r>
            <a:endParaRPr lang="en-US" sz="1875" dirty="0"/>
          </a:p>
        </p:txBody>
      </p:sp>
      <p:sp>
        <p:nvSpPr>
          <p:cNvPr id="13" name="Shape 11"/>
          <p:cNvSpPr/>
          <p:nvPr/>
        </p:nvSpPr>
        <p:spPr>
          <a:xfrm>
            <a:off x="1066800" y="5143500"/>
            <a:ext cx="104775" cy="104775"/>
          </a:xfrm>
          <a:prstGeom prst="ellipse">
            <a:avLst/>
          </a:prstGeom>
          <a:solidFill>
            <a:srgbClr val="618F6D"/>
          </a:solidFill>
          <a:ln/>
        </p:spPr>
        <p:txBody>
          <a:bodyPr/>
          <a:lstStyle/>
          <a:p>
            <a:endParaRPr lang="en-NZ"/>
          </a:p>
        </p:txBody>
      </p:sp>
      <p:sp>
        <p:nvSpPr>
          <p:cNvPr id="14" name="Text 12"/>
          <p:cNvSpPr/>
          <p:nvPr/>
        </p:nvSpPr>
        <p:spPr>
          <a:xfrm>
            <a:off x="1323975" y="5048250"/>
            <a:ext cx="5170265" cy="1038225"/>
          </a:xfrm>
          <a:prstGeom prst="rect">
            <a:avLst/>
          </a:prstGeom>
          <a:noFill/>
          <a:ln/>
        </p:spPr>
        <p:txBody>
          <a:bodyPr wrap="square" lIns="25400" tIns="25400" rIns="25400" bIns="25400" rtlCol="0" anchor="t">
            <a:normAutofit/>
          </a:bodyPr>
          <a:lstStyle/>
          <a:p>
            <a:pPr>
              <a:lnSpc>
                <a:spcPct val="102941"/>
              </a:lnSpc>
            </a:pPr>
            <a:r>
              <a:rPr lang="en-US" sz="1875" b="1" dirty="0">
                <a:solidFill>
                  <a:srgbClr val="0A357C"/>
                </a:solidFill>
                <a:latin typeface="Open Sans" pitchFamily="34" charset="0"/>
                <a:ea typeface="Open Sans" pitchFamily="34" charset="-122"/>
                <a:cs typeface="Open Sans" pitchFamily="34" charset="-120"/>
              </a:rPr>
              <a:t>MetroPort </a:t>
            </a:r>
            <a:r>
              <a:rPr lang="en-US" sz="1875" dirty="0">
                <a:solidFill>
                  <a:srgbClr val="2C3A57"/>
                </a:solidFill>
                <a:latin typeface="Open Sans" pitchFamily="34" charset="0"/>
                <a:ea typeface="Open Sans" pitchFamily="34" charset="-122"/>
                <a:cs typeface="Open Sans" pitchFamily="34" charset="-120"/>
              </a:rPr>
              <a:t>– new model successfully embedded with focus on service delivery and operational efficiency.</a:t>
            </a:r>
            <a:endParaRPr lang="en-US" sz="1875" dirty="0"/>
          </a:p>
        </p:txBody>
      </p:sp>
      <p:sp>
        <p:nvSpPr>
          <p:cNvPr id="15" name="Shape 13"/>
          <p:cNvSpPr/>
          <p:nvPr/>
        </p:nvSpPr>
        <p:spPr>
          <a:xfrm>
            <a:off x="6762750" y="5143500"/>
            <a:ext cx="104775" cy="104775"/>
          </a:xfrm>
          <a:prstGeom prst="ellipse">
            <a:avLst/>
          </a:prstGeom>
          <a:solidFill>
            <a:srgbClr val="618F6D"/>
          </a:solidFill>
          <a:ln/>
        </p:spPr>
        <p:txBody>
          <a:bodyPr/>
          <a:lstStyle/>
          <a:p>
            <a:endParaRPr lang="en-NZ"/>
          </a:p>
        </p:txBody>
      </p:sp>
      <p:sp>
        <p:nvSpPr>
          <p:cNvPr id="16" name="Text 14"/>
          <p:cNvSpPr/>
          <p:nvPr/>
        </p:nvSpPr>
        <p:spPr>
          <a:xfrm>
            <a:off x="7019925" y="5048250"/>
            <a:ext cx="5170265" cy="1038225"/>
          </a:xfrm>
          <a:prstGeom prst="rect">
            <a:avLst/>
          </a:prstGeom>
          <a:noFill/>
          <a:ln/>
        </p:spPr>
        <p:txBody>
          <a:bodyPr wrap="square" lIns="25400" tIns="25400" rIns="25400" bIns="25400" rtlCol="0" anchor="t">
            <a:normAutofit/>
          </a:bodyPr>
          <a:lstStyle/>
          <a:p>
            <a:pPr>
              <a:lnSpc>
                <a:spcPct val="102941"/>
              </a:lnSpc>
            </a:pPr>
            <a:r>
              <a:rPr lang="en-US" sz="1875" b="1" dirty="0">
                <a:solidFill>
                  <a:srgbClr val="0A357C"/>
                </a:solidFill>
                <a:latin typeface="Open Sans" pitchFamily="34" charset="0"/>
                <a:ea typeface="Open Sans" pitchFamily="34" charset="-122"/>
                <a:cs typeface="Open Sans" pitchFamily="34" charset="-120"/>
              </a:rPr>
              <a:t>Subsidiary and joint ventures</a:t>
            </a:r>
            <a:r>
              <a:rPr lang="en-US" sz="1875" b="1" dirty="0">
                <a:solidFill>
                  <a:srgbClr val="2C3A57"/>
                </a:solidFill>
                <a:latin typeface="Open Sans" pitchFamily="34" charset="0"/>
                <a:ea typeface="Open Sans" pitchFamily="34" charset="-122"/>
                <a:cs typeface="Open Sans" pitchFamily="34" charset="-120"/>
              </a:rPr>
              <a:t> </a:t>
            </a:r>
            <a:r>
              <a:rPr lang="en-US" sz="1875" dirty="0">
                <a:solidFill>
                  <a:srgbClr val="2C3A57"/>
                </a:solidFill>
                <a:latin typeface="Open Sans" pitchFamily="34" charset="0"/>
                <a:ea typeface="Open Sans" pitchFamily="34" charset="-122"/>
                <a:cs typeface="Open Sans" pitchFamily="34" charset="-120"/>
              </a:rPr>
              <a:t>– improved business performance.</a:t>
            </a:r>
            <a:endParaRPr lang="en-US" sz="1875" dirty="0"/>
          </a:p>
        </p:txBody>
      </p:sp>
      <p:sp>
        <p:nvSpPr>
          <p:cNvPr id="17" name="Shape 15"/>
          <p:cNvSpPr/>
          <p:nvPr/>
        </p:nvSpPr>
        <p:spPr>
          <a:xfrm>
            <a:off x="1066800" y="6410325"/>
            <a:ext cx="104775" cy="104775"/>
          </a:xfrm>
          <a:prstGeom prst="ellipse">
            <a:avLst/>
          </a:prstGeom>
          <a:solidFill>
            <a:srgbClr val="618F6D"/>
          </a:solidFill>
          <a:ln/>
        </p:spPr>
        <p:txBody>
          <a:bodyPr/>
          <a:lstStyle/>
          <a:p>
            <a:endParaRPr lang="en-NZ"/>
          </a:p>
        </p:txBody>
      </p:sp>
      <p:sp>
        <p:nvSpPr>
          <p:cNvPr id="18" name="Text 16"/>
          <p:cNvSpPr/>
          <p:nvPr/>
        </p:nvSpPr>
        <p:spPr>
          <a:xfrm>
            <a:off x="1323975" y="6315075"/>
            <a:ext cx="5170265" cy="1371600"/>
          </a:xfrm>
          <a:prstGeom prst="rect">
            <a:avLst/>
          </a:prstGeom>
          <a:noFill/>
          <a:ln/>
        </p:spPr>
        <p:txBody>
          <a:bodyPr wrap="square" lIns="25400" tIns="25400" rIns="25400" bIns="25400" rtlCol="0" anchor="t">
            <a:normAutofit/>
          </a:bodyPr>
          <a:lstStyle/>
          <a:p>
            <a:pPr marL="0" indent="0" algn="l">
              <a:lnSpc>
                <a:spcPct val="102941"/>
              </a:lnSpc>
              <a:buNone/>
            </a:pPr>
            <a:r>
              <a:rPr lang="en-US" sz="1875" b="1" dirty="0">
                <a:solidFill>
                  <a:srgbClr val="0A357C"/>
                </a:solidFill>
                <a:latin typeface="Open Sans" pitchFamily="34" charset="0"/>
                <a:ea typeface="Open Sans" pitchFamily="34" charset="-122"/>
                <a:cs typeface="Open Sans" pitchFamily="34" charset="-120"/>
              </a:rPr>
              <a:t>Northport Group </a:t>
            </a:r>
            <a:r>
              <a:rPr lang="en-US" sz="1875" dirty="0">
                <a:solidFill>
                  <a:srgbClr val="2C3A57"/>
                </a:solidFill>
                <a:latin typeface="Open Sans" pitchFamily="34" charset="0"/>
                <a:ea typeface="Open Sans" pitchFamily="34" charset="-122"/>
                <a:cs typeface="Open Sans" pitchFamily="34" charset="-120"/>
              </a:rPr>
              <a:t>– successful integration of the Marsden Maritime Holdings (MMH) and Northport businesses. New CEO appointed 1 July 2026.</a:t>
            </a:r>
            <a:endParaRPr lang="en-US" sz="1875" dirty="0"/>
          </a:p>
        </p:txBody>
      </p:sp>
      <p:sp>
        <p:nvSpPr>
          <p:cNvPr id="19" name="Shape 17"/>
          <p:cNvSpPr/>
          <p:nvPr/>
        </p:nvSpPr>
        <p:spPr>
          <a:xfrm>
            <a:off x="6762750" y="6410325"/>
            <a:ext cx="104775" cy="104775"/>
          </a:xfrm>
          <a:prstGeom prst="ellipse">
            <a:avLst/>
          </a:prstGeom>
          <a:solidFill>
            <a:srgbClr val="618F6D"/>
          </a:solidFill>
          <a:ln/>
        </p:spPr>
        <p:txBody>
          <a:bodyPr/>
          <a:lstStyle/>
          <a:p>
            <a:endParaRPr lang="en-NZ"/>
          </a:p>
        </p:txBody>
      </p:sp>
      <p:sp>
        <p:nvSpPr>
          <p:cNvPr id="20" name="Text 18"/>
          <p:cNvSpPr/>
          <p:nvPr/>
        </p:nvSpPr>
        <p:spPr>
          <a:xfrm>
            <a:off x="7019925" y="6315075"/>
            <a:ext cx="5170265" cy="1371600"/>
          </a:xfrm>
          <a:prstGeom prst="rect">
            <a:avLst/>
          </a:prstGeom>
          <a:noFill/>
          <a:ln/>
        </p:spPr>
        <p:txBody>
          <a:bodyPr wrap="square" lIns="25400" tIns="25400" rIns="25400" bIns="25400" rtlCol="0" anchor="t">
            <a:normAutofit/>
          </a:bodyPr>
          <a:lstStyle/>
          <a:p>
            <a:pPr marL="0" indent="0" algn="l">
              <a:lnSpc>
                <a:spcPct val="102941"/>
              </a:lnSpc>
              <a:buNone/>
            </a:pPr>
            <a:r>
              <a:rPr lang="en-US" sz="1875" b="1" dirty="0">
                <a:solidFill>
                  <a:srgbClr val="0A357C"/>
                </a:solidFill>
                <a:latin typeface="Open Sans" pitchFamily="34" charset="0"/>
                <a:ea typeface="Open Sans" pitchFamily="34" charset="-122"/>
                <a:cs typeface="Open Sans" pitchFamily="34" charset="-120"/>
              </a:rPr>
              <a:t>Automation </a:t>
            </a:r>
            <a:r>
              <a:rPr lang="en-US" sz="1875" dirty="0">
                <a:solidFill>
                  <a:srgbClr val="2C3A57"/>
                </a:solidFill>
                <a:latin typeface="Open Sans" pitchFamily="34" charset="0"/>
                <a:ea typeface="Open Sans" pitchFamily="34" charset="-122"/>
                <a:cs typeface="Open Sans" pitchFamily="34" charset="-120"/>
              </a:rPr>
              <a:t>– emulation digital twin implemented, Automated Stacking Crane (ASC) hybrid terminal proof of concept.</a:t>
            </a:r>
            <a:endParaRPr lang="en-US" sz="1875" dirty="0"/>
          </a:p>
        </p:txBody>
      </p:sp>
      <p:sp>
        <p:nvSpPr>
          <p:cNvPr id="21" name="Shape 19"/>
          <p:cNvSpPr/>
          <p:nvPr/>
        </p:nvSpPr>
        <p:spPr>
          <a:xfrm>
            <a:off x="12343663" y="2714627"/>
            <a:ext cx="5288587" cy="6210302"/>
          </a:xfrm>
          <a:prstGeom prst="roundRect">
            <a:avLst>
              <a:gd name="adj" fmla="val 2459"/>
            </a:avLst>
          </a:prstGeom>
          <a:solidFill>
            <a:srgbClr val="DBF0EC"/>
          </a:solidFill>
          <a:ln/>
        </p:spPr>
        <p:txBody>
          <a:bodyPr/>
          <a:lstStyle/>
          <a:p>
            <a:r>
              <a:rPr lang="en-US" b="1" dirty="0">
                <a:solidFill>
                  <a:srgbClr val="0A357C"/>
                </a:solidFill>
                <a:latin typeface="Open Sans" pitchFamily="34" charset="0"/>
                <a:ea typeface="Open Sans" pitchFamily="34" charset="-122"/>
                <a:cs typeface="Open Sans" pitchFamily="34" charset="-120"/>
              </a:rPr>
              <a:t>Our blueprint for growth</a:t>
            </a:r>
            <a:endParaRPr lang="en-NZ" dirty="0"/>
          </a:p>
        </p:txBody>
      </p:sp>
      <p:pic>
        <p:nvPicPr>
          <p:cNvPr id="22" name="Image 0" descr="preencoded.png"/>
          <p:cNvPicPr>
            <a:picLocks noChangeAspect="1"/>
          </p:cNvPicPr>
          <p:nvPr/>
        </p:nvPicPr>
        <p:blipFill>
          <a:blip r:embed="rId3"/>
          <a:srcRect l="-1" r="-1"/>
          <a:stretch/>
        </p:blipFill>
        <p:spPr>
          <a:xfrm>
            <a:off x="12548651" y="3212098"/>
            <a:ext cx="4878610" cy="5506938"/>
          </a:xfrm>
          <a:prstGeom prst="rect">
            <a:avLst/>
          </a:prstGeom>
        </p:spPr>
      </p:pic>
      <p:pic>
        <p:nvPicPr>
          <p:cNvPr id="23" name="Image 1" descr="preencoded.png"/>
          <p:cNvPicPr>
            <a:picLocks noChangeAspect="1"/>
          </p:cNvPicPr>
          <p:nvPr/>
        </p:nvPicPr>
        <p:blipFill>
          <a:blip r:embed="rId4"/>
          <a:stretch>
            <a:fillRect/>
          </a:stretch>
        </p:blipFill>
        <p:spPr>
          <a:xfrm>
            <a:off x="1066800" y="9410700"/>
            <a:ext cx="486966" cy="419100"/>
          </a:xfrm>
          <a:prstGeom prst="rect">
            <a:avLst/>
          </a:prstGeom>
        </p:spPr>
      </p:pic>
      <p:sp>
        <p:nvSpPr>
          <p:cNvPr id="24" name="Text 20"/>
          <p:cNvSpPr/>
          <p:nvPr/>
        </p:nvSpPr>
        <p:spPr>
          <a:xfrm>
            <a:off x="16981438" y="9477375"/>
            <a:ext cx="315962" cy="323850"/>
          </a:xfrm>
          <a:prstGeom prst="rect">
            <a:avLst/>
          </a:prstGeom>
          <a:noFill/>
          <a:ln/>
        </p:spPr>
        <p:txBody>
          <a:bodyPr wrap="square" lIns="25400" tIns="25400" rIns="25400" bIns="25400" rtlCol="0" anchor="t">
            <a:normAutofit/>
          </a:bodyPr>
          <a:lstStyle/>
          <a:p>
            <a:pPr marL="0" indent="0" algn="l">
              <a:buNone/>
            </a:pPr>
            <a:r>
              <a:rPr lang="en-US" sz="1650" b="1" dirty="0">
                <a:solidFill>
                  <a:srgbClr val="8A93A6"/>
                </a:solidFill>
                <a:latin typeface="Open Sans" pitchFamily="34" charset="0"/>
                <a:ea typeface="Open Sans" pitchFamily="34" charset="-122"/>
                <a:cs typeface="Open Sans" pitchFamily="34" charset="-120"/>
              </a:rPr>
              <a:t>9</a:t>
            </a:r>
            <a:endParaRPr lang="en-US" sz="1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365</TotalTime>
  <Words>3981</Words>
  <Application>Microsoft Office PowerPoint</Application>
  <PresentationFormat>Custom</PresentationFormat>
  <Paragraphs>966</Paragraphs>
  <Slides>48</Slides>
  <Notes>48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48</vt:i4>
      </vt:variant>
    </vt:vector>
  </HeadingPairs>
  <TitlesOfParts>
    <vt:vector size="53" baseType="lpstr">
      <vt:lpstr>Aptos</vt:lpstr>
      <vt:lpstr>Arial</vt:lpstr>
      <vt:lpstr>Calibri</vt:lpstr>
      <vt:lpstr>Open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Rachel Anstis</cp:lastModifiedBy>
  <cp:revision>37</cp:revision>
  <dcterms:created xsi:type="dcterms:W3CDTF">2026-08-25T21:38:45Z</dcterms:created>
  <dcterms:modified xsi:type="dcterms:W3CDTF">2026-08-27T09:41:02Z</dcterms:modified>
</cp:coreProperties>
</file>